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7"/>
    <p:restoredTop sz="81591"/>
  </p:normalViewPr>
  <p:slideViewPr>
    <p:cSldViewPr snapToGrid="0" snapToObjects="1">
      <p:cViewPr>
        <p:scale>
          <a:sx n="69" d="100"/>
          <a:sy n="69" d="100"/>
        </p:scale>
        <p:origin x="244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D6B36-5235-4E7A-8A9A-1CB35D7C6FC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A32F0E-8E00-40F5-8972-C71C8ABEE242}">
      <dgm:prSet/>
      <dgm:spPr/>
      <dgm:t>
        <a:bodyPr/>
        <a:lstStyle/>
        <a:p>
          <a:r>
            <a:rPr lang="en-US"/>
            <a:t>Introduction </a:t>
          </a:r>
        </a:p>
      </dgm:t>
    </dgm:pt>
    <dgm:pt modelId="{3CECA6B1-9E98-4D3A-9803-5A1626DB4E01}" type="parTrans" cxnId="{40CD5EC2-F5A4-4B1E-9864-3C0A979CEDEE}">
      <dgm:prSet/>
      <dgm:spPr/>
      <dgm:t>
        <a:bodyPr/>
        <a:lstStyle/>
        <a:p>
          <a:endParaRPr lang="en-US"/>
        </a:p>
      </dgm:t>
    </dgm:pt>
    <dgm:pt modelId="{312B9866-7EF6-42E2-BA42-AA12F04F4219}" type="sibTrans" cxnId="{40CD5EC2-F5A4-4B1E-9864-3C0A979CEDEE}">
      <dgm:prSet/>
      <dgm:spPr/>
      <dgm:t>
        <a:bodyPr/>
        <a:lstStyle/>
        <a:p>
          <a:endParaRPr lang="en-US"/>
        </a:p>
      </dgm:t>
    </dgm:pt>
    <dgm:pt modelId="{48B57415-9753-4197-BD4A-B3A3F96BABAE}">
      <dgm:prSet/>
      <dgm:spPr/>
      <dgm:t>
        <a:bodyPr/>
        <a:lstStyle/>
        <a:p>
          <a:r>
            <a:rPr lang="en-US" dirty="0"/>
            <a:t>Chronic pain and inflammation</a:t>
          </a:r>
        </a:p>
      </dgm:t>
    </dgm:pt>
    <dgm:pt modelId="{C103F1E3-FFEB-40F4-B98D-F6C5DD726B4D}" type="parTrans" cxnId="{9403E373-E5E8-401F-A385-E88944F69672}">
      <dgm:prSet/>
      <dgm:spPr/>
      <dgm:t>
        <a:bodyPr/>
        <a:lstStyle/>
        <a:p>
          <a:endParaRPr lang="en-US"/>
        </a:p>
      </dgm:t>
    </dgm:pt>
    <dgm:pt modelId="{F487625E-64BA-4EB6-8BBF-4CF8FD18BAF3}" type="sibTrans" cxnId="{9403E373-E5E8-401F-A385-E88944F69672}">
      <dgm:prSet/>
      <dgm:spPr/>
      <dgm:t>
        <a:bodyPr/>
        <a:lstStyle/>
        <a:p>
          <a:endParaRPr lang="en-US"/>
        </a:p>
      </dgm:t>
    </dgm:pt>
    <dgm:pt modelId="{1BB80019-211D-4A0B-8F41-EA1BA959B6BA}">
      <dgm:prSet/>
      <dgm:spPr/>
      <dgm:t>
        <a:bodyPr/>
        <a:lstStyle/>
        <a:p>
          <a:r>
            <a:rPr lang="en-US"/>
            <a:t>Cannabis </a:t>
          </a:r>
        </a:p>
      </dgm:t>
    </dgm:pt>
    <dgm:pt modelId="{8F4267A4-9212-4A2B-8814-037A782456A5}" type="parTrans" cxnId="{B2322238-9C04-478B-B7D9-C5C5FDA74A8D}">
      <dgm:prSet/>
      <dgm:spPr/>
      <dgm:t>
        <a:bodyPr/>
        <a:lstStyle/>
        <a:p>
          <a:endParaRPr lang="en-US"/>
        </a:p>
      </dgm:t>
    </dgm:pt>
    <dgm:pt modelId="{C96DEBBF-5B2A-4F48-B2DA-545F1FEBBF82}" type="sibTrans" cxnId="{B2322238-9C04-478B-B7D9-C5C5FDA74A8D}">
      <dgm:prSet/>
      <dgm:spPr/>
      <dgm:t>
        <a:bodyPr/>
        <a:lstStyle/>
        <a:p>
          <a:endParaRPr lang="en-US"/>
        </a:p>
      </dgm:t>
    </dgm:pt>
    <dgm:pt modelId="{9AE31FAB-4871-4C85-8CDB-4199C8C49C43}">
      <dgm:prSet/>
      <dgm:spPr/>
      <dgm:t>
        <a:bodyPr/>
        <a:lstStyle/>
        <a:p>
          <a:r>
            <a:rPr lang="en-US"/>
            <a:t>Endogenous Cannabinoid System</a:t>
          </a:r>
        </a:p>
      </dgm:t>
    </dgm:pt>
    <dgm:pt modelId="{99867537-39AE-4071-9F38-7F080F29F5E4}" type="parTrans" cxnId="{A04E424A-E266-4120-B99D-D13139CF324B}">
      <dgm:prSet/>
      <dgm:spPr/>
      <dgm:t>
        <a:bodyPr/>
        <a:lstStyle/>
        <a:p>
          <a:endParaRPr lang="en-US"/>
        </a:p>
      </dgm:t>
    </dgm:pt>
    <dgm:pt modelId="{E0051F28-347D-4531-B478-942DCDA03FFC}" type="sibTrans" cxnId="{A04E424A-E266-4120-B99D-D13139CF324B}">
      <dgm:prSet/>
      <dgm:spPr/>
      <dgm:t>
        <a:bodyPr/>
        <a:lstStyle/>
        <a:p>
          <a:endParaRPr lang="en-US"/>
        </a:p>
      </dgm:t>
    </dgm:pt>
    <dgm:pt modelId="{8F1AB31A-AA8B-41D5-8153-C9839993AEB3}">
      <dgm:prSet/>
      <dgm:spPr/>
      <dgm:t>
        <a:bodyPr/>
        <a:lstStyle/>
        <a:p>
          <a:r>
            <a:rPr lang="en-US" dirty="0"/>
            <a:t>Thesis</a:t>
          </a:r>
        </a:p>
      </dgm:t>
    </dgm:pt>
    <dgm:pt modelId="{6A4EE5BC-BCC9-481D-80DF-274D55751DE6}" type="parTrans" cxnId="{077989A8-4177-4D39-9984-FE32C31218E7}">
      <dgm:prSet/>
      <dgm:spPr/>
      <dgm:t>
        <a:bodyPr/>
        <a:lstStyle/>
        <a:p>
          <a:endParaRPr lang="en-US"/>
        </a:p>
      </dgm:t>
    </dgm:pt>
    <dgm:pt modelId="{374B9CC2-6ACE-48D5-9243-99CCDB4B1A0A}" type="sibTrans" cxnId="{077989A8-4177-4D39-9984-FE32C31218E7}">
      <dgm:prSet/>
      <dgm:spPr/>
      <dgm:t>
        <a:bodyPr/>
        <a:lstStyle/>
        <a:p>
          <a:endParaRPr lang="en-US"/>
        </a:p>
      </dgm:t>
    </dgm:pt>
    <dgm:pt modelId="{E441515F-144F-4748-9FCB-190FE920BD50}">
      <dgm:prSet/>
      <dgm:spPr/>
      <dgm:t>
        <a:bodyPr/>
        <a:lstStyle/>
        <a:p>
          <a:r>
            <a:rPr lang="en-US" dirty="0"/>
            <a:t>Arguments for medical marijuana use</a:t>
          </a:r>
        </a:p>
      </dgm:t>
    </dgm:pt>
    <dgm:pt modelId="{E7F30031-8208-46F9-A62E-1F89545E00E9}" type="parTrans" cxnId="{84B38C1F-B82D-4617-A622-1320F1582A5A}">
      <dgm:prSet/>
      <dgm:spPr/>
      <dgm:t>
        <a:bodyPr/>
        <a:lstStyle/>
        <a:p>
          <a:endParaRPr lang="en-US"/>
        </a:p>
      </dgm:t>
    </dgm:pt>
    <dgm:pt modelId="{A30F1B43-E6C1-4ABF-9871-CDEAB42A84F9}" type="sibTrans" cxnId="{84B38C1F-B82D-4617-A622-1320F1582A5A}">
      <dgm:prSet/>
      <dgm:spPr/>
      <dgm:t>
        <a:bodyPr/>
        <a:lstStyle/>
        <a:p>
          <a:endParaRPr lang="en-US"/>
        </a:p>
      </dgm:t>
    </dgm:pt>
    <dgm:pt modelId="{839A6BB4-6B89-4E06-ACCE-174829DDE865}">
      <dgm:prSet/>
      <dgm:spPr/>
      <dgm:t>
        <a:bodyPr/>
        <a:lstStyle/>
        <a:p>
          <a:r>
            <a:rPr lang="en-US"/>
            <a:t>Arguments against medical marijuana use</a:t>
          </a:r>
        </a:p>
      </dgm:t>
    </dgm:pt>
    <dgm:pt modelId="{72968522-C68B-4E8B-B347-B58329E42E66}" type="parTrans" cxnId="{52D1C944-2987-4E12-8043-D26B547E8116}">
      <dgm:prSet/>
      <dgm:spPr/>
      <dgm:t>
        <a:bodyPr/>
        <a:lstStyle/>
        <a:p>
          <a:endParaRPr lang="en-US"/>
        </a:p>
      </dgm:t>
    </dgm:pt>
    <dgm:pt modelId="{1EF3F54F-2572-40AF-9B2C-4268EDEA10BD}" type="sibTrans" cxnId="{52D1C944-2987-4E12-8043-D26B547E8116}">
      <dgm:prSet/>
      <dgm:spPr/>
      <dgm:t>
        <a:bodyPr/>
        <a:lstStyle/>
        <a:p>
          <a:endParaRPr lang="en-US"/>
        </a:p>
      </dgm:t>
    </dgm:pt>
    <dgm:pt modelId="{97C07324-B636-4877-BC81-9F8DD4894938}">
      <dgm:prSet/>
      <dgm:spPr/>
      <dgm:t>
        <a:bodyPr/>
        <a:lstStyle/>
        <a:p>
          <a:r>
            <a:rPr lang="en-US"/>
            <a:t>Conclusion</a:t>
          </a:r>
        </a:p>
      </dgm:t>
    </dgm:pt>
    <dgm:pt modelId="{38CAD670-0BAD-417A-8B79-BECEB6DAD49D}" type="parTrans" cxnId="{264876CD-B3D1-4E86-AF25-7822CB602F83}">
      <dgm:prSet/>
      <dgm:spPr/>
      <dgm:t>
        <a:bodyPr/>
        <a:lstStyle/>
        <a:p>
          <a:endParaRPr lang="en-US"/>
        </a:p>
      </dgm:t>
    </dgm:pt>
    <dgm:pt modelId="{DD1DAC0D-9B4D-44C6-B851-7BD2DF4FA9CF}" type="sibTrans" cxnId="{264876CD-B3D1-4E86-AF25-7822CB602F83}">
      <dgm:prSet/>
      <dgm:spPr/>
      <dgm:t>
        <a:bodyPr/>
        <a:lstStyle/>
        <a:p>
          <a:endParaRPr lang="en-US"/>
        </a:p>
      </dgm:t>
    </dgm:pt>
    <dgm:pt modelId="{D80E158D-4D78-7744-ABAB-DCC4CBED6DA4}" type="pres">
      <dgm:prSet presAssocID="{4EED6B36-5235-4E7A-8A9A-1CB35D7C6FCE}" presName="linear" presStyleCnt="0">
        <dgm:presLayoutVars>
          <dgm:animLvl val="lvl"/>
          <dgm:resizeHandles val="exact"/>
        </dgm:presLayoutVars>
      </dgm:prSet>
      <dgm:spPr/>
    </dgm:pt>
    <dgm:pt modelId="{9718A016-8B9B-3A44-8343-11A1F557DA97}" type="pres">
      <dgm:prSet presAssocID="{D1A32F0E-8E00-40F5-8972-C71C8ABEE2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7078EC-EFE1-1D4D-8A44-3E5D5951FFE5}" type="pres">
      <dgm:prSet presAssocID="{D1A32F0E-8E00-40F5-8972-C71C8ABEE242}" presName="childText" presStyleLbl="revTx" presStyleIdx="0" presStyleCnt="1">
        <dgm:presLayoutVars>
          <dgm:bulletEnabled val="1"/>
        </dgm:presLayoutVars>
      </dgm:prSet>
      <dgm:spPr/>
    </dgm:pt>
    <dgm:pt modelId="{9FB2BE42-E422-2949-9545-655A1FC0C05D}" type="pres">
      <dgm:prSet presAssocID="{8F1AB31A-AA8B-41D5-8153-C9839993AE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57FDE17-D89A-5A46-A33B-EC4272998516}" type="pres">
      <dgm:prSet presAssocID="{374B9CC2-6ACE-48D5-9243-99CCDB4B1A0A}" presName="spacer" presStyleCnt="0"/>
      <dgm:spPr/>
    </dgm:pt>
    <dgm:pt modelId="{B298BDC7-6551-334A-90D2-6BB356083FED}" type="pres">
      <dgm:prSet presAssocID="{E441515F-144F-4748-9FCB-190FE920BD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E8EC992-83C5-B249-9AC4-919E5A888D7D}" type="pres">
      <dgm:prSet presAssocID="{A30F1B43-E6C1-4ABF-9871-CDEAB42A84F9}" presName="spacer" presStyleCnt="0"/>
      <dgm:spPr/>
    </dgm:pt>
    <dgm:pt modelId="{A7761988-7720-5145-B1F7-D95F6DF89F69}" type="pres">
      <dgm:prSet presAssocID="{839A6BB4-6B89-4E06-ACCE-174829DDE8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A95075-7F57-9F4E-8577-0B7A5AEF8742}" type="pres">
      <dgm:prSet presAssocID="{1EF3F54F-2572-40AF-9B2C-4268EDEA10BD}" presName="spacer" presStyleCnt="0"/>
      <dgm:spPr/>
    </dgm:pt>
    <dgm:pt modelId="{201CAA75-68DE-B144-8ED2-3D4AF9684D08}" type="pres">
      <dgm:prSet presAssocID="{97C07324-B636-4877-BC81-9F8DD48949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D70C202-29BC-B449-9D6B-253A00766040}" type="presOf" srcId="{97C07324-B636-4877-BC81-9F8DD4894938}" destId="{201CAA75-68DE-B144-8ED2-3D4AF9684D08}" srcOrd="0" destOrd="0" presId="urn:microsoft.com/office/officeart/2005/8/layout/vList2"/>
    <dgm:cxn modelId="{84B38C1F-B82D-4617-A622-1320F1582A5A}" srcId="{4EED6B36-5235-4E7A-8A9A-1CB35D7C6FCE}" destId="{E441515F-144F-4748-9FCB-190FE920BD50}" srcOrd="2" destOrd="0" parTransId="{E7F30031-8208-46F9-A62E-1F89545E00E9}" sibTransId="{A30F1B43-E6C1-4ABF-9871-CDEAB42A84F9}"/>
    <dgm:cxn modelId="{B2322238-9C04-478B-B7D9-C5C5FDA74A8D}" srcId="{D1A32F0E-8E00-40F5-8972-C71C8ABEE242}" destId="{1BB80019-211D-4A0B-8F41-EA1BA959B6BA}" srcOrd="1" destOrd="0" parTransId="{8F4267A4-9212-4A2B-8814-037A782456A5}" sibTransId="{C96DEBBF-5B2A-4F48-B2DA-545F1FEBBF82}"/>
    <dgm:cxn modelId="{52D1C944-2987-4E12-8043-D26B547E8116}" srcId="{4EED6B36-5235-4E7A-8A9A-1CB35D7C6FCE}" destId="{839A6BB4-6B89-4E06-ACCE-174829DDE865}" srcOrd="3" destOrd="0" parTransId="{72968522-C68B-4E8B-B347-B58329E42E66}" sibTransId="{1EF3F54F-2572-40AF-9B2C-4268EDEA10BD}"/>
    <dgm:cxn modelId="{A04E424A-E266-4120-B99D-D13139CF324B}" srcId="{D1A32F0E-8E00-40F5-8972-C71C8ABEE242}" destId="{9AE31FAB-4871-4C85-8CDB-4199C8C49C43}" srcOrd="2" destOrd="0" parTransId="{99867537-39AE-4071-9F38-7F080F29F5E4}" sibTransId="{E0051F28-347D-4531-B478-942DCDA03FFC}"/>
    <dgm:cxn modelId="{50F1DB4E-5DF0-7D46-B948-94F22BBEF0C1}" type="presOf" srcId="{839A6BB4-6B89-4E06-ACCE-174829DDE865}" destId="{A7761988-7720-5145-B1F7-D95F6DF89F69}" srcOrd="0" destOrd="0" presId="urn:microsoft.com/office/officeart/2005/8/layout/vList2"/>
    <dgm:cxn modelId="{6017925D-5AD4-7C42-B5B5-08BC0F9C0D30}" type="presOf" srcId="{9AE31FAB-4871-4C85-8CDB-4199C8C49C43}" destId="{527078EC-EFE1-1D4D-8A44-3E5D5951FFE5}" srcOrd="0" destOrd="2" presId="urn:microsoft.com/office/officeart/2005/8/layout/vList2"/>
    <dgm:cxn modelId="{9403E373-E5E8-401F-A385-E88944F69672}" srcId="{D1A32F0E-8E00-40F5-8972-C71C8ABEE242}" destId="{48B57415-9753-4197-BD4A-B3A3F96BABAE}" srcOrd="0" destOrd="0" parTransId="{C103F1E3-FFEB-40F4-B98D-F6C5DD726B4D}" sibTransId="{F487625E-64BA-4EB6-8BBF-4CF8FD18BAF3}"/>
    <dgm:cxn modelId="{F24259A7-6F8C-CE45-9784-2A339E145240}" type="presOf" srcId="{D1A32F0E-8E00-40F5-8972-C71C8ABEE242}" destId="{9718A016-8B9B-3A44-8343-11A1F557DA97}" srcOrd="0" destOrd="0" presId="urn:microsoft.com/office/officeart/2005/8/layout/vList2"/>
    <dgm:cxn modelId="{077989A8-4177-4D39-9984-FE32C31218E7}" srcId="{4EED6B36-5235-4E7A-8A9A-1CB35D7C6FCE}" destId="{8F1AB31A-AA8B-41D5-8153-C9839993AEB3}" srcOrd="1" destOrd="0" parTransId="{6A4EE5BC-BCC9-481D-80DF-274D55751DE6}" sibTransId="{374B9CC2-6ACE-48D5-9243-99CCDB4B1A0A}"/>
    <dgm:cxn modelId="{C93C3EAE-9691-034E-A2D0-FF97C5CF7C06}" type="presOf" srcId="{48B57415-9753-4197-BD4A-B3A3F96BABAE}" destId="{527078EC-EFE1-1D4D-8A44-3E5D5951FFE5}" srcOrd="0" destOrd="0" presId="urn:microsoft.com/office/officeart/2005/8/layout/vList2"/>
    <dgm:cxn modelId="{448F0FB3-A953-BC46-85FE-B275BCA7832F}" type="presOf" srcId="{1BB80019-211D-4A0B-8F41-EA1BA959B6BA}" destId="{527078EC-EFE1-1D4D-8A44-3E5D5951FFE5}" srcOrd="0" destOrd="1" presId="urn:microsoft.com/office/officeart/2005/8/layout/vList2"/>
    <dgm:cxn modelId="{23779FC0-72B8-9B45-868E-18B63E0FE28C}" type="presOf" srcId="{4EED6B36-5235-4E7A-8A9A-1CB35D7C6FCE}" destId="{D80E158D-4D78-7744-ABAB-DCC4CBED6DA4}" srcOrd="0" destOrd="0" presId="urn:microsoft.com/office/officeart/2005/8/layout/vList2"/>
    <dgm:cxn modelId="{40CD5EC2-F5A4-4B1E-9864-3C0A979CEDEE}" srcId="{4EED6B36-5235-4E7A-8A9A-1CB35D7C6FCE}" destId="{D1A32F0E-8E00-40F5-8972-C71C8ABEE242}" srcOrd="0" destOrd="0" parTransId="{3CECA6B1-9E98-4D3A-9803-5A1626DB4E01}" sibTransId="{312B9866-7EF6-42E2-BA42-AA12F04F4219}"/>
    <dgm:cxn modelId="{1404CDC9-1865-F648-85F5-FA4186F4123D}" type="presOf" srcId="{8F1AB31A-AA8B-41D5-8153-C9839993AEB3}" destId="{9FB2BE42-E422-2949-9545-655A1FC0C05D}" srcOrd="0" destOrd="0" presId="urn:microsoft.com/office/officeart/2005/8/layout/vList2"/>
    <dgm:cxn modelId="{264876CD-B3D1-4E86-AF25-7822CB602F83}" srcId="{4EED6B36-5235-4E7A-8A9A-1CB35D7C6FCE}" destId="{97C07324-B636-4877-BC81-9F8DD4894938}" srcOrd="4" destOrd="0" parTransId="{38CAD670-0BAD-417A-8B79-BECEB6DAD49D}" sibTransId="{DD1DAC0D-9B4D-44C6-B851-7BD2DF4FA9CF}"/>
    <dgm:cxn modelId="{786D1DD6-A3DA-C743-AA25-C098995E0E0B}" type="presOf" srcId="{E441515F-144F-4748-9FCB-190FE920BD50}" destId="{B298BDC7-6551-334A-90D2-6BB356083FED}" srcOrd="0" destOrd="0" presId="urn:microsoft.com/office/officeart/2005/8/layout/vList2"/>
    <dgm:cxn modelId="{2C9F5880-CBE3-E842-A089-37104D9D62D2}" type="presParOf" srcId="{D80E158D-4D78-7744-ABAB-DCC4CBED6DA4}" destId="{9718A016-8B9B-3A44-8343-11A1F557DA97}" srcOrd="0" destOrd="0" presId="urn:microsoft.com/office/officeart/2005/8/layout/vList2"/>
    <dgm:cxn modelId="{10F01D62-BE55-F549-88D0-845FB5652277}" type="presParOf" srcId="{D80E158D-4D78-7744-ABAB-DCC4CBED6DA4}" destId="{527078EC-EFE1-1D4D-8A44-3E5D5951FFE5}" srcOrd="1" destOrd="0" presId="urn:microsoft.com/office/officeart/2005/8/layout/vList2"/>
    <dgm:cxn modelId="{1E20C34F-E13C-A744-8435-564CD6851738}" type="presParOf" srcId="{D80E158D-4D78-7744-ABAB-DCC4CBED6DA4}" destId="{9FB2BE42-E422-2949-9545-655A1FC0C05D}" srcOrd="2" destOrd="0" presId="urn:microsoft.com/office/officeart/2005/8/layout/vList2"/>
    <dgm:cxn modelId="{23686B4D-0FD8-234B-AFF3-DC7A1D98B2D0}" type="presParOf" srcId="{D80E158D-4D78-7744-ABAB-DCC4CBED6DA4}" destId="{457FDE17-D89A-5A46-A33B-EC4272998516}" srcOrd="3" destOrd="0" presId="urn:microsoft.com/office/officeart/2005/8/layout/vList2"/>
    <dgm:cxn modelId="{ED04CEF2-2153-8346-B645-38AB00D5089C}" type="presParOf" srcId="{D80E158D-4D78-7744-ABAB-DCC4CBED6DA4}" destId="{B298BDC7-6551-334A-90D2-6BB356083FED}" srcOrd="4" destOrd="0" presId="urn:microsoft.com/office/officeart/2005/8/layout/vList2"/>
    <dgm:cxn modelId="{6508F2A6-F853-9045-96B7-E03196F7863A}" type="presParOf" srcId="{D80E158D-4D78-7744-ABAB-DCC4CBED6DA4}" destId="{7E8EC992-83C5-B249-9AC4-919E5A888D7D}" srcOrd="5" destOrd="0" presId="urn:microsoft.com/office/officeart/2005/8/layout/vList2"/>
    <dgm:cxn modelId="{C5A90522-030B-DD43-BB4A-CCE9796FE92B}" type="presParOf" srcId="{D80E158D-4D78-7744-ABAB-DCC4CBED6DA4}" destId="{A7761988-7720-5145-B1F7-D95F6DF89F69}" srcOrd="6" destOrd="0" presId="urn:microsoft.com/office/officeart/2005/8/layout/vList2"/>
    <dgm:cxn modelId="{C2817724-DF99-B345-A1C4-DC782F93477D}" type="presParOf" srcId="{D80E158D-4D78-7744-ABAB-DCC4CBED6DA4}" destId="{C7A95075-7F57-9F4E-8577-0B7A5AEF8742}" srcOrd="7" destOrd="0" presId="urn:microsoft.com/office/officeart/2005/8/layout/vList2"/>
    <dgm:cxn modelId="{1ACCA403-8623-0F4A-B43F-3D6D01E16630}" type="presParOf" srcId="{D80E158D-4D78-7744-ABAB-DCC4CBED6DA4}" destId="{201CAA75-68DE-B144-8ED2-3D4AF9684D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07D91-3C0B-4148-BDBD-656A280751F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5006C-4495-4C9E-A20B-0412CBB1C10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dirty="0"/>
            <a:t>CBN binds to CB2 receptors </a:t>
          </a:r>
          <a:endParaRPr lang="en-US" dirty="0"/>
        </a:p>
      </dgm:t>
    </dgm:pt>
    <dgm:pt modelId="{8C1D85EB-5553-48A1-B1BC-285373C6A941}" type="parTrans" cxnId="{21D6081A-4DDC-4178-8FAA-D47540D78497}">
      <dgm:prSet/>
      <dgm:spPr/>
      <dgm:t>
        <a:bodyPr/>
        <a:lstStyle/>
        <a:p>
          <a:endParaRPr lang="en-US"/>
        </a:p>
      </dgm:t>
    </dgm:pt>
    <dgm:pt modelId="{EA816510-07C4-40ED-98D5-B382C2987953}" type="sibTrans" cxnId="{21D6081A-4DDC-4178-8FAA-D47540D78497}">
      <dgm:prSet/>
      <dgm:spPr/>
      <dgm:t>
        <a:bodyPr/>
        <a:lstStyle/>
        <a:p>
          <a:endParaRPr lang="en-US"/>
        </a:p>
      </dgm:t>
    </dgm:pt>
    <dgm:pt modelId="{1CF10191-D1F1-472C-B6EB-9570B78A2F6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/>
            <a:t>CB2 receptor agonists: </a:t>
          </a:r>
          <a:endParaRPr lang="en-US"/>
        </a:p>
      </dgm:t>
    </dgm:pt>
    <dgm:pt modelId="{14497E10-DE1F-488A-88BF-176D51F4CD56}" type="parTrans" cxnId="{F0E7D609-BDE2-49E8-A205-260B9CA9CAEE}">
      <dgm:prSet/>
      <dgm:spPr/>
      <dgm:t>
        <a:bodyPr/>
        <a:lstStyle/>
        <a:p>
          <a:endParaRPr lang="en-US"/>
        </a:p>
      </dgm:t>
    </dgm:pt>
    <dgm:pt modelId="{C67FA455-9BF3-4199-AFEB-7962EBF0DF69}" type="sibTrans" cxnId="{F0E7D609-BDE2-49E8-A205-260B9CA9CAEE}">
      <dgm:prSet/>
      <dgm:spPr/>
      <dgm:t>
        <a:bodyPr/>
        <a:lstStyle/>
        <a:p>
          <a:endParaRPr lang="en-US"/>
        </a:p>
      </dgm:t>
    </dgm:pt>
    <dgm:pt modelId="{722EB025-00AB-414F-BFA3-735FD87AAC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-Suppress release of inflammatory mediators by cells adjacent to nociceptors </a:t>
          </a:r>
          <a:endParaRPr lang="en-US" dirty="0"/>
        </a:p>
      </dgm:t>
    </dgm:pt>
    <dgm:pt modelId="{C38AAE64-B80A-4645-996E-909462EB8CF3}" type="parTrans" cxnId="{446CECE7-0C88-4C7F-9F47-3C858DE17C98}">
      <dgm:prSet/>
      <dgm:spPr/>
      <dgm:t>
        <a:bodyPr/>
        <a:lstStyle/>
        <a:p>
          <a:endParaRPr lang="en-US"/>
        </a:p>
      </dgm:t>
    </dgm:pt>
    <dgm:pt modelId="{0695A400-588E-4E93-99EE-26DA341BCB8B}" type="sibTrans" cxnId="{446CECE7-0C88-4C7F-9F47-3C858DE17C98}">
      <dgm:prSet/>
      <dgm:spPr/>
      <dgm:t>
        <a:bodyPr/>
        <a:lstStyle/>
        <a:p>
          <a:endParaRPr lang="en-US"/>
        </a:p>
      </dgm:t>
    </dgm:pt>
    <dgm:pt modelId="{67AB64C2-5C5E-4DDB-B157-7F7E7BE8B8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-Blocks transduction of pain signals to the CNS </a:t>
          </a:r>
          <a:endParaRPr lang="en-US" dirty="0"/>
        </a:p>
      </dgm:t>
    </dgm:pt>
    <dgm:pt modelId="{275ADD78-3C52-4F33-A58D-501C694E1B1B}" type="parTrans" cxnId="{F0A5A14D-8EAF-406C-8697-F5423C06E956}">
      <dgm:prSet/>
      <dgm:spPr/>
      <dgm:t>
        <a:bodyPr/>
        <a:lstStyle/>
        <a:p>
          <a:endParaRPr lang="en-US"/>
        </a:p>
      </dgm:t>
    </dgm:pt>
    <dgm:pt modelId="{D6FA1A15-334F-4A3F-AFAC-4D110A76124E}" type="sibTrans" cxnId="{F0A5A14D-8EAF-406C-8697-F5423C06E956}">
      <dgm:prSet/>
      <dgm:spPr/>
      <dgm:t>
        <a:bodyPr/>
        <a:lstStyle/>
        <a:p>
          <a:endParaRPr lang="en-US"/>
        </a:p>
      </dgm:t>
    </dgm:pt>
    <dgm:pt modelId="{ED30924E-08D2-4808-81A2-E811574C8D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-Decreases neutrophil migration to the site of damage </a:t>
          </a:r>
          <a:endParaRPr lang="en-US" dirty="0"/>
        </a:p>
      </dgm:t>
    </dgm:pt>
    <dgm:pt modelId="{EBA20579-58F9-47FB-A221-90F9F8C6D40E}" type="parTrans" cxnId="{DCEE39AE-4F4E-4CDA-AD6E-D93A1D54FB5B}">
      <dgm:prSet/>
      <dgm:spPr/>
      <dgm:t>
        <a:bodyPr/>
        <a:lstStyle/>
        <a:p>
          <a:endParaRPr lang="en-US"/>
        </a:p>
      </dgm:t>
    </dgm:pt>
    <dgm:pt modelId="{9E28851C-A4D7-44D7-8C2A-A65576A6E154}" type="sibTrans" cxnId="{DCEE39AE-4F4E-4CDA-AD6E-D93A1D54FB5B}">
      <dgm:prSet/>
      <dgm:spPr/>
      <dgm:t>
        <a:bodyPr/>
        <a:lstStyle/>
        <a:p>
          <a:endParaRPr lang="en-US"/>
        </a:p>
      </dgm:t>
    </dgm:pt>
    <dgm:pt modelId="{6DB84A12-24D6-4F85-A639-E01645005F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-Reduce sensitivity to mechanical stimuli </a:t>
          </a:r>
          <a:endParaRPr lang="en-US" dirty="0"/>
        </a:p>
      </dgm:t>
    </dgm:pt>
    <dgm:pt modelId="{BE23165D-9F99-4F09-82B1-BA10B6402B3B}" type="parTrans" cxnId="{6A71787E-C12C-4787-84EC-E3E2B069FA0D}">
      <dgm:prSet/>
      <dgm:spPr/>
      <dgm:t>
        <a:bodyPr/>
        <a:lstStyle/>
        <a:p>
          <a:endParaRPr lang="en-US"/>
        </a:p>
      </dgm:t>
    </dgm:pt>
    <dgm:pt modelId="{E3ACF001-E332-4027-B128-5730E3E1DA66}" type="sibTrans" cxnId="{6A71787E-C12C-4787-84EC-E3E2B069FA0D}">
      <dgm:prSet/>
      <dgm:spPr/>
      <dgm:t>
        <a:bodyPr/>
        <a:lstStyle/>
        <a:p>
          <a:endParaRPr lang="en-US"/>
        </a:p>
      </dgm:t>
    </dgm:pt>
    <dgm:pt modelId="{2A68617F-DD8A-489A-9171-239EAC6329A9}" type="pres">
      <dgm:prSet presAssocID="{7BD07D91-3C0B-4148-BDBD-656A280751F5}" presName="root" presStyleCnt="0">
        <dgm:presLayoutVars>
          <dgm:dir/>
          <dgm:resizeHandles val="exact"/>
        </dgm:presLayoutVars>
      </dgm:prSet>
      <dgm:spPr/>
    </dgm:pt>
    <dgm:pt modelId="{F64B3F03-48F4-4CDD-8AC9-1DB865AE7BD1}" type="pres">
      <dgm:prSet presAssocID="{7D95006C-4495-4C9E-A20B-0412CBB1C10D}" presName="compNode" presStyleCnt="0"/>
      <dgm:spPr/>
    </dgm:pt>
    <dgm:pt modelId="{F4953876-1848-439F-91B1-D5C5EB77098B}" type="pres">
      <dgm:prSet presAssocID="{7D95006C-4495-4C9E-A20B-0412CBB1C1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585F74D-8D5F-444E-9A08-8721914BC148}" type="pres">
      <dgm:prSet presAssocID="{7D95006C-4495-4C9E-A20B-0412CBB1C10D}" presName="iconSpace" presStyleCnt="0"/>
      <dgm:spPr/>
    </dgm:pt>
    <dgm:pt modelId="{98842F55-199E-449B-BB3F-F6D5F30AA65C}" type="pres">
      <dgm:prSet presAssocID="{7D95006C-4495-4C9E-A20B-0412CBB1C10D}" presName="parTx" presStyleLbl="revTx" presStyleIdx="0" presStyleCnt="4">
        <dgm:presLayoutVars>
          <dgm:chMax val="0"/>
          <dgm:chPref val="0"/>
        </dgm:presLayoutVars>
      </dgm:prSet>
      <dgm:spPr/>
    </dgm:pt>
    <dgm:pt modelId="{68F2EAB3-745E-4772-8C2A-59AC42907B6F}" type="pres">
      <dgm:prSet presAssocID="{7D95006C-4495-4C9E-A20B-0412CBB1C10D}" presName="txSpace" presStyleCnt="0"/>
      <dgm:spPr/>
    </dgm:pt>
    <dgm:pt modelId="{558FAFA0-50C2-4F59-AD6E-6B7595809B3A}" type="pres">
      <dgm:prSet presAssocID="{7D95006C-4495-4C9E-A20B-0412CBB1C10D}" presName="desTx" presStyleLbl="revTx" presStyleIdx="1" presStyleCnt="4">
        <dgm:presLayoutVars/>
      </dgm:prSet>
      <dgm:spPr/>
    </dgm:pt>
    <dgm:pt modelId="{AA6E083C-F98F-474D-9E35-643092DBECCF}" type="pres">
      <dgm:prSet presAssocID="{EA816510-07C4-40ED-98D5-B382C2987953}" presName="sibTrans" presStyleCnt="0"/>
      <dgm:spPr/>
    </dgm:pt>
    <dgm:pt modelId="{CD1E09BB-C24D-4B3F-8571-7270B93DE3E4}" type="pres">
      <dgm:prSet presAssocID="{1CF10191-D1F1-472C-B6EB-9570B78A2F67}" presName="compNode" presStyleCnt="0"/>
      <dgm:spPr/>
    </dgm:pt>
    <dgm:pt modelId="{AA32776C-159A-4A83-B960-37A84A12B471}" type="pres">
      <dgm:prSet presAssocID="{1CF10191-D1F1-472C-B6EB-9570B78A2F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75400D0-0834-44A7-9BAE-422C2DAAFC2F}" type="pres">
      <dgm:prSet presAssocID="{1CF10191-D1F1-472C-B6EB-9570B78A2F67}" presName="iconSpace" presStyleCnt="0"/>
      <dgm:spPr/>
    </dgm:pt>
    <dgm:pt modelId="{E2C4A3E2-0ED6-46C9-8A08-DDF37DC8CC8A}" type="pres">
      <dgm:prSet presAssocID="{1CF10191-D1F1-472C-B6EB-9570B78A2F67}" presName="parTx" presStyleLbl="revTx" presStyleIdx="2" presStyleCnt="4">
        <dgm:presLayoutVars>
          <dgm:chMax val="0"/>
          <dgm:chPref val="0"/>
        </dgm:presLayoutVars>
      </dgm:prSet>
      <dgm:spPr/>
    </dgm:pt>
    <dgm:pt modelId="{7207D12F-D214-41E2-8BBD-C61161D0803C}" type="pres">
      <dgm:prSet presAssocID="{1CF10191-D1F1-472C-B6EB-9570B78A2F67}" presName="txSpace" presStyleCnt="0"/>
      <dgm:spPr/>
    </dgm:pt>
    <dgm:pt modelId="{295C3E05-6AD4-450E-A2CE-9D1B6582D04E}" type="pres">
      <dgm:prSet presAssocID="{1CF10191-D1F1-472C-B6EB-9570B78A2F67}" presName="desTx" presStyleLbl="revTx" presStyleIdx="3" presStyleCnt="4">
        <dgm:presLayoutVars/>
      </dgm:prSet>
      <dgm:spPr/>
    </dgm:pt>
  </dgm:ptLst>
  <dgm:cxnLst>
    <dgm:cxn modelId="{D5AEA902-17BF-451A-AD0A-1CA0EC3CCD05}" type="presOf" srcId="{6DB84A12-24D6-4F85-A639-E01645005F39}" destId="{295C3E05-6AD4-450E-A2CE-9D1B6582D04E}" srcOrd="0" destOrd="3" presId="urn:microsoft.com/office/officeart/2018/2/layout/IconLabelDescriptionList"/>
    <dgm:cxn modelId="{52250309-F6F8-4766-8639-B741997980C1}" type="presOf" srcId="{722EB025-00AB-414F-BFA3-735FD87AACA4}" destId="{295C3E05-6AD4-450E-A2CE-9D1B6582D04E}" srcOrd="0" destOrd="0" presId="urn:microsoft.com/office/officeart/2018/2/layout/IconLabelDescriptionList"/>
    <dgm:cxn modelId="{E2A18909-0509-404D-9A2C-2F040D17CE11}" type="presOf" srcId="{1CF10191-D1F1-472C-B6EB-9570B78A2F67}" destId="{E2C4A3E2-0ED6-46C9-8A08-DDF37DC8CC8A}" srcOrd="0" destOrd="0" presId="urn:microsoft.com/office/officeart/2018/2/layout/IconLabelDescriptionList"/>
    <dgm:cxn modelId="{F0E7D609-BDE2-49E8-A205-260B9CA9CAEE}" srcId="{7BD07D91-3C0B-4148-BDBD-656A280751F5}" destId="{1CF10191-D1F1-472C-B6EB-9570B78A2F67}" srcOrd="1" destOrd="0" parTransId="{14497E10-DE1F-488A-88BF-176D51F4CD56}" sibTransId="{C67FA455-9BF3-4199-AFEB-7962EBF0DF69}"/>
    <dgm:cxn modelId="{21D6081A-4DDC-4178-8FAA-D47540D78497}" srcId="{7BD07D91-3C0B-4148-BDBD-656A280751F5}" destId="{7D95006C-4495-4C9E-A20B-0412CBB1C10D}" srcOrd="0" destOrd="0" parTransId="{8C1D85EB-5553-48A1-B1BC-285373C6A941}" sibTransId="{EA816510-07C4-40ED-98D5-B382C2987953}"/>
    <dgm:cxn modelId="{6C04DB23-9310-4D4A-9567-F74A23BE231F}" type="presOf" srcId="{7D95006C-4495-4C9E-A20B-0412CBB1C10D}" destId="{98842F55-199E-449B-BB3F-F6D5F30AA65C}" srcOrd="0" destOrd="0" presId="urn:microsoft.com/office/officeart/2018/2/layout/IconLabelDescriptionList"/>
    <dgm:cxn modelId="{F0A5A14D-8EAF-406C-8697-F5423C06E956}" srcId="{1CF10191-D1F1-472C-B6EB-9570B78A2F67}" destId="{67AB64C2-5C5E-4DDB-B157-7F7E7BE8B8ED}" srcOrd="1" destOrd="0" parTransId="{275ADD78-3C52-4F33-A58D-501C694E1B1B}" sibTransId="{D6FA1A15-334F-4A3F-AFAC-4D110A76124E}"/>
    <dgm:cxn modelId="{6A71787E-C12C-4787-84EC-E3E2B069FA0D}" srcId="{1CF10191-D1F1-472C-B6EB-9570B78A2F67}" destId="{6DB84A12-24D6-4F85-A639-E01645005F39}" srcOrd="3" destOrd="0" parTransId="{BE23165D-9F99-4F09-82B1-BA10B6402B3B}" sibTransId="{E3ACF001-E332-4027-B128-5730E3E1DA66}"/>
    <dgm:cxn modelId="{0162749F-724F-4B3D-BF4D-45D3A4785667}" type="presOf" srcId="{7BD07D91-3C0B-4148-BDBD-656A280751F5}" destId="{2A68617F-DD8A-489A-9171-239EAC6329A9}" srcOrd="0" destOrd="0" presId="urn:microsoft.com/office/officeart/2018/2/layout/IconLabelDescriptionList"/>
    <dgm:cxn modelId="{DCEE39AE-4F4E-4CDA-AD6E-D93A1D54FB5B}" srcId="{1CF10191-D1F1-472C-B6EB-9570B78A2F67}" destId="{ED30924E-08D2-4808-81A2-E811574C8D74}" srcOrd="2" destOrd="0" parTransId="{EBA20579-58F9-47FB-A221-90F9F8C6D40E}" sibTransId="{9E28851C-A4D7-44D7-8C2A-A65576A6E154}"/>
    <dgm:cxn modelId="{5DD604C1-2C20-4FAA-8213-7577DC206CA9}" type="presOf" srcId="{ED30924E-08D2-4808-81A2-E811574C8D74}" destId="{295C3E05-6AD4-450E-A2CE-9D1B6582D04E}" srcOrd="0" destOrd="2" presId="urn:microsoft.com/office/officeart/2018/2/layout/IconLabelDescriptionList"/>
    <dgm:cxn modelId="{446CECE7-0C88-4C7F-9F47-3C858DE17C98}" srcId="{1CF10191-D1F1-472C-B6EB-9570B78A2F67}" destId="{722EB025-00AB-414F-BFA3-735FD87AACA4}" srcOrd="0" destOrd="0" parTransId="{C38AAE64-B80A-4645-996E-909462EB8CF3}" sibTransId="{0695A400-588E-4E93-99EE-26DA341BCB8B}"/>
    <dgm:cxn modelId="{556331F0-78CD-4AAB-9ACC-6321A89E8727}" type="presOf" srcId="{67AB64C2-5C5E-4DDB-B157-7F7E7BE8B8ED}" destId="{295C3E05-6AD4-450E-A2CE-9D1B6582D04E}" srcOrd="0" destOrd="1" presId="urn:microsoft.com/office/officeart/2018/2/layout/IconLabelDescriptionList"/>
    <dgm:cxn modelId="{F33C41C5-AA7B-4F69-A541-F940BC6C5507}" type="presParOf" srcId="{2A68617F-DD8A-489A-9171-239EAC6329A9}" destId="{F64B3F03-48F4-4CDD-8AC9-1DB865AE7BD1}" srcOrd="0" destOrd="0" presId="urn:microsoft.com/office/officeart/2018/2/layout/IconLabelDescriptionList"/>
    <dgm:cxn modelId="{C4B61044-91B1-47F9-88B6-44DDF112F7D6}" type="presParOf" srcId="{F64B3F03-48F4-4CDD-8AC9-1DB865AE7BD1}" destId="{F4953876-1848-439F-91B1-D5C5EB77098B}" srcOrd="0" destOrd="0" presId="urn:microsoft.com/office/officeart/2018/2/layout/IconLabelDescriptionList"/>
    <dgm:cxn modelId="{5B3FD535-D087-4372-8357-CF0800D59D61}" type="presParOf" srcId="{F64B3F03-48F4-4CDD-8AC9-1DB865AE7BD1}" destId="{9585F74D-8D5F-444E-9A08-8721914BC148}" srcOrd="1" destOrd="0" presId="urn:microsoft.com/office/officeart/2018/2/layout/IconLabelDescriptionList"/>
    <dgm:cxn modelId="{26E5E6C0-6729-448C-ABBF-6CAD83230CDA}" type="presParOf" srcId="{F64B3F03-48F4-4CDD-8AC9-1DB865AE7BD1}" destId="{98842F55-199E-449B-BB3F-F6D5F30AA65C}" srcOrd="2" destOrd="0" presId="urn:microsoft.com/office/officeart/2018/2/layout/IconLabelDescriptionList"/>
    <dgm:cxn modelId="{3489DF5F-0B09-4F08-BB0A-0DBD4A9074B4}" type="presParOf" srcId="{F64B3F03-48F4-4CDD-8AC9-1DB865AE7BD1}" destId="{68F2EAB3-745E-4772-8C2A-59AC42907B6F}" srcOrd="3" destOrd="0" presId="urn:microsoft.com/office/officeart/2018/2/layout/IconLabelDescriptionList"/>
    <dgm:cxn modelId="{1A50F733-4349-418A-B62B-9D6E822E3F48}" type="presParOf" srcId="{F64B3F03-48F4-4CDD-8AC9-1DB865AE7BD1}" destId="{558FAFA0-50C2-4F59-AD6E-6B7595809B3A}" srcOrd="4" destOrd="0" presId="urn:microsoft.com/office/officeart/2018/2/layout/IconLabelDescriptionList"/>
    <dgm:cxn modelId="{B11594D2-1341-42CB-8D55-06C7389FB145}" type="presParOf" srcId="{2A68617F-DD8A-489A-9171-239EAC6329A9}" destId="{AA6E083C-F98F-474D-9E35-643092DBECCF}" srcOrd="1" destOrd="0" presId="urn:microsoft.com/office/officeart/2018/2/layout/IconLabelDescriptionList"/>
    <dgm:cxn modelId="{139346E8-11AE-4B4E-8F0D-FC379CA88239}" type="presParOf" srcId="{2A68617F-DD8A-489A-9171-239EAC6329A9}" destId="{CD1E09BB-C24D-4B3F-8571-7270B93DE3E4}" srcOrd="2" destOrd="0" presId="urn:microsoft.com/office/officeart/2018/2/layout/IconLabelDescriptionList"/>
    <dgm:cxn modelId="{F9DEEC9A-320F-444E-92FA-C65920B3F829}" type="presParOf" srcId="{CD1E09BB-C24D-4B3F-8571-7270B93DE3E4}" destId="{AA32776C-159A-4A83-B960-37A84A12B471}" srcOrd="0" destOrd="0" presId="urn:microsoft.com/office/officeart/2018/2/layout/IconLabelDescriptionList"/>
    <dgm:cxn modelId="{3E058A3F-9361-4DD2-9593-E8BFF24A03B8}" type="presParOf" srcId="{CD1E09BB-C24D-4B3F-8571-7270B93DE3E4}" destId="{575400D0-0834-44A7-9BAE-422C2DAAFC2F}" srcOrd="1" destOrd="0" presId="urn:microsoft.com/office/officeart/2018/2/layout/IconLabelDescriptionList"/>
    <dgm:cxn modelId="{A2EF5A7B-EA54-4ADF-AA97-E7EE7EBDE97F}" type="presParOf" srcId="{CD1E09BB-C24D-4B3F-8571-7270B93DE3E4}" destId="{E2C4A3E2-0ED6-46C9-8A08-DDF37DC8CC8A}" srcOrd="2" destOrd="0" presId="urn:microsoft.com/office/officeart/2018/2/layout/IconLabelDescriptionList"/>
    <dgm:cxn modelId="{881A41CC-203F-46DD-B64F-42C5B3289152}" type="presParOf" srcId="{CD1E09BB-C24D-4B3F-8571-7270B93DE3E4}" destId="{7207D12F-D214-41E2-8BBD-C61161D0803C}" srcOrd="3" destOrd="0" presId="urn:microsoft.com/office/officeart/2018/2/layout/IconLabelDescriptionList"/>
    <dgm:cxn modelId="{8EFA0204-65E6-4932-BACE-D702FD534829}" type="presParOf" srcId="{CD1E09BB-C24D-4B3F-8571-7270B93DE3E4}" destId="{295C3E05-6AD4-450E-A2CE-9D1B6582D04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1D61E-CD03-47CE-8A31-517585A7658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B1D8D1-E55D-4175-87DE-50566634F149}">
      <dgm:prSet/>
      <dgm:spPr/>
      <dgm:t>
        <a:bodyPr/>
        <a:lstStyle/>
        <a:p>
          <a:r>
            <a:rPr lang="en-US" b="0" i="0"/>
            <a:t>Activates: </a:t>
          </a:r>
          <a:endParaRPr lang="en-US"/>
        </a:p>
      </dgm:t>
    </dgm:pt>
    <dgm:pt modelId="{18D2FEFA-B8C1-4D58-8F7B-65F1F82E0419}" type="parTrans" cxnId="{E8C7D4CF-5D15-4C8F-82BA-57FCC683C4E1}">
      <dgm:prSet/>
      <dgm:spPr/>
      <dgm:t>
        <a:bodyPr/>
        <a:lstStyle/>
        <a:p>
          <a:endParaRPr lang="en-US"/>
        </a:p>
      </dgm:t>
    </dgm:pt>
    <dgm:pt modelId="{E7267B29-F5FB-4C75-B6F0-6A2AE9C1A634}" type="sibTrans" cxnId="{E8C7D4CF-5D15-4C8F-82BA-57FCC683C4E1}">
      <dgm:prSet/>
      <dgm:spPr/>
      <dgm:t>
        <a:bodyPr/>
        <a:lstStyle/>
        <a:p>
          <a:endParaRPr lang="en-US"/>
        </a:p>
      </dgm:t>
    </dgm:pt>
    <dgm:pt modelId="{0A5379F7-EAF9-4B6A-8AD4-7869E3346602}">
      <dgm:prSet/>
      <dgm:spPr/>
      <dgm:t>
        <a:bodyPr/>
        <a:lstStyle/>
        <a:p>
          <a:r>
            <a:rPr lang="en-US" b="0" i="0"/>
            <a:t>Serotonin 1S receptor</a:t>
          </a:r>
          <a:endParaRPr lang="en-US"/>
        </a:p>
      </dgm:t>
    </dgm:pt>
    <dgm:pt modelId="{B9F7C8F7-EBD3-44E3-8188-81DF2A6BEBD0}" type="parTrans" cxnId="{078C77CB-DCB7-42AE-A7BB-6565E1DA395A}">
      <dgm:prSet/>
      <dgm:spPr/>
      <dgm:t>
        <a:bodyPr/>
        <a:lstStyle/>
        <a:p>
          <a:endParaRPr lang="en-US"/>
        </a:p>
      </dgm:t>
    </dgm:pt>
    <dgm:pt modelId="{1ACE5F61-9783-41F3-8C59-DBFBE453172D}" type="sibTrans" cxnId="{078C77CB-DCB7-42AE-A7BB-6565E1DA395A}">
      <dgm:prSet/>
      <dgm:spPr/>
      <dgm:t>
        <a:bodyPr/>
        <a:lstStyle/>
        <a:p>
          <a:endParaRPr lang="en-US"/>
        </a:p>
      </dgm:t>
    </dgm:pt>
    <dgm:pt modelId="{C46CCE19-3EAA-49E4-836D-FA512B94D2A2}">
      <dgm:prSet/>
      <dgm:spPr/>
      <dgm:t>
        <a:bodyPr/>
        <a:lstStyle/>
        <a:p>
          <a:r>
            <a:rPr lang="en-US" b="0" i="0"/>
            <a:t>Adenosine A2</a:t>
          </a:r>
          <a:endParaRPr lang="en-US"/>
        </a:p>
      </dgm:t>
    </dgm:pt>
    <dgm:pt modelId="{9855B3FA-8B8D-4AAB-A0CB-96CB527A906B}" type="parTrans" cxnId="{80F48E65-9A40-4F0C-975F-72510BF8CF4A}">
      <dgm:prSet/>
      <dgm:spPr/>
      <dgm:t>
        <a:bodyPr/>
        <a:lstStyle/>
        <a:p>
          <a:endParaRPr lang="en-US"/>
        </a:p>
      </dgm:t>
    </dgm:pt>
    <dgm:pt modelId="{F6237BF4-8469-454F-AC8F-9C5F125B6D06}" type="sibTrans" cxnId="{80F48E65-9A40-4F0C-975F-72510BF8CF4A}">
      <dgm:prSet/>
      <dgm:spPr/>
      <dgm:t>
        <a:bodyPr/>
        <a:lstStyle/>
        <a:p>
          <a:endParaRPr lang="en-US"/>
        </a:p>
      </dgm:t>
    </dgm:pt>
    <dgm:pt modelId="{C77244C4-5820-4B97-A3E7-A9DA94AF4D68}">
      <dgm:prSet/>
      <dgm:spPr/>
      <dgm:t>
        <a:bodyPr/>
        <a:lstStyle/>
        <a:p>
          <a:r>
            <a:rPr lang="en-US" b="0" i="0"/>
            <a:t>A2 antagonists showed significant inflammation </a:t>
          </a:r>
          <a:endParaRPr lang="en-US"/>
        </a:p>
      </dgm:t>
    </dgm:pt>
    <dgm:pt modelId="{C3C9AC05-64C4-41C4-82DE-7BCECA8D536E}" type="parTrans" cxnId="{CBF19722-6AE8-43C1-AE55-D3456D963A21}">
      <dgm:prSet/>
      <dgm:spPr/>
      <dgm:t>
        <a:bodyPr/>
        <a:lstStyle/>
        <a:p>
          <a:endParaRPr lang="en-US"/>
        </a:p>
      </dgm:t>
    </dgm:pt>
    <dgm:pt modelId="{586772F1-C193-4606-AEF9-F9158E2F1CE0}" type="sibTrans" cxnId="{CBF19722-6AE8-43C1-AE55-D3456D963A21}">
      <dgm:prSet/>
      <dgm:spPr/>
      <dgm:t>
        <a:bodyPr/>
        <a:lstStyle/>
        <a:p>
          <a:endParaRPr lang="en-US"/>
        </a:p>
      </dgm:t>
    </dgm:pt>
    <dgm:pt modelId="{A3FE31AF-AECA-4180-9B02-66D0B121E5B4}">
      <dgm:prSet/>
      <dgm:spPr/>
      <dgm:t>
        <a:bodyPr/>
        <a:lstStyle/>
        <a:p>
          <a:r>
            <a:rPr lang="en-US" b="0" i="0"/>
            <a:t>PPAR-γ </a:t>
          </a:r>
          <a:endParaRPr lang="en-US"/>
        </a:p>
      </dgm:t>
    </dgm:pt>
    <dgm:pt modelId="{4EAEE644-3AE5-445F-9DB4-A7BE7780522D}" type="parTrans" cxnId="{C4B1B833-FA6A-4931-BCDF-40F7DC214F13}">
      <dgm:prSet/>
      <dgm:spPr/>
      <dgm:t>
        <a:bodyPr/>
        <a:lstStyle/>
        <a:p>
          <a:endParaRPr lang="en-US"/>
        </a:p>
      </dgm:t>
    </dgm:pt>
    <dgm:pt modelId="{2DBF880E-23DB-4458-A0F4-CCB169AD46A5}" type="sibTrans" cxnId="{C4B1B833-FA6A-4931-BCDF-40F7DC214F13}">
      <dgm:prSet/>
      <dgm:spPr/>
      <dgm:t>
        <a:bodyPr/>
        <a:lstStyle/>
        <a:p>
          <a:endParaRPr lang="en-US"/>
        </a:p>
      </dgm:t>
    </dgm:pt>
    <dgm:pt modelId="{1650BE79-5419-4202-A981-4538ED22F9C2}">
      <dgm:prSet/>
      <dgm:spPr/>
      <dgm:t>
        <a:bodyPr/>
        <a:lstStyle/>
        <a:p>
          <a:r>
            <a:rPr lang="en-US" b="0" i="0"/>
            <a:t>Suppresses: </a:t>
          </a:r>
          <a:endParaRPr lang="en-US"/>
        </a:p>
      </dgm:t>
    </dgm:pt>
    <dgm:pt modelId="{80D0AAE3-0DEF-4169-84A5-9EBED44238A4}" type="parTrans" cxnId="{8929D9C8-9623-45D9-BBC0-AB521D039329}">
      <dgm:prSet/>
      <dgm:spPr/>
      <dgm:t>
        <a:bodyPr/>
        <a:lstStyle/>
        <a:p>
          <a:endParaRPr lang="en-US"/>
        </a:p>
      </dgm:t>
    </dgm:pt>
    <dgm:pt modelId="{53099F87-0AAB-43F0-9E7E-8D93BB49535A}" type="sibTrans" cxnId="{8929D9C8-9623-45D9-BBC0-AB521D039329}">
      <dgm:prSet/>
      <dgm:spPr/>
      <dgm:t>
        <a:bodyPr/>
        <a:lstStyle/>
        <a:p>
          <a:endParaRPr lang="en-US"/>
        </a:p>
      </dgm:t>
    </dgm:pt>
    <dgm:pt modelId="{DE234E02-DD19-40AF-B650-72F626CE983F}">
      <dgm:prSet/>
      <dgm:spPr/>
      <dgm:t>
        <a:bodyPr/>
        <a:lstStyle/>
        <a:p>
          <a:r>
            <a:rPr lang="en-US" b="0" i="0"/>
            <a:t>TPRV1**</a:t>
          </a:r>
          <a:endParaRPr lang="en-US"/>
        </a:p>
      </dgm:t>
    </dgm:pt>
    <dgm:pt modelId="{22F93F47-5F3B-4B77-ACEA-CFB933536351}" type="parTrans" cxnId="{F354D1B9-CE98-46C7-AAA0-8950A83B250A}">
      <dgm:prSet/>
      <dgm:spPr/>
      <dgm:t>
        <a:bodyPr/>
        <a:lstStyle/>
        <a:p>
          <a:endParaRPr lang="en-US"/>
        </a:p>
      </dgm:t>
    </dgm:pt>
    <dgm:pt modelId="{C80B2157-CE15-4702-922B-AA67087F222F}" type="sibTrans" cxnId="{F354D1B9-CE98-46C7-AAA0-8950A83B250A}">
      <dgm:prSet/>
      <dgm:spPr/>
      <dgm:t>
        <a:bodyPr/>
        <a:lstStyle/>
        <a:p>
          <a:endParaRPr lang="en-US"/>
        </a:p>
      </dgm:t>
    </dgm:pt>
    <dgm:pt modelId="{543ABBE2-4092-47DC-8BBE-EF6FB90834EE}">
      <dgm:prSet/>
      <dgm:spPr/>
      <dgm:t>
        <a:bodyPr/>
        <a:lstStyle/>
        <a:p>
          <a:r>
            <a:rPr lang="en-US" b="0" i="0"/>
            <a:t>Agonists reverse anti- nociceptive effect of CBD </a:t>
          </a:r>
          <a:endParaRPr lang="en-US"/>
        </a:p>
      </dgm:t>
    </dgm:pt>
    <dgm:pt modelId="{C531E1F7-97E9-4954-8B30-45E14323F8DB}" type="parTrans" cxnId="{20788947-CBD4-4FC5-B57F-CE20E1768DAF}">
      <dgm:prSet/>
      <dgm:spPr/>
      <dgm:t>
        <a:bodyPr/>
        <a:lstStyle/>
        <a:p>
          <a:endParaRPr lang="en-US"/>
        </a:p>
      </dgm:t>
    </dgm:pt>
    <dgm:pt modelId="{1000B6AB-72EB-42F2-BC06-DD7149574CAC}" type="sibTrans" cxnId="{20788947-CBD4-4FC5-B57F-CE20E1768DAF}">
      <dgm:prSet/>
      <dgm:spPr/>
      <dgm:t>
        <a:bodyPr/>
        <a:lstStyle/>
        <a:p>
          <a:endParaRPr lang="en-US"/>
        </a:p>
      </dgm:t>
    </dgm:pt>
    <dgm:pt modelId="{1CC77D63-1066-4771-AD92-B5F1B897A63A}">
      <dgm:prSet/>
      <dgm:spPr/>
      <dgm:t>
        <a:bodyPr/>
        <a:lstStyle/>
        <a:p>
          <a:r>
            <a:rPr lang="en-US" b="0" i="0"/>
            <a:t>Antagonists reduced mechanical and thermal sensitivities</a:t>
          </a:r>
          <a:endParaRPr lang="en-US"/>
        </a:p>
      </dgm:t>
    </dgm:pt>
    <dgm:pt modelId="{52CC0431-7369-48D8-8229-98F61DD65E5F}" type="parTrans" cxnId="{EB21A0A0-978E-499F-866E-5668BBBB5187}">
      <dgm:prSet/>
      <dgm:spPr/>
      <dgm:t>
        <a:bodyPr/>
        <a:lstStyle/>
        <a:p>
          <a:endParaRPr lang="en-US"/>
        </a:p>
      </dgm:t>
    </dgm:pt>
    <dgm:pt modelId="{F7B29EC3-5892-4801-868F-C229FAAD7C44}" type="sibTrans" cxnId="{EB21A0A0-978E-499F-866E-5668BBBB5187}">
      <dgm:prSet/>
      <dgm:spPr/>
      <dgm:t>
        <a:bodyPr/>
        <a:lstStyle/>
        <a:p>
          <a:endParaRPr lang="en-US"/>
        </a:p>
      </dgm:t>
    </dgm:pt>
    <dgm:pt modelId="{F82559EA-F172-4B9E-8271-BEA1CEBBC285}">
      <dgm:prSet/>
      <dgm:spPr/>
      <dgm:t>
        <a:bodyPr/>
        <a:lstStyle/>
        <a:p>
          <a:r>
            <a:rPr lang="en-US" b="0" i="0"/>
            <a:t>GPR55</a:t>
          </a:r>
          <a:endParaRPr lang="en-US"/>
        </a:p>
      </dgm:t>
    </dgm:pt>
    <dgm:pt modelId="{77B13B53-9556-405C-AB12-DB52DABE470C}" type="parTrans" cxnId="{928D17B7-3FE7-49C1-AB2E-8987864B7984}">
      <dgm:prSet/>
      <dgm:spPr/>
      <dgm:t>
        <a:bodyPr/>
        <a:lstStyle/>
        <a:p>
          <a:endParaRPr lang="en-US"/>
        </a:p>
      </dgm:t>
    </dgm:pt>
    <dgm:pt modelId="{2BD6C625-17AE-47DF-A626-864B344C6A4C}" type="sibTrans" cxnId="{928D17B7-3FE7-49C1-AB2E-8987864B7984}">
      <dgm:prSet/>
      <dgm:spPr/>
      <dgm:t>
        <a:bodyPr/>
        <a:lstStyle/>
        <a:p>
          <a:endParaRPr lang="en-US"/>
        </a:p>
      </dgm:t>
    </dgm:pt>
    <dgm:pt modelId="{ED75123F-3204-441B-A7DD-61F6B7B268DE}">
      <dgm:prSet/>
      <dgm:spPr/>
      <dgm:t>
        <a:bodyPr/>
        <a:lstStyle/>
        <a:p>
          <a:r>
            <a:rPr lang="en-US" b="0" i="0"/>
            <a:t>NMDA</a:t>
          </a:r>
          <a:endParaRPr lang="en-US"/>
        </a:p>
      </dgm:t>
    </dgm:pt>
    <dgm:pt modelId="{AE67F53A-4B07-4517-8D5F-ACD951ECA017}" type="parTrans" cxnId="{F6374078-4FE8-40D4-81E8-47E8FF8A63EF}">
      <dgm:prSet/>
      <dgm:spPr/>
      <dgm:t>
        <a:bodyPr/>
        <a:lstStyle/>
        <a:p>
          <a:endParaRPr lang="en-US"/>
        </a:p>
      </dgm:t>
    </dgm:pt>
    <dgm:pt modelId="{1DD5FFA1-0F27-4677-97CE-A5566E4E3F1A}" type="sibTrans" cxnId="{F6374078-4FE8-40D4-81E8-47E8FF8A63EF}">
      <dgm:prSet/>
      <dgm:spPr/>
      <dgm:t>
        <a:bodyPr/>
        <a:lstStyle/>
        <a:p>
          <a:endParaRPr lang="en-US"/>
        </a:p>
      </dgm:t>
    </dgm:pt>
    <dgm:pt modelId="{19DBA084-680B-4A3E-8638-336E0376C911}">
      <dgm:prSet/>
      <dgm:spPr/>
      <dgm:t>
        <a:bodyPr/>
        <a:lstStyle/>
        <a:p>
          <a:r>
            <a:rPr lang="en-US" b="0" i="0"/>
            <a:t>A1-adrenoceptors </a:t>
          </a:r>
          <a:endParaRPr lang="en-US"/>
        </a:p>
      </dgm:t>
    </dgm:pt>
    <dgm:pt modelId="{692B4D92-D654-4DA0-BE98-0596682DB4F7}" type="parTrans" cxnId="{E870C71F-4A3C-4EA6-9881-321ED2ED525B}">
      <dgm:prSet/>
      <dgm:spPr/>
      <dgm:t>
        <a:bodyPr/>
        <a:lstStyle/>
        <a:p>
          <a:endParaRPr lang="en-US"/>
        </a:p>
      </dgm:t>
    </dgm:pt>
    <dgm:pt modelId="{49D7DD7A-4C5F-41E6-8957-F1953AE78DB6}" type="sibTrans" cxnId="{E870C71F-4A3C-4EA6-9881-321ED2ED525B}">
      <dgm:prSet/>
      <dgm:spPr/>
      <dgm:t>
        <a:bodyPr/>
        <a:lstStyle/>
        <a:p>
          <a:endParaRPr lang="en-US"/>
        </a:p>
      </dgm:t>
    </dgm:pt>
    <dgm:pt modelId="{0FE0A50C-355F-F042-AE50-0F054B0A1EA6}" type="pres">
      <dgm:prSet presAssocID="{F7E1D61E-CD03-47CE-8A31-517585A7658E}" presName="linear" presStyleCnt="0">
        <dgm:presLayoutVars>
          <dgm:dir/>
          <dgm:animLvl val="lvl"/>
          <dgm:resizeHandles val="exact"/>
        </dgm:presLayoutVars>
      </dgm:prSet>
      <dgm:spPr/>
    </dgm:pt>
    <dgm:pt modelId="{08934E30-262C-2D42-A469-EF772D9E4759}" type="pres">
      <dgm:prSet presAssocID="{34B1D8D1-E55D-4175-87DE-50566634F149}" presName="parentLin" presStyleCnt="0"/>
      <dgm:spPr/>
    </dgm:pt>
    <dgm:pt modelId="{4FFE0218-03BA-B448-9105-43B82EF23E9A}" type="pres">
      <dgm:prSet presAssocID="{34B1D8D1-E55D-4175-87DE-50566634F149}" presName="parentLeftMargin" presStyleLbl="node1" presStyleIdx="0" presStyleCnt="2"/>
      <dgm:spPr/>
    </dgm:pt>
    <dgm:pt modelId="{439B2CB9-9C33-A944-94B4-24B706785218}" type="pres">
      <dgm:prSet presAssocID="{34B1D8D1-E55D-4175-87DE-50566634F1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A50554-13B1-F947-9C68-A8451F072A92}" type="pres">
      <dgm:prSet presAssocID="{34B1D8D1-E55D-4175-87DE-50566634F149}" presName="negativeSpace" presStyleCnt="0"/>
      <dgm:spPr/>
    </dgm:pt>
    <dgm:pt modelId="{AC31AEB8-DB63-2E4E-B956-4B07B5849695}" type="pres">
      <dgm:prSet presAssocID="{34B1D8D1-E55D-4175-87DE-50566634F149}" presName="childText" presStyleLbl="conFgAcc1" presStyleIdx="0" presStyleCnt="2">
        <dgm:presLayoutVars>
          <dgm:bulletEnabled val="1"/>
        </dgm:presLayoutVars>
      </dgm:prSet>
      <dgm:spPr/>
    </dgm:pt>
    <dgm:pt modelId="{6106D351-E0F6-4846-880C-94C50C2913A0}" type="pres">
      <dgm:prSet presAssocID="{E7267B29-F5FB-4C75-B6F0-6A2AE9C1A634}" presName="spaceBetweenRectangles" presStyleCnt="0"/>
      <dgm:spPr/>
    </dgm:pt>
    <dgm:pt modelId="{4C5E7EAC-ED66-BA4D-83A8-784973EBC7E6}" type="pres">
      <dgm:prSet presAssocID="{1650BE79-5419-4202-A981-4538ED22F9C2}" presName="parentLin" presStyleCnt="0"/>
      <dgm:spPr/>
    </dgm:pt>
    <dgm:pt modelId="{306F1254-8627-844A-9C2C-AE2E62A4A404}" type="pres">
      <dgm:prSet presAssocID="{1650BE79-5419-4202-A981-4538ED22F9C2}" presName="parentLeftMargin" presStyleLbl="node1" presStyleIdx="0" presStyleCnt="2"/>
      <dgm:spPr/>
    </dgm:pt>
    <dgm:pt modelId="{AD7106D2-43B3-9848-870E-19E0663549BE}" type="pres">
      <dgm:prSet presAssocID="{1650BE79-5419-4202-A981-4538ED22F9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061479-9284-F547-AED1-EEEC6CE5075E}" type="pres">
      <dgm:prSet presAssocID="{1650BE79-5419-4202-A981-4538ED22F9C2}" presName="negativeSpace" presStyleCnt="0"/>
      <dgm:spPr/>
    </dgm:pt>
    <dgm:pt modelId="{ADABB7E1-39DF-5343-8AF5-A76B169C6BE9}" type="pres">
      <dgm:prSet presAssocID="{1650BE79-5419-4202-A981-4538ED22F9C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0CC808-FBA2-6B45-BDF8-26996E98F172}" type="presOf" srcId="{543ABBE2-4092-47DC-8BBE-EF6FB90834EE}" destId="{ADABB7E1-39DF-5343-8AF5-A76B169C6BE9}" srcOrd="0" destOrd="1" presId="urn:microsoft.com/office/officeart/2005/8/layout/list1"/>
    <dgm:cxn modelId="{08CBCB15-2B73-C742-A06B-0F950C8BF9AD}" type="presOf" srcId="{F82559EA-F172-4B9E-8271-BEA1CEBBC285}" destId="{ADABB7E1-39DF-5343-8AF5-A76B169C6BE9}" srcOrd="0" destOrd="3" presId="urn:microsoft.com/office/officeart/2005/8/layout/list1"/>
    <dgm:cxn modelId="{E870C71F-4A3C-4EA6-9881-321ED2ED525B}" srcId="{1650BE79-5419-4202-A981-4538ED22F9C2}" destId="{19DBA084-680B-4A3E-8638-336E0376C911}" srcOrd="3" destOrd="0" parTransId="{692B4D92-D654-4DA0-BE98-0596682DB4F7}" sibTransId="{49D7DD7A-4C5F-41E6-8957-F1953AE78DB6}"/>
    <dgm:cxn modelId="{CBF19722-6AE8-43C1-AE55-D3456D963A21}" srcId="{C46CCE19-3EAA-49E4-836D-FA512B94D2A2}" destId="{C77244C4-5820-4B97-A3E7-A9DA94AF4D68}" srcOrd="0" destOrd="0" parTransId="{C3C9AC05-64C4-41C4-82DE-7BCECA8D536E}" sibTransId="{586772F1-C193-4606-AEF9-F9158E2F1CE0}"/>
    <dgm:cxn modelId="{C4B1B833-FA6A-4931-BCDF-40F7DC214F13}" srcId="{34B1D8D1-E55D-4175-87DE-50566634F149}" destId="{A3FE31AF-AECA-4180-9B02-66D0B121E5B4}" srcOrd="2" destOrd="0" parTransId="{4EAEE644-3AE5-445F-9DB4-A7BE7780522D}" sibTransId="{2DBF880E-23DB-4458-A0F4-CCB169AD46A5}"/>
    <dgm:cxn modelId="{D13F2043-7D9C-8B48-B51E-DD0EFC270B3E}" type="presOf" srcId="{DE234E02-DD19-40AF-B650-72F626CE983F}" destId="{ADABB7E1-39DF-5343-8AF5-A76B169C6BE9}" srcOrd="0" destOrd="0" presId="urn:microsoft.com/office/officeart/2005/8/layout/list1"/>
    <dgm:cxn modelId="{2B891444-48B7-DE4B-A488-82EAF42B1B80}" type="presOf" srcId="{34B1D8D1-E55D-4175-87DE-50566634F149}" destId="{4FFE0218-03BA-B448-9105-43B82EF23E9A}" srcOrd="0" destOrd="0" presId="urn:microsoft.com/office/officeart/2005/8/layout/list1"/>
    <dgm:cxn modelId="{20788947-CBD4-4FC5-B57F-CE20E1768DAF}" srcId="{DE234E02-DD19-40AF-B650-72F626CE983F}" destId="{543ABBE2-4092-47DC-8BBE-EF6FB90834EE}" srcOrd="0" destOrd="0" parTransId="{C531E1F7-97E9-4954-8B30-45E14323F8DB}" sibTransId="{1000B6AB-72EB-42F2-BC06-DD7149574CAC}"/>
    <dgm:cxn modelId="{A8049C61-E560-B647-8010-FC7579F87778}" type="presOf" srcId="{0A5379F7-EAF9-4B6A-8AD4-7869E3346602}" destId="{AC31AEB8-DB63-2E4E-B956-4B07B5849695}" srcOrd="0" destOrd="0" presId="urn:microsoft.com/office/officeart/2005/8/layout/list1"/>
    <dgm:cxn modelId="{80F48E65-9A40-4F0C-975F-72510BF8CF4A}" srcId="{34B1D8D1-E55D-4175-87DE-50566634F149}" destId="{C46CCE19-3EAA-49E4-836D-FA512B94D2A2}" srcOrd="1" destOrd="0" parTransId="{9855B3FA-8B8D-4AAB-A0CB-96CB527A906B}" sibTransId="{F6237BF4-8469-454F-AC8F-9C5F125B6D06}"/>
    <dgm:cxn modelId="{7BF68B6F-4447-724D-A272-21632E016B86}" type="presOf" srcId="{1650BE79-5419-4202-A981-4538ED22F9C2}" destId="{AD7106D2-43B3-9848-870E-19E0663549BE}" srcOrd="1" destOrd="0" presId="urn:microsoft.com/office/officeart/2005/8/layout/list1"/>
    <dgm:cxn modelId="{7E3DD572-F687-A246-AAE5-3FB3523AB218}" type="presOf" srcId="{A3FE31AF-AECA-4180-9B02-66D0B121E5B4}" destId="{AC31AEB8-DB63-2E4E-B956-4B07B5849695}" srcOrd="0" destOrd="3" presId="urn:microsoft.com/office/officeart/2005/8/layout/list1"/>
    <dgm:cxn modelId="{F6374078-4FE8-40D4-81E8-47E8FF8A63EF}" srcId="{1650BE79-5419-4202-A981-4538ED22F9C2}" destId="{ED75123F-3204-441B-A7DD-61F6B7B268DE}" srcOrd="2" destOrd="0" parTransId="{AE67F53A-4B07-4517-8D5F-ACD951ECA017}" sibTransId="{1DD5FFA1-0F27-4677-97CE-A5566E4E3F1A}"/>
    <dgm:cxn modelId="{DE9FF687-86F0-6142-B012-6B5F8A9BC39A}" type="presOf" srcId="{ED75123F-3204-441B-A7DD-61F6B7B268DE}" destId="{ADABB7E1-39DF-5343-8AF5-A76B169C6BE9}" srcOrd="0" destOrd="4" presId="urn:microsoft.com/office/officeart/2005/8/layout/list1"/>
    <dgm:cxn modelId="{3DAE2989-4725-9B48-95BB-FF1C4317FFF4}" type="presOf" srcId="{34B1D8D1-E55D-4175-87DE-50566634F149}" destId="{439B2CB9-9C33-A944-94B4-24B706785218}" srcOrd="1" destOrd="0" presId="urn:microsoft.com/office/officeart/2005/8/layout/list1"/>
    <dgm:cxn modelId="{C128E890-CD1D-6A42-A1BC-1E06366EBB6A}" type="presOf" srcId="{1650BE79-5419-4202-A981-4538ED22F9C2}" destId="{306F1254-8627-844A-9C2C-AE2E62A4A404}" srcOrd="0" destOrd="0" presId="urn:microsoft.com/office/officeart/2005/8/layout/list1"/>
    <dgm:cxn modelId="{299D4A94-DCA8-EF47-BECF-1A071E97695A}" type="presOf" srcId="{C46CCE19-3EAA-49E4-836D-FA512B94D2A2}" destId="{AC31AEB8-DB63-2E4E-B956-4B07B5849695}" srcOrd="0" destOrd="1" presId="urn:microsoft.com/office/officeart/2005/8/layout/list1"/>
    <dgm:cxn modelId="{EB21A0A0-978E-499F-866E-5668BBBB5187}" srcId="{DE234E02-DD19-40AF-B650-72F626CE983F}" destId="{1CC77D63-1066-4771-AD92-B5F1B897A63A}" srcOrd="1" destOrd="0" parTransId="{52CC0431-7369-48D8-8229-98F61DD65E5F}" sibTransId="{F7B29EC3-5892-4801-868F-C229FAAD7C44}"/>
    <dgm:cxn modelId="{928D17B7-3FE7-49C1-AB2E-8987864B7984}" srcId="{1650BE79-5419-4202-A981-4538ED22F9C2}" destId="{F82559EA-F172-4B9E-8271-BEA1CEBBC285}" srcOrd="1" destOrd="0" parTransId="{77B13B53-9556-405C-AB12-DB52DABE470C}" sibTransId="{2BD6C625-17AE-47DF-A626-864B344C6A4C}"/>
    <dgm:cxn modelId="{F354D1B9-CE98-46C7-AAA0-8950A83B250A}" srcId="{1650BE79-5419-4202-A981-4538ED22F9C2}" destId="{DE234E02-DD19-40AF-B650-72F626CE983F}" srcOrd="0" destOrd="0" parTransId="{22F93F47-5F3B-4B77-ACEA-CFB933536351}" sibTransId="{C80B2157-CE15-4702-922B-AA67087F222F}"/>
    <dgm:cxn modelId="{8929D9C8-9623-45D9-BBC0-AB521D039329}" srcId="{F7E1D61E-CD03-47CE-8A31-517585A7658E}" destId="{1650BE79-5419-4202-A981-4538ED22F9C2}" srcOrd="1" destOrd="0" parTransId="{80D0AAE3-0DEF-4169-84A5-9EBED44238A4}" sibTransId="{53099F87-0AAB-43F0-9E7E-8D93BB49535A}"/>
    <dgm:cxn modelId="{078C77CB-DCB7-42AE-A7BB-6565E1DA395A}" srcId="{34B1D8D1-E55D-4175-87DE-50566634F149}" destId="{0A5379F7-EAF9-4B6A-8AD4-7869E3346602}" srcOrd="0" destOrd="0" parTransId="{B9F7C8F7-EBD3-44E3-8188-81DF2A6BEBD0}" sibTransId="{1ACE5F61-9783-41F3-8C59-DBFBE453172D}"/>
    <dgm:cxn modelId="{BA6EB1CB-BAB3-1146-A37D-139E32CC4D71}" type="presOf" srcId="{F7E1D61E-CD03-47CE-8A31-517585A7658E}" destId="{0FE0A50C-355F-F042-AE50-0F054B0A1EA6}" srcOrd="0" destOrd="0" presId="urn:microsoft.com/office/officeart/2005/8/layout/list1"/>
    <dgm:cxn modelId="{E8C7D4CF-5D15-4C8F-82BA-57FCC683C4E1}" srcId="{F7E1D61E-CD03-47CE-8A31-517585A7658E}" destId="{34B1D8D1-E55D-4175-87DE-50566634F149}" srcOrd="0" destOrd="0" parTransId="{18D2FEFA-B8C1-4D58-8F7B-65F1F82E0419}" sibTransId="{E7267B29-F5FB-4C75-B6F0-6A2AE9C1A634}"/>
    <dgm:cxn modelId="{0AB3B5D8-F0E4-C948-B2D0-8D3AF5DEF809}" type="presOf" srcId="{C77244C4-5820-4B97-A3E7-A9DA94AF4D68}" destId="{AC31AEB8-DB63-2E4E-B956-4B07B5849695}" srcOrd="0" destOrd="2" presId="urn:microsoft.com/office/officeart/2005/8/layout/list1"/>
    <dgm:cxn modelId="{07E0F6E0-7DC3-A144-BF19-34C9A46BBBDC}" type="presOf" srcId="{19DBA084-680B-4A3E-8638-336E0376C911}" destId="{ADABB7E1-39DF-5343-8AF5-A76B169C6BE9}" srcOrd="0" destOrd="5" presId="urn:microsoft.com/office/officeart/2005/8/layout/list1"/>
    <dgm:cxn modelId="{C3794AF7-B362-604D-8E11-F3335358F7FB}" type="presOf" srcId="{1CC77D63-1066-4771-AD92-B5F1B897A63A}" destId="{ADABB7E1-39DF-5343-8AF5-A76B169C6BE9}" srcOrd="0" destOrd="2" presId="urn:microsoft.com/office/officeart/2005/8/layout/list1"/>
    <dgm:cxn modelId="{6680C75F-CC56-F040-9CA2-2E62F5D2FB13}" type="presParOf" srcId="{0FE0A50C-355F-F042-AE50-0F054B0A1EA6}" destId="{08934E30-262C-2D42-A469-EF772D9E4759}" srcOrd="0" destOrd="0" presId="urn:microsoft.com/office/officeart/2005/8/layout/list1"/>
    <dgm:cxn modelId="{099247CC-7629-F74D-9960-46DDFD74C872}" type="presParOf" srcId="{08934E30-262C-2D42-A469-EF772D9E4759}" destId="{4FFE0218-03BA-B448-9105-43B82EF23E9A}" srcOrd="0" destOrd="0" presId="urn:microsoft.com/office/officeart/2005/8/layout/list1"/>
    <dgm:cxn modelId="{08D8046A-29AD-534C-B8CA-73623910F0CF}" type="presParOf" srcId="{08934E30-262C-2D42-A469-EF772D9E4759}" destId="{439B2CB9-9C33-A944-94B4-24B706785218}" srcOrd="1" destOrd="0" presId="urn:microsoft.com/office/officeart/2005/8/layout/list1"/>
    <dgm:cxn modelId="{31CC0B28-D4C9-D647-8FE6-917668CD2315}" type="presParOf" srcId="{0FE0A50C-355F-F042-AE50-0F054B0A1EA6}" destId="{5AA50554-13B1-F947-9C68-A8451F072A92}" srcOrd="1" destOrd="0" presId="urn:microsoft.com/office/officeart/2005/8/layout/list1"/>
    <dgm:cxn modelId="{6F573650-4FF2-C744-BC1C-C8E6C1BE9A2C}" type="presParOf" srcId="{0FE0A50C-355F-F042-AE50-0F054B0A1EA6}" destId="{AC31AEB8-DB63-2E4E-B956-4B07B5849695}" srcOrd="2" destOrd="0" presId="urn:microsoft.com/office/officeart/2005/8/layout/list1"/>
    <dgm:cxn modelId="{51A0BDA2-FE74-4241-849E-EC6F6D148D87}" type="presParOf" srcId="{0FE0A50C-355F-F042-AE50-0F054B0A1EA6}" destId="{6106D351-E0F6-4846-880C-94C50C2913A0}" srcOrd="3" destOrd="0" presId="urn:microsoft.com/office/officeart/2005/8/layout/list1"/>
    <dgm:cxn modelId="{0E64D126-D5D0-AD4F-BBE5-DF8D61577828}" type="presParOf" srcId="{0FE0A50C-355F-F042-AE50-0F054B0A1EA6}" destId="{4C5E7EAC-ED66-BA4D-83A8-784973EBC7E6}" srcOrd="4" destOrd="0" presId="urn:microsoft.com/office/officeart/2005/8/layout/list1"/>
    <dgm:cxn modelId="{D3E27C12-09A0-8B41-8C24-FCF4F2A9FEE2}" type="presParOf" srcId="{4C5E7EAC-ED66-BA4D-83A8-784973EBC7E6}" destId="{306F1254-8627-844A-9C2C-AE2E62A4A404}" srcOrd="0" destOrd="0" presId="urn:microsoft.com/office/officeart/2005/8/layout/list1"/>
    <dgm:cxn modelId="{AF83782E-980A-A243-B9D2-65AB5F478978}" type="presParOf" srcId="{4C5E7EAC-ED66-BA4D-83A8-784973EBC7E6}" destId="{AD7106D2-43B3-9848-870E-19E0663549BE}" srcOrd="1" destOrd="0" presId="urn:microsoft.com/office/officeart/2005/8/layout/list1"/>
    <dgm:cxn modelId="{50A7D039-A00A-4D46-91B2-AFB9D389010F}" type="presParOf" srcId="{0FE0A50C-355F-F042-AE50-0F054B0A1EA6}" destId="{A0061479-9284-F547-AED1-EEEC6CE5075E}" srcOrd="5" destOrd="0" presId="urn:microsoft.com/office/officeart/2005/8/layout/list1"/>
    <dgm:cxn modelId="{B5A6A2E5-A661-7940-8E76-11BF76E1370C}" type="presParOf" srcId="{0FE0A50C-355F-F042-AE50-0F054B0A1EA6}" destId="{ADABB7E1-39DF-5343-8AF5-A76B169C6BE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BA6D10-3616-4283-93A9-F87D3E61DA8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F18E54-AAAB-4061-9F0E-B9ACEDEA6698}">
      <dgm:prSet/>
      <dgm:spPr/>
      <dgm:t>
        <a:bodyPr/>
        <a:lstStyle/>
        <a:p>
          <a:r>
            <a:rPr lang="en-US"/>
            <a:t>Chronic administration of CB2 and CB1 receptor agonists show tolerance to antinociceptive effect. </a:t>
          </a:r>
        </a:p>
      </dgm:t>
    </dgm:pt>
    <dgm:pt modelId="{ACAFE2EC-F498-4691-93DA-FEAEAA3FBDA4}" type="parTrans" cxnId="{C5213A0E-04EE-429B-88E9-6C6D6533D0EB}">
      <dgm:prSet/>
      <dgm:spPr/>
      <dgm:t>
        <a:bodyPr/>
        <a:lstStyle/>
        <a:p>
          <a:endParaRPr lang="en-US"/>
        </a:p>
      </dgm:t>
    </dgm:pt>
    <dgm:pt modelId="{B2FB7E3C-BB45-4A2E-A0AA-3CD9DB330E7B}" type="sibTrans" cxnId="{C5213A0E-04EE-429B-88E9-6C6D6533D0EB}">
      <dgm:prSet/>
      <dgm:spPr/>
      <dgm:t>
        <a:bodyPr/>
        <a:lstStyle/>
        <a:p>
          <a:endParaRPr lang="en-US"/>
        </a:p>
      </dgm:t>
    </dgm:pt>
    <dgm:pt modelId="{D56D04DD-8D25-49C6-9047-EB82905FC7FB}">
      <dgm:prSet/>
      <dgm:spPr/>
      <dgm:t>
        <a:bodyPr/>
        <a:lstStyle/>
        <a:p>
          <a:r>
            <a:rPr lang="en-US"/>
            <a:t>9% of cannabis users developed dependence. </a:t>
          </a:r>
        </a:p>
      </dgm:t>
    </dgm:pt>
    <dgm:pt modelId="{10E1432A-CD44-4965-A1F5-586D35758333}" type="parTrans" cxnId="{F0095072-C7BD-425C-964D-E199FCE97282}">
      <dgm:prSet/>
      <dgm:spPr/>
      <dgm:t>
        <a:bodyPr/>
        <a:lstStyle/>
        <a:p>
          <a:endParaRPr lang="en-US"/>
        </a:p>
      </dgm:t>
    </dgm:pt>
    <dgm:pt modelId="{833F5498-9B79-4902-9FB7-A15076DE0DD9}" type="sibTrans" cxnId="{F0095072-C7BD-425C-964D-E199FCE97282}">
      <dgm:prSet/>
      <dgm:spPr/>
      <dgm:t>
        <a:bodyPr/>
        <a:lstStyle/>
        <a:p>
          <a:endParaRPr lang="en-US"/>
        </a:p>
      </dgm:t>
    </dgm:pt>
    <dgm:pt modelId="{23207D53-5FFA-499E-A0F7-F96496F628F3}">
      <dgm:prSet/>
      <dgm:spPr/>
      <dgm:t>
        <a:bodyPr/>
        <a:lstStyle/>
        <a:p>
          <a:r>
            <a:rPr lang="en-US"/>
            <a:t>There’s a therapeutic window for dosage working to decrease pain. </a:t>
          </a:r>
        </a:p>
      </dgm:t>
    </dgm:pt>
    <dgm:pt modelId="{EC3F2DE4-CE8F-4E10-8C50-0D9A1E89CC2E}" type="parTrans" cxnId="{5B38B6C1-3708-4603-81B8-72FE39FAC959}">
      <dgm:prSet/>
      <dgm:spPr/>
      <dgm:t>
        <a:bodyPr/>
        <a:lstStyle/>
        <a:p>
          <a:endParaRPr lang="en-US"/>
        </a:p>
      </dgm:t>
    </dgm:pt>
    <dgm:pt modelId="{2B78CE8F-27C6-4509-86BD-F35E70BF5BE2}" type="sibTrans" cxnId="{5B38B6C1-3708-4603-81B8-72FE39FAC959}">
      <dgm:prSet/>
      <dgm:spPr/>
      <dgm:t>
        <a:bodyPr/>
        <a:lstStyle/>
        <a:p>
          <a:endParaRPr lang="en-US"/>
        </a:p>
      </dgm:t>
    </dgm:pt>
    <dgm:pt modelId="{85ADD0DA-C035-A140-A583-D39D82CB1D2F}" type="pres">
      <dgm:prSet presAssocID="{B4BA6D10-3616-4283-93A9-F87D3E61DA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C15554-B852-A74C-9992-A18FAA67E0BB}" type="pres">
      <dgm:prSet presAssocID="{28F18E54-AAAB-4061-9F0E-B9ACEDEA6698}" presName="hierRoot1" presStyleCnt="0"/>
      <dgm:spPr/>
    </dgm:pt>
    <dgm:pt modelId="{7C929B48-85F1-E644-A9DB-D64A859A4E81}" type="pres">
      <dgm:prSet presAssocID="{28F18E54-AAAB-4061-9F0E-B9ACEDEA6698}" presName="composite" presStyleCnt="0"/>
      <dgm:spPr/>
    </dgm:pt>
    <dgm:pt modelId="{A37EF340-ED5A-1242-ADA2-F80D2B165D5E}" type="pres">
      <dgm:prSet presAssocID="{28F18E54-AAAB-4061-9F0E-B9ACEDEA6698}" presName="background" presStyleLbl="node0" presStyleIdx="0" presStyleCnt="3"/>
      <dgm:spPr/>
    </dgm:pt>
    <dgm:pt modelId="{59594F16-8167-8244-975B-680B77D19D27}" type="pres">
      <dgm:prSet presAssocID="{28F18E54-AAAB-4061-9F0E-B9ACEDEA6698}" presName="text" presStyleLbl="fgAcc0" presStyleIdx="0" presStyleCnt="3">
        <dgm:presLayoutVars>
          <dgm:chPref val="3"/>
        </dgm:presLayoutVars>
      </dgm:prSet>
      <dgm:spPr/>
    </dgm:pt>
    <dgm:pt modelId="{3E074F52-E803-5442-BCE3-6E169CDABFE5}" type="pres">
      <dgm:prSet presAssocID="{28F18E54-AAAB-4061-9F0E-B9ACEDEA6698}" presName="hierChild2" presStyleCnt="0"/>
      <dgm:spPr/>
    </dgm:pt>
    <dgm:pt modelId="{11960C97-3CE5-274D-9495-82E803F2E262}" type="pres">
      <dgm:prSet presAssocID="{D56D04DD-8D25-49C6-9047-EB82905FC7FB}" presName="hierRoot1" presStyleCnt="0"/>
      <dgm:spPr/>
    </dgm:pt>
    <dgm:pt modelId="{A3E3C5E2-6D95-9240-A18C-8B81017DF971}" type="pres">
      <dgm:prSet presAssocID="{D56D04DD-8D25-49C6-9047-EB82905FC7FB}" presName="composite" presStyleCnt="0"/>
      <dgm:spPr/>
    </dgm:pt>
    <dgm:pt modelId="{44B9ABDA-7B7C-7841-ADB6-D939436D220E}" type="pres">
      <dgm:prSet presAssocID="{D56D04DD-8D25-49C6-9047-EB82905FC7FB}" presName="background" presStyleLbl="node0" presStyleIdx="1" presStyleCnt="3"/>
      <dgm:spPr/>
    </dgm:pt>
    <dgm:pt modelId="{B5C622BD-F539-3D4E-80C0-ED42546042E4}" type="pres">
      <dgm:prSet presAssocID="{D56D04DD-8D25-49C6-9047-EB82905FC7FB}" presName="text" presStyleLbl="fgAcc0" presStyleIdx="1" presStyleCnt="3">
        <dgm:presLayoutVars>
          <dgm:chPref val="3"/>
        </dgm:presLayoutVars>
      </dgm:prSet>
      <dgm:spPr/>
    </dgm:pt>
    <dgm:pt modelId="{8C422D04-B105-5944-AD58-7150691B0397}" type="pres">
      <dgm:prSet presAssocID="{D56D04DD-8D25-49C6-9047-EB82905FC7FB}" presName="hierChild2" presStyleCnt="0"/>
      <dgm:spPr/>
    </dgm:pt>
    <dgm:pt modelId="{A3B34FE8-3C58-6346-BA85-862222DB0BC8}" type="pres">
      <dgm:prSet presAssocID="{23207D53-5FFA-499E-A0F7-F96496F628F3}" presName="hierRoot1" presStyleCnt="0"/>
      <dgm:spPr/>
    </dgm:pt>
    <dgm:pt modelId="{C8190945-7007-CE47-BDB9-AE02926A4E2D}" type="pres">
      <dgm:prSet presAssocID="{23207D53-5FFA-499E-A0F7-F96496F628F3}" presName="composite" presStyleCnt="0"/>
      <dgm:spPr/>
    </dgm:pt>
    <dgm:pt modelId="{1CF98737-7491-AB45-97C9-29CDC43FCCA2}" type="pres">
      <dgm:prSet presAssocID="{23207D53-5FFA-499E-A0F7-F96496F628F3}" presName="background" presStyleLbl="node0" presStyleIdx="2" presStyleCnt="3"/>
      <dgm:spPr/>
    </dgm:pt>
    <dgm:pt modelId="{21ED3CE5-E12F-B34C-B16E-6EF10E02B54E}" type="pres">
      <dgm:prSet presAssocID="{23207D53-5FFA-499E-A0F7-F96496F628F3}" presName="text" presStyleLbl="fgAcc0" presStyleIdx="2" presStyleCnt="3">
        <dgm:presLayoutVars>
          <dgm:chPref val="3"/>
        </dgm:presLayoutVars>
      </dgm:prSet>
      <dgm:spPr/>
    </dgm:pt>
    <dgm:pt modelId="{12CDDDC8-19E6-6344-9D6C-CD76E55DAF9C}" type="pres">
      <dgm:prSet presAssocID="{23207D53-5FFA-499E-A0F7-F96496F628F3}" presName="hierChild2" presStyleCnt="0"/>
      <dgm:spPr/>
    </dgm:pt>
  </dgm:ptLst>
  <dgm:cxnLst>
    <dgm:cxn modelId="{C5213A0E-04EE-429B-88E9-6C6D6533D0EB}" srcId="{B4BA6D10-3616-4283-93A9-F87D3E61DA83}" destId="{28F18E54-AAAB-4061-9F0E-B9ACEDEA6698}" srcOrd="0" destOrd="0" parTransId="{ACAFE2EC-F498-4691-93DA-FEAEAA3FBDA4}" sibTransId="{B2FB7E3C-BB45-4A2E-A0AA-3CD9DB330E7B}"/>
    <dgm:cxn modelId="{07C4582B-6DAB-0247-8859-BC75E556155A}" type="presOf" srcId="{D56D04DD-8D25-49C6-9047-EB82905FC7FB}" destId="{B5C622BD-F539-3D4E-80C0-ED42546042E4}" srcOrd="0" destOrd="0" presId="urn:microsoft.com/office/officeart/2005/8/layout/hierarchy1"/>
    <dgm:cxn modelId="{A69CDA33-54EB-AD45-9F4E-9255319C37F4}" type="presOf" srcId="{23207D53-5FFA-499E-A0F7-F96496F628F3}" destId="{21ED3CE5-E12F-B34C-B16E-6EF10E02B54E}" srcOrd="0" destOrd="0" presId="urn:microsoft.com/office/officeart/2005/8/layout/hierarchy1"/>
    <dgm:cxn modelId="{03BB4442-BDE2-754F-844D-8C2D372FD2A9}" type="presOf" srcId="{28F18E54-AAAB-4061-9F0E-B9ACEDEA6698}" destId="{59594F16-8167-8244-975B-680B77D19D27}" srcOrd="0" destOrd="0" presId="urn:microsoft.com/office/officeart/2005/8/layout/hierarchy1"/>
    <dgm:cxn modelId="{F0095072-C7BD-425C-964D-E199FCE97282}" srcId="{B4BA6D10-3616-4283-93A9-F87D3E61DA83}" destId="{D56D04DD-8D25-49C6-9047-EB82905FC7FB}" srcOrd="1" destOrd="0" parTransId="{10E1432A-CD44-4965-A1F5-586D35758333}" sibTransId="{833F5498-9B79-4902-9FB7-A15076DE0DD9}"/>
    <dgm:cxn modelId="{5B38B6C1-3708-4603-81B8-72FE39FAC959}" srcId="{B4BA6D10-3616-4283-93A9-F87D3E61DA83}" destId="{23207D53-5FFA-499E-A0F7-F96496F628F3}" srcOrd="2" destOrd="0" parTransId="{EC3F2DE4-CE8F-4E10-8C50-0D9A1E89CC2E}" sibTransId="{2B78CE8F-27C6-4509-86BD-F35E70BF5BE2}"/>
    <dgm:cxn modelId="{9EBB3FEA-2D95-BA47-9AA8-C2880FF8046A}" type="presOf" srcId="{B4BA6D10-3616-4283-93A9-F87D3E61DA83}" destId="{85ADD0DA-C035-A140-A583-D39D82CB1D2F}" srcOrd="0" destOrd="0" presId="urn:microsoft.com/office/officeart/2005/8/layout/hierarchy1"/>
    <dgm:cxn modelId="{2312FD20-B8E0-F640-BEF0-646EACC827DC}" type="presParOf" srcId="{85ADD0DA-C035-A140-A583-D39D82CB1D2F}" destId="{5AC15554-B852-A74C-9992-A18FAA67E0BB}" srcOrd="0" destOrd="0" presId="urn:microsoft.com/office/officeart/2005/8/layout/hierarchy1"/>
    <dgm:cxn modelId="{0AE933C8-997F-F548-9873-A626DF07FB5E}" type="presParOf" srcId="{5AC15554-B852-A74C-9992-A18FAA67E0BB}" destId="{7C929B48-85F1-E644-A9DB-D64A859A4E81}" srcOrd="0" destOrd="0" presId="urn:microsoft.com/office/officeart/2005/8/layout/hierarchy1"/>
    <dgm:cxn modelId="{83A01916-337E-B449-B2E4-3A3B74F94DEE}" type="presParOf" srcId="{7C929B48-85F1-E644-A9DB-D64A859A4E81}" destId="{A37EF340-ED5A-1242-ADA2-F80D2B165D5E}" srcOrd="0" destOrd="0" presId="urn:microsoft.com/office/officeart/2005/8/layout/hierarchy1"/>
    <dgm:cxn modelId="{22C64C94-8492-9647-B818-732503396141}" type="presParOf" srcId="{7C929B48-85F1-E644-A9DB-D64A859A4E81}" destId="{59594F16-8167-8244-975B-680B77D19D27}" srcOrd="1" destOrd="0" presId="urn:microsoft.com/office/officeart/2005/8/layout/hierarchy1"/>
    <dgm:cxn modelId="{15419028-9ABA-E14B-8C3F-193361646F70}" type="presParOf" srcId="{5AC15554-B852-A74C-9992-A18FAA67E0BB}" destId="{3E074F52-E803-5442-BCE3-6E169CDABFE5}" srcOrd="1" destOrd="0" presId="urn:microsoft.com/office/officeart/2005/8/layout/hierarchy1"/>
    <dgm:cxn modelId="{1BAABA8B-90C3-F746-8A6E-B9F40E4918FE}" type="presParOf" srcId="{85ADD0DA-C035-A140-A583-D39D82CB1D2F}" destId="{11960C97-3CE5-274D-9495-82E803F2E262}" srcOrd="1" destOrd="0" presId="urn:microsoft.com/office/officeart/2005/8/layout/hierarchy1"/>
    <dgm:cxn modelId="{3A17434D-3AE3-C641-8528-1535108D92DE}" type="presParOf" srcId="{11960C97-3CE5-274D-9495-82E803F2E262}" destId="{A3E3C5E2-6D95-9240-A18C-8B81017DF971}" srcOrd="0" destOrd="0" presId="urn:microsoft.com/office/officeart/2005/8/layout/hierarchy1"/>
    <dgm:cxn modelId="{245E0717-2BB4-C147-A344-23393E9A2390}" type="presParOf" srcId="{A3E3C5E2-6D95-9240-A18C-8B81017DF971}" destId="{44B9ABDA-7B7C-7841-ADB6-D939436D220E}" srcOrd="0" destOrd="0" presId="urn:microsoft.com/office/officeart/2005/8/layout/hierarchy1"/>
    <dgm:cxn modelId="{652FD17F-032B-BE4D-96FC-60BB82F78F94}" type="presParOf" srcId="{A3E3C5E2-6D95-9240-A18C-8B81017DF971}" destId="{B5C622BD-F539-3D4E-80C0-ED42546042E4}" srcOrd="1" destOrd="0" presId="urn:microsoft.com/office/officeart/2005/8/layout/hierarchy1"/>
    <dgm:cxn modelId="{1742B486-37DA-504E-A0FB-9D1C58344030}" type="presParOf" srcId="{11960C97-3CE5-274D-9495-82E803F2E262}" destId="{8C422D04-B105-5944-AD58-7150691B0397}" srcOrd="1" destOrd="0" presId="urn:microsoft.com/office/officeart/2005/8/layout/hierarchy1"/>
    <dgm:cxn modelId="{77DCE5B5-9785-B645-BB91-F7C091A69214}" type="presParOf" srcId="{85ADD0DA-C035-A140-A583-D39D82CB1D2F}" destId="{A3B34FE8-3C58-6346-BA85-862222DB0BC8}" srcOrd="2" destOrd="0" presId="urn:microsoft.com/office/officeart/2005/8/layout/hierarchy1"/>
    <dgm:cxn modelId="{C997C193-BC60-6B49-B104-0C8E8400F061}" type="presParOf" srcId="{A3B34FE8-3C58-6346-BA85-862222DB0BC8}" destId="{C8190945-7007-CE47-BDB9-AE02926A4E2D}" srcOrd="0" destOrd="0" presId="urn:microsoft.com/office/officeart/2005/8/layout/hierarchy1"/>
    <dgm:cxn modelId="{B5FF8C65-5D91-5A48-9347-CCC9FB68F96C}" type="presParOf" srcId="{C8190945-7007-CE47-BDB9-AE02926A4E2D}" destId="{1CF98737-7491-AB45-97C9-29CDC43FCCA2}" srcOrd="0" destOrd="0" presId="urn:microsoft.com/office/officeart/2005/8/layout/hierarchy1"/>
    <dgm:cxn modelId="{7C2F18CA-C636-2046-B190-D2395E58E0FC}" type="presParOf" srcId="{C8190945-7007-CE47-BDB9-AE02926A4E2D}" destId="{21ED3CE5-E12F-B34C-B16E-6EF10E02B54E}" srcOrd="1" destOrd="0" presId="urn:microsoft.com/office/officeart/2005/8/layout/hierarchy1"/>
    <dgm:cxn modelId="{EE8DCD1C-83F3-9149-A11C-F4AC1A57DFA9}" type="presParOf" srcId="{A3B34FE8-3C58-6346-BA85-862222DB0BC8}" destId="{12CDDDC8-19E6-6344-9D6C-CD76E55DAF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E1F05-EFB1-4855-8EF5-BB9D7188221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626D74-690F-42D4-8C39-DED2C03C5E18}">
      <dgm:prSet/>
      <dgm:spPr/>
      <dgm:t>
        <a:bodyPr/>
        <a:lstStyle/>
        <a:p>
          <a:r>
            <a:rPr lang="en-US" b="0" i="0" dirty="0"/>
            <a:t>One week of smoking showed airway hyperresponsiveness.</a:t>
          </a:r>
          <a:endParaRPr lang="en-US" dirty="0"/>
        </a:p>
      </dgm:t>
    </dgm:pt>
    <dgm:pt modelId="{1554438B-E5FB-4645-908B-828FBD112E18}" type="parTrans" cxnId="{139E8569-F2C4-4D82-97B1-7F19B357FDFE}">
      <dgm:prSet/>
      <dgm:spPr/>
      <dgm:t>
        <a:bodyPr/>
        <a:lstStyle/>
        <a:p>
          <a:endParaRPr lang="en-US"/>
        </a:p>
      </dgm:t>
    </dgm:pt>
    <dgm:pt modelId="{D0F8B67B-EE85-4981-9DE7-9F7587CB9D07}" type="sibTrans" cxnId="{139E8569-F2C4-4D82-97B1-7F19B357FDFE}">
      <dgm:prSet/>
      <dgm:spPr/>
      <dgm:t>
        <a:bodyPr/>
        <a:lstStyle/>
        <a:p>
          <a:endParaRPr lang="en-US"/>
        </a:p>
      </dgm:t>
    </dgm:pt>
    <dgm:pt modelId="{5A39AF3F-2633-4668-81D8-80755F3B66FA}">
      <dgm:prSet/>
      <dgm:spPr/>
      <dgm:t>
        <a:bodyPr/>
        <a:lstStyle/>
        <a:p>
          <a:r>
            <a:rPr lang="en-US" b="0" i="0"/>
            <a:t>One month of marijuana smoke exposure can cause perivascular/ peribronchial edema.</a:t>
          </a:r>
          <a:endParaRPr lang="en-US"/>
        </a:p>
      </dgm:t>
    </dgm:pt>
    <dgm:pt modelId="{521EC46D-5DC6-4F16-B63E-EB00C0DF3FDC}" type="parTrans" cxnId="{4AE9181F-0555-4AB5-ACBB-F3F71E4D2935}">
      <dgm:prSet/>
      <dgm:spPr/>
      <dgm:t>
        <a:bodyPr/>
        <a:lstStyle/>
        <a:p>
          <a:endParaRPr lang="en-US"/>
        </a:p>
      </dgm:t>
    </dgm:pt>
    <dgm:pt modelId="{44B5C1A1-FD15-4E5C-A6B4-9515E62405E3}" type="sibTrans" cxnId="{4AE9181F-0555-4AB5-ACBB-F3F71E4D2935}">
      <dgm:prSet/>
      <dgm:spPr/>
      <dgm:t>
        <a:bodyPr/>
        <a:lstStyle/>
        <a:p>
          <a:endParaRPr lang="en-US"/>
        </a:p>
      </dgm:t>
    </dgm:pt>
    <dgm:pt modelId="{90F49000-5E6D-4B64-813C-2C76C725B9DC}">
      <dgm:prSet/>
      <dgm:spPr/>
      <dgm:t>
        <a:bodyPr/>
        <a:lstStyle/>
        <a:p>
          <a:r>
            <a:rPr lang="en-US" b="0" i="0"/>
            <a:t>2 months of marijuana smoking showed lymphocyte accumulation.</a:t>
          </a:r>
          <a:endParaRPr lang="en-US"/>
        </a:p>
      </dgm:t>
    </dgm:pt>
    <dgm:pt modelId="{3D4E6A71-71E7-4A2E-8E9B-E813AD5E4590}" type="parTrans" cxnId="{53D3BDE3-7FBE-4AB5-800D-07AEFB543B8D}">
      <dgm:prSet/>
      <dgm:spPr/>
      <dgm:t>
        <a:bodyPr/>
        <a:lstStyle/>
        <a:p>
          <a:endParaRPr lang="en-US"/>
        </a:p>
      </dgm:t>
    </dgm:pt>
    <dgm:pt modelId="{56C0CEEF-EA89-40FA-9186-0BCD37DC33ED}" type="sibTrans" cxnId="{53D3BDE3-7FBE-4AB5-800D-07AEFB543B8D}">
      <dgm:prSet/>
      <dgm:spPr/>
      <dgm:t>
        <a:bodyPr/>
        <a:lstStyle/>
        <a:p>
          <a:endParaRPr lang="en-US"/>
        </a:p>
      </dgm:t>
    </dgm:pt>
    <dgm:pt modelId="{88CD4EC2-06FE-4DC2-922A-A8D6CE847BAC}">
      <dgm:prSet/>
      <dgm:spPr/>
      <dgm:t>
        <a:bodyPr/>
        <a:lstStyle/>
        <a:p>
          <a:r>
            <a:rPr lang="en-US" b="0" i="0"/>
            <a:t>3 months of smoking showed macrophage- like cells and destroyed bronchial mucosa.</a:t>
          </a:r>
          <a:endParaRPr lang="en-US"/>
        </a:p>
      </dgm:t>
    </dgm:pt>
    <dgm:pt modelId="{2582FCBF-6C86-4DB4-8FE9-221107808848}" type="parTrans" cxnId="{EDECEF41-C509-491C-909B-98973D4DF3A9}">
      <dgm:prSet/>
      <dgm:spPr/>
      <dgm:t>
        <a:bodyPr/>
        <a:lstStyle/>
        <a:p>
          <a:endParaRPr lang="en-US"/>
        </a:p>
      </dgm:t>
    </dgm:pt>
    <dgm:pt modelId="{D29AA75B-C81B-40BD-BC1A-0D84AE6E7146}" type="sibTrans" cxnId="{EDECEF41-C509-491C-909B-98973D4DF3A9}">
      <dgm:prSet/>
      <dgm:spPr/>
      <dgm:t>
        <a:bodyPr/>
        <a:lstStyle/>
        <a:p>
          <a:endParaRPr lang="en-US"/>
        </a:p>
      </dgm:t>
    </dgm:pt>
    <dgm:pt modelId="{32D31699-00DF-4433-A557-6690A9F990BE}">
      <dgm:prSet/>
      <dgm:spPr/>
      <dgm:t>
        <a:bodyPr/>
        <a:lstStyle/>
        <a:p>
          <a:r>
            <a:rPr lang="en-US" b="0" i="0"/>
            <a:t>4 months showed obstructed or damaged bronchioles and endothelial proliferation.</a:t>
          </a:r>
          <a:endParaRPr lang="en-US"/>
        </a:p>
      </dgm:t>
    </dgm:pt>
    <dgm:pt modelId="{9DF2EECE-6FD5-4A19-B2F1-04F954F4647B}" type="parTrans" cxnId="{3375EE0D-31FA-42A8-BB97-F1555CB80AD3}">
      <dgm:prSet/>
      <dgm:spPr/>
      <dgm:t>
        <a:bodyPr/>
        <a:lstStyle/>
        <a:p>
          <a:endParaRPr lang="en-US"/>
        </a:p>
      </dgm:t>
    </dgm:pt>
    <dgm:pt modelId="{E2BFD462-D50C-4C8D-83B6-9FA543EF8EB0}" type="sibTrans" cxnId="{3375EE0D-31FA-42A8-BB97-F1555CB80AD3}">
      <dgm:prSet/>
      <dgm:spPr/>
      <dgm:t>
        <a:bodyPr/>
        <a:lstStyle/>
        <a:p>
          <a:endParaRPr lang="en-US"/>
        </a:p>
      </dgm:t>
    </dgm:pt>
    <dgm:pt modelId="{9D4C9A27-E3AE-4D47-AADF-D2B645C28FFA}" type="pres">
      <dgm:prSet presAssocID="{A10E1F05-EFB1-4855-8EF5-BB9D7188221B}" presName="outerComposite" presStyleCnt="0">
        <dgm:presLayoutVars>
          <dgm:chMax val="5"/>
          <dgm:dir/>
          <dgm:resizeHandles val="exact"/>
        </dgm:presLayoutVars>
      </dgm:prSet>
      <dgm:spPr/>
    </dgm:pt>
    <dgm:pt modelId="{5D3B778B-4B4E-654F-8B4D-B1369A2B1164}" type="pres">
      <dgm:prSet presAssocID="{A10E1F05-EFB1-4855-8EF5-BB9D7188221B}" presName="dummyMaxCanvas" presStyleCnt="0">
        <dgm:presLayoutVars/>
      </dgm:prSet>
      <dgm:spPr/>
    </dgm:pt>
    <dgm:pt modelId="{4A9E79A6-EFB0-6040-9529-6F330B748AD5}" type="pres">
      <dgm:prSet presAssocID="{A10E1F05-EFB1-4855-8EF5-BB9D7188221B}" presName="FiveNodes_1" presStyleLbl="node1" presStyleIdx="0" presStyleCnt="5">
        <dgm:presLayoutVars>
          <dgm:bulletEnabled val="1"/>
        </dgm:presLayoutVars>
      </dgm:prSet>
      <dgm:spPr/>
    </dgm:pt>
    <dgm:pt modelId="{32938130-EE11-D24F-97DD-5E3C4E7EA7C9}" type="pres">
      <dgm:prSet presAssocID="{A10E1F05-EFB1-4855-8EF5-BB9D7188221B}" presName="FiveNodes_2" presStyleLbl="node1" presStyleIdx="1" presStyleCnt="5">
        <dgm:presLayoutVars>
          <dgm:bulletEnabled val="1"/>
        </dgm:presLayoutVars>
      </dgm:prSet>
      <dgm:spPr/>
    </dgm:pt>
    <dgm:pt modelId="{7CAE9B1B-0F43-E54F-B0CF-AAB43B08E51E}" type="pres">
      <dgm:prSet presAssocID="{A10E1F05-EFB1-4855-8EF5-BB9D7188221B}" presName="FiveNodes_3" presStyleLbl="node1" presStyleIdx="2" presStyleCnt="5">
        <dgm:presLayoutVars>
          <dgm:bulletEnabled val="1"/>
        </dgm:presLayoutVars>
      </dgm:prSet>
      <dgm:spPr/>
    </dgm:pt>
    <dgm:pt modelId="{2C115F69-F699-104C-9AB4-BBD1EBEF0E0E}" type="pres">
      <dgm:prSet presAssocID="{A10E1F05-EFB1-4855-8EF5-BB9D7188221B}" presName="FiveNodes_4" presStyleLbl="node1" presStyleIdx="3" presStyleCnt="5">
        <dgm:presLayoutVars>
          <dgm:bulletEnabled val="1"/>
        </dgm:presLayoutVars>
      </dgm:prSet>
      <dgm:spPr/>
    </dgm:pt>
    <dgm:pt modelId="{50F8B562-EFD8-6D40-B1FB-758F81F13164}" type="pres">
      <dgm:prSet presAssocID="{A10E1F05-EFB1-4855-8EF5-BB9D7188221B}" presName="FiveNodes_5" presStyleLbl="node1" presStyleIdx="4" presStyleCnt="5">
        <dgm:presLayoutVars>
          <dgm:bulletEnabled val="1"/>
        </dgm:presLayoutVars>
      </dgm:prSet>
      <dgm:spPr/>
    </dgm:pt>
    <dgm:pt modelId="{EE492555-CC27-684A-BBD7-A9C159F61489}" type="pres">
      <dgm:prSet presAssocID="{A10E1F05-EFB1-4855-8EF5-BB9D7188221B}" presName="FiveConn_1-2" presStyleLbl="fgAccFollowNode1" presStyleIdx="0" presStyleCnt="4">
        <dgm:presLayoutVars>
          <dgm:bulletEnabled val="1"/>
        </dgm:presLayoutVars>
      </dgm:prSet>
      <dgm:spPr/>
    </dgm:pt>
    <dgm:pt modelId="{CE277405-C525-7D4F-8F36-C40BEBEFA4A5}" type="pres">
      <dgm:prSet presAssocID="{A10E1F05-EFB1-4855-8EF5-BB9D7188221B}" presName="FiveConn_2-3" presStyleLbl="fgAccFollowNode1" presStyleIdx="1" presStyleCnt="4">
        <dgm:presLayoutVars>
          <dgm:bulletEnabled val="1"/>
        </dgm:presLayoutVars>
      </dgm:prSet>
      <dgm:spPr/>
    </dgm:pt>
    <dgm:pt modelId="{83ED4901-AA14-2B46-AC17-A0D3143A8F17}" type="pres">
      <dgm:prSet presAssocID="{A10E1F05-EFB1-4855-8EF5-BB9D7188221B}" presName="FiveConn_3-4" presStyleLbl="fgAccFollowNode1" presStyleIdx="2" presStyleCnt="4">
        <dgm:presLayoutVars>
          <dgm:bulletEnabled val="1"/>
        </dgm:presLayoutVars>
      </dgm:prSet>
      <dgm:spPr/>
    </dgm:pt>
    <dgm:pt modelId="{A7ED5467-F90E-1845-B98D-78C01C573C34}" type="pres">
      <dgm:prSet presAssocID="{A10E1F05-EFB1-4855-8EF5-BB9D7188221B}" presName="FiveConn_4-5" presStyleLbl="fgAccFollowNode1" presStyleIdx="3" presStyleCnt="4">
        <dgm:presLayoutVars>
          <dgm:bulletEnabled val="1"/>
        </dgm:presLayoutVars>
      </dgm:prSet>
      <dgm:spPr/>
    </dgm:pt>
    <dgm:pt modelId="{8ABBAA52-6AE7-EE4D-9E79-95E7400545C3}" type="pres">
      <dgm:prSet presAssocID="{A10E1F05-EFB1-4855-8EF5-BB9D7188221B}" presName="FiveNodes_1_text" presStyleLbl="node1" presStyleIdx="4" presStyleCnt="5">
        <dgm:presLayoutVars>
          <dgm:bulletEnabled val="1"/>
        </dgm:presLayoutVars>
      </dgm:prSet>
      <dgm:spPr/>
    </dgm:pt>
    <dgm:pt modelId="{F649B4A3-94DA-7245-BF1A-F776F7DB1BA4}" type="pres">
      <dgm:prSet presAssocID="{A10E1F05-EFB1-4855-8EF5-BB9D7188221B}" presName="FiveNodes_2_text" presStyleLbl="node1" presStyleIdx="4" presStyleCnt="5">
        <dgm:presLayoutVars>
          <dgm:bulletEnabled val="1"/>
        </dgm:presLayoutVars>
      </dgm:prSet>
      <dgm:spPr/>
    </dgm:pt>
    <dgm:pt modelId="{3E0985BD-8D95-F644-AFD8-EA42E318E28C}" type="pres">
      <dgm:prSet presAssocID="{A10E1F05-EFB1-4855-8EF5-BB9D7188221B}" presName="FiveNodes_3_text" presStyleLbl="node1" presStyleIdx="4" presStyleCnt="5">
        <dgm:presLayoutVars>
          <dgm:bulletEnabled val="1"/>
        </dgm:presLayoutVars>
      </dgm:prSet>
      <dgm:spPr/>
    </dgm:pt>
    <dgm:pt modelId="{4C6BE1E2-013D-434D-B0FC-3E84909D4F39}" type="pres">
      <dgm:prSet presAssocID="{A10E1F05-EFB1-4855-8EF5-BB9D7188221B}" presName="FiveNodes_4_text" presStyleLbl="node1" presStyleIdx="4" presStyleCnt="5">
        <dgm:presLayoutVars>
          <dgm:bulletEnabled val="1"/>
        </dgm:presLayoutVars>
      </dgm:prSet>
      <dgm:spPr/>
    </dgm:pt>
    <dgm:pt modelId="{CA30EEAF-520A-4541-B0DB-1409C8FCD9F8}" type="pres">
      <dgm:prSet presAssocID="{A10E1F05-EFB1-4855-8EF5-BB9D7188221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AF23E02-88B3-494B-97CC-E0AEE14C6F80}" type="presOf" srcId="{D0F8B67B-EE85-4981-9DE7-9F7587CB9D07}" destId="{EE492555-CC27-684A-BBD7-A9C159F61489}" srcOrd="0" destOrd="0" presId="urn:microsoft.com/office/officeart/2005/8/layout/vProcess5"/>
    <dgm:cxn modelId="{3375EE0D-31FA-42A8-BB97-F1555CB80AD3}" srcId="{A10E1F05-EFB1-4855-8EF5-BB9D7188221B}" destId="{32D31699-00DF-4433-A557-6690A9F990BE}" srcOrd="4" destOrd="0" parTransId="{9DF2EECE-6FD5-4A19-B2F1-04F954F4647B}" sibTransId="{E2BFD462-D50C-4C8D-83B6-9FA543EF8EB0}"/>
    <dgm:cxn modelId="{E9BEFA18-9C29-0747-9296-D0D7BDB4D73F}" type="presOf" srcId="{32D31699-00DF-4433-A557-6690A9F990BE}" destId="{50F8B562-EFD8-6D40-B1FB-758F81F13164}" srcOrd="0" destOrd="0" presId="urn:microsoft.com/office/officeart/2005/8/layout/vProcess5"/>
    <dgm:cxn modelId="{4AE9181F-0555-4AB5-ACBB-F3F71E4D2935}" srcId="{A10E1F05-EFB1-4855-8EF5-BB9D7188221B}" destId="{5A39AF3F-2633-4668-81D8-80755F3B66FA}" srcOrd="1" destOrd="0" parTransId="{521EC46D-5DC6-4F16-B63E-EB00C0DF3FDC}" sibTransId="{44B5C1A1-FD15-4E5C-A6B4-9515E62405E3}"/>
    <dgm:cxn modelId="{C07C2023-48B3-414A-84A3-9B3052E5425C}" type="presOf" srcId="{32D31699-00DF-4433-A557-6690A9F990BE}" destId="{CA30EEAF-520A-4541-B0DB-1409C8FCD9F8}" srcOrd="1" destOrd="0" presId="urn:microsoft.com/office/officeart/2005/8/layout/vProcess5"/>
    <dgm:cxn modelId="{AEA74B2F-7B4C-AF4A-BAED-5487B1422BB9}" type="presOf" srcId="{22626D74-690F-42D4-8C39-DED2C03C5E18}" destId="{4A9E79A6-EFB0-6040-9529-6F330B748AD5}" srcOrd="0" destOrd="0" presId="urn:microsoft.com/office/officeart/2005/8/layout/vProcess5"/>
    <dgm:cxn modelId="{2202A53E-BC73-904D-8938-7FBE44954746}" type="presOf" srcId="{90F49000-5E6D-4B64-813C-2C76C725B9DC}" destId="{7CAE9B1B-0F43-E54F-B0CF-AAB43B08E51E}" srcOrd="0" destOrd="0" presId="urn:microsoft.com/office/officeart/2005/8/layout/vProcess5"/>
    <dgm:cxn modelId="{EDECEF41-C509-491C-909B-98973D4DF3A9}" srcId="{A10E1F05-EFB1-4855-8EF5-BB9D7188221B}" destId="{88CD4EC2-06FE-4DC2-922A-A8D6CE847BAC}" srcOrd="3" destOrd="0" parTransId="{2582FCBF-6C86-4DB4-8FE9-221107808848}" sibTransId="{D29AA75B-C81B-40BD-BC1A-0D84AE6E7146}"/>
    <dgm:cxn modelId="{CB1C4247-E3A6-B643-ACC8-4F7CC99E308C}" type="presOf" srcId="{5A39AF3F-2633-4668-81D8-80755F3B66FA}" destId="{32938130-EE11-D24F-97DD-5E3C4E7EA7C9}" srcOrd="0" destOrd="0" presId="urn:microsoft.com/office/officeart/2005/8/layout/vProcess5"/>
    <dgm:cxn modelId="{69CBD049-E039-A34C-820B-64B14ACAD679}" type="presOf" srcId="{5A39AF3F-2633-4668-81D8-80755F3B66FA}" destId="{F649B4A3-94DA-7245-BF1A-F776F7DB1BA4}" srcOrd="1" destOrd="0" presId="urn:microsoft.com/office/officeart/2005/8/layout/vProcess5"/>
    <dgm:cxn modelId="{350C1159-0B65-6B49-A869-4499D0FDE6D0}" type="presOf" srcId="{56C0CEEF-EA89-40FA-9186-0BCD37DC33ED}" destId="{83ED4901-AA14-2B46-AC17-A0D3143A8F17}" srcOrd="0" destOrd="0" presId="urn:microsoft.com/office/officeart/2005/8/layout/vProcess5"/>
    <dgm:cxn modelId="{139E8569-F2C4-4D82-97B1-7F19B357FDFE}" srcId="{A10E1F05-EFB1-4855-8EF5-BB9D7188221B}" destId="{22626D74-690F-42D4-8C39-DED2C03C5E18}" srcOrd="0" destOrd="0" parTransId="{1554438B-E5FB-4645-908B-828FBD112E18}" sibTransId="{D0F8B67B-EE85-4981-9DE7-9F7587CB9D07}"/>
    <dgm:cxn modelId="{82E56C84-774E-C847-9B94-D66472A37491}" type="presOf" srcId="{22626D74-690F-42D4-8C39-DED2C03C5E18}" destId="{8ABBAA52-6AE7-EE4D-9E79-95E7400545C3}" srcOrd="1" destOrd="0" presId="urn:microsoft.com/office/officeart/2005/8/layout/vProcess5"/>
    <dgm:cxn modelId="{44836C92-7AEF-8F4F-AE3F-8AA4EDF42A82}" type="presOf" srcId="{88CD4EC2-06FE-4DC2-922A-A8D6CE847BAC}" destId="{2C115F69-F699-104C-9AB4-BBD1EBEF0E0E}" srcOrd="0" destOrd="0" presId="urn:microsoft.com/office/officeart/2005/8/layout/vProcess5"/>
    <dgm:cxn modelId="{6EDB33A0-C226-764F-8266-133BD1519E9E}" type="presOf" srcId="{88CD4EC2-06FE-4DC2-922A-A8D6CE847BAC}" destId="{4C6BE1E2-013D-434D-B0FC-3E84909D4F39}" srcOrd="1" destOrd="0" presId="urn:microsoft.com/office/officeart/2005/8/layout/vProcess5"/>
    <dgm:cxn modelId="{079D82B6-1C0A-AD42-8812-A4818146DA79}" type="presOf" srcId="{44B5C1A1-FD15-4E5C-A6B4-9515E62405E3}" destId="{CE277405-C525-7D4F-8F36-C40BEBEFA4A5}" srcOrd="0" destOrd="0" presId="urn:microsoft.com/office/officeart/2005/8/layout/vProcess5"/>
    <dgm:cxn modelId="{38EA8AC7-1FB1-2D4A-87E9-216A6D50F7CD}" type="presOf" srcId="{A10E1F05-EFB1-4855-8EF5-BB9D7188221B}" destId="{9D4C9A27-E3AE-4D47-AADF-D2B645C28FFA}" srcOrd="0" destOrd="0" presId="urn:microsoft.com/office/officeart/2005/8/layout/vProcess5"/>
    <dgm:cxn modelId="{F357E9D4-EE97-4E4A-B763-7497E86627B7}" type="presOf" srcId="{D29AA75B-C81B-40BD-BC1A-0D84AE6E7146}" destId="{A7ED5467-F90E-1845-B98D-78C01C573C34}" srcOrd="0" destOrd="0" presId="urn:microsoft.com/office/officeart/2005/8/layout/vProcess5"/>
    <dgm:cxn modelId="{22DEFDE2-70E8-DE4D-84CA-AC02CA3873B5}" type="presOf" srcId="{90F49000-5E6D-4B64-813C-2C76C725B9DC}" destId="{3E0985BD-8D95-F644-AFD8-EA42E318E28C}" srcOrd="1" destOrd="0" presId="urn:microsoft.com/office/officeart/2005/8/layout/vProcess5"/>
    <dgm:cxn modelId="{53D3BDE3-7FBE-4AB5-800D-07AEFB543B8D}" srcId="{A10E1F05-EFB1-4855-8EF5-BB9D7188221B}" destId="{90F49000-5E6D-4B64-813C-2C76C725B9DC}" srcOrd="2" destOrd="0" parTransId="{3D4E6A71-71E7-4A2E-8E9B-E813AD5E4590}" sibTransId="{56C0CEEF-EA89-40FA-9186-0BCD37DC33ED}"/>
    <dgm:cxn modelId="{036A1911-8454-1B4C-9816-270B35BFD1CD}" type="presParOf" srcId="{9D4C9A27-E3AE-4D47-AADF-D2B645C28FFA}" destId="{5D3B778B-4B4E-654F-8B4D-B1369A2B1164}" srcOrd="0" destOrd="0" presId="urn:microsoft.com/office/officeart/2005/8/layout/vProcess5"/>
    <dgm:cxn modelId="{2552990E-33E6-1C46-9D2F-A0C96D3A1684}" type="presParOf" srcId="{9D4C9A27-E3AE-4D47-AADF-D2B645C28FFA}" destId="{4A9E79A6-EFB0-6040-9529-6F330B748AD5}" srcOrd="1" destOrd="0" presId="urn:microsoft.com/office/officeart/2005/8/layout/vProcess5"/>
    <dgm:cxn modelId="{CD9EF987-1E09-2F4E-BEF7-FEEEAF8C79B3}" type="presParOf" srcId="{9D4C9A27-E3AE-4D47-AADF-D2B645C28FFA}" destId="{32938130-EE11-D24F-97DD-5E3C4E7EA7C9}" srcOrd="2" destOrd="0" presId="urn:microsoft.com/office/officeart/2005/8/layout/vProcess5"/>
    <dgm:cxn modelId="{96F8B09D-C52E-5848-8551-7E29BF0B5968}" type="presParOf" srcId="{9D4C9A27-E3AE-4D47-AADF-D2B645C28FFA}" destId="{7CAE9B1B-0F43-E54F-B0CF-AAB43B08E51E}" srcOrd="3" destOrd="0" presId="urn:microsoft.com/office/officeart/2005/8/layout/vProcess5"/>
    <dgm:cxn modelId="{48FFFBA7-B185-B347-8004-FAC2986503DC}" type="presParOf" srcId="{9D4C9A27-E3AE-4D47-AADF-D2B645C28FFA}" destId="{2C115F69-F699-104C-9AB4-BBD1EBEF0E0E}" srcOrd="4" destOrd="0" presId="urn:microsoft.com/office/officeart/2005/8/layout/vProcess5"/>
    <dgm:cxn modelId="{EFDC067F-66A1-514D-9F68-5A75B95BAC4B}" type="presParOf" srcId="{9D4C9A27-E3AE-4D47-AADF-D2B645C28FFA}" destId="{50F8B562-EFD8-6D40-B1FB-758F81F13164}" srcOrd="5" destOrd="0" presId="urn:microsoft.com/office/officeart/2005/8/layout/vProcess5"/>
    <dgm:cxn modelId="{C2C45021-4336-5348-92BE-E7C951D2E2EC}" type="presParOf" srcId="{9D4C9A27-E3AE-4D47-AADF-D2B645C28FFA}" destId="{EE492555-CC27-684A-BBD7-A9C159F61489}" srcOrd="6" destOrd="0" presId="urn:microsoft.com/office/officeart/2005/8/layout/vProcess5"/>
    <dgm:cxn modelId="{A632B723-4E13-8449-9F25-96867B9C2FAE}" type="presParOf" srcId="{9D4C9A27-E3AE-4D47-AADF-D2B645C28FFA}" destId="{CE277405-C525-7D4F-8F36-C40BEBEFA4A5}" srcOrd="7" destOrd="0" presId="urn:microsoft.com/office/officeart/2005/8/layout/vProcess5"/>
    <dgm:cxn modelId="{266B35E9-E5CD-8F4A-A3EC-6032F03EE35C}" type="presParOf" srcId="{9D4C9A27-E3AE-4D47-AADF-D2B645C28FFA}" destId="{83ED4901-AA14-2B46-AC17-A0D3143A8F17}" srcOrd="8" destOrd="0" presId="urn:microsoft.com/office/officeart/2005/8/layout/vProcess5"/>
    <dgm:cxn modelId="{097C581A-2101-5D48-A1C6-E2B9DA750718}" type="presParOf" srcId="{9D4C9A27-E3AE-4D47-AADF-D2B645C28FFA}" destId="{A7ED5467-F90E-1845-B98D-78C01C573C34}" srcOrd="9" destOrd="0" presId="urn:microsoft.com/office/officeart/2005/8/layout/vProcess5"/>
    <dgm:cxn modelId="{7F15C5C1-8003-D44C-9B67-BDB815E0A426}" type="presParOf" srcId="{9D4C9A27-E3AE-4D47-AADF-D2B645C28FFA}" destId="{8ABBAA52-6AE7-EE4D-9E79-95E7400545C3}" srcOrd="10" destOrd="0" presId="urn:microsoft.com/office/officeart/2005/8/layout/vProcess5"/>
    <dgm:cxn modelId="{390E4B52-1326-EA4D-98A1-C45A71C92EA0}" type="presParOf" srcId="{9D4C9A27-E3AE-4D47-AADF-D2B645C28FFA}" destId="{F649B4A3-94DA-7245-BF1A-F776F7DB1BA4}" srcOrd="11" destOrd="0" presId="urn:microsoft.com/office/officeart/2005/8/layout/vProcess5"/>
    <dgm:cxn modelId="{ED5E0015-743E-3946-85D1-9D7DDAEF69C4}" type="presParOf" srcId="{9D4C9A27-E3AE-4D47-AADF-D2B645C28FFA}" destId="{3E0985BD-8D95-F644-AFD8-EA42E318E28C}" srcOrd="12" destOrd="0" presId="urn:microsoft.com/office/officeart/2005/8/layout/vProcess5"/>
    <dgm:cxn modelId="{6DC75034-F092-9F4C-9827-C9710DD011A0}" type="presParOf" srcId="{9D4C9A27-E3AE-4D47-AADF-D2B645C28FFA}" destId="{4C6BE1E2-013D-434D-B0FC-3E84909D4F39}" srcOrd="13" destOrd="0" presId="urn:microsoft.com/office/officeart/2005/8/layout/vProcess5"/>
    <dgm:cxn modelId="{97C9DC2A-4A55-3749-A750-7F9481290064}" type="presParOf" srcId="{9D4C9A27-E3AE-4D47-AADF-D2B645C28FFA}" destId="{CA30EEAF-520A-4541-B0DB-1409C8FCD9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06426B-BCCE-49E1-A120-CB6C10D16E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492B7E-9BA1-46AF-B30F-1397B2C5865F}">
      <dgm:prSet/>
      <dgm:spPr/>
      <dgm:t>
        <a:bodyPr/>
        <a:lstStyle/>
        <a:p>
          <a:r>
            <a:rPr lang="en-US"/>
            <a:t>The ingredients in medical marijuana can act on different receptors to decrease sensitivity to pain and reduce inflammation.</a:t>
          </a:r>
        </a:p>
      </dgm:t>
    </dgm:pt>
    <dgm:pt modelId="{ED286149-92EE-4EE7-A188-6C1CE552951E}" type="parTrans" cxnId="{9D5D3859-E932-4330-8DDD-DDFC01077F74}">
      <dgm:prSet/>
      <dgm:spPr/>
      <dgm:t>
        <a:bodyPr/>
        <a:lstStyle/>
        <a:p>
          <a:endParaRPr lang="en-US"/>
        </a:p>
      </dgm:t>
    </dgm:pt>
    <dgm:pt modelId="{102BB86E-2AF1-439B-BE93-646B8511E437}" type="sibTrans" cxnId="{9D5D3859-E932-4330-8DDD-DDFC01077F74}">
      <dgm:prSet/>
      <dgm:spPr/>
      <dgm:t>
        <a:bodyPr/>
        <a:lstStyle/>
        <a:p>
          <a:endParaRPr lang="en-US"/>
        </a:p>
      </dgm:t>
    </dgm:pt>
    <dgm:pt modelId="{29693188-59C3-41F8-80C0-FFE895D86FB1}">
      <dgm:prSet/>
      <dgm:spPr/>
      <dgm:t>
        <a:bodyPr/>
        <a:lstStyle/>
        <a:p>
          <a:r>
            <a:rPr lang="en-US"/>
            <a:t>However, it's been shown to have negative consequences on the lungs, developing brain, and possible tolerance.</a:t>
          </a:r>
        </a:p>
      </dgm:t>
    </dgm:pt>
    <dgm:pt modelId="{DC50F4AF-91AB-4C4D-B380-632BFC46C743}" type="parTrans" cxnId="{E4050543-2626-41C0-A306-8EBB374F107F}">
      <dgm:prSet/>
      <dgm:spPr/>
      <dgm:t>
        <a:bodyPr/>
        <a:lstStyle/>
        <a:p>
          <a:endParaRPr lang="en-US"/>
        </a:p>
      </dgm:t>
    </dgm:pt>
    <dgm:pt modelId="{B88AF53C-DE0A-4BB1-A484-53EAEC6B3249}" type="sibTrans" cxnId="{E4050543-2626-41C0-A306-8EBB374F107F}">
      <dgm:prSet/>
      <dgm:spPr/>
      <dgm:t>
        <a:bodyPr/>
        <a:lstStyle/>
        <a:p>
          <a:endParaRPr lang="en-US"/>
        </a:p>
      </dgm:t>
    </dgm:pt>
    <dgm:pt modelId="{6DCC7A01-17D6-4803-90CD-6285D1D4A528}">
      <dgm:prSet/>
      <dgm:spPr/>
      <dgm:t>
        <a:bodyPr/>
        <a:lstStyle/>
        <a:p>
          <a:r>
            <a:rPr lang="en-US"/>
            <a:t>There should be certain conditions/ requirements in which medical marijuana can be used:</a:t>
          </a:r>
        </a:p>
      </dgm:t>
    </dgm:pt>
    <dgm:pt modelId="{16388E55-ADE9-46FB-8605-700F5CC9260C}" type="parTrans" cxnId="{943FCD57-E79A-4B85-B654-C404AB269117}">
      <dgm:prSet/>
      <dgm:spPr/>
      <dgm:t>
        <a:bodyPr/>
        <a:lstStyle/>
        <a:p>
          <a:endParaRPr lang="en-US"/>
        </a:p>
      </dgm:t>
    </dgm:pt>
    <dgm:pt modelId="{0287B2AD-2D88-4DBC-BDF7-D8F91F2B9114}" type="sibTrans" cxnId="{943FCD57-E79A-4B85-B654-C404AB269117}">
      <dgm:prSet/>
      <dgm:spPr/>
      <dgm:t>
        <a:bodyPr/>
        <a:lstStyle/>
        <a:p>
          <a:endParaRPr lang="en-US"/>
        </a:p>
      </dgm:t>
    </dgm:pt>
    <dgm:pt modelId="{B46A3955-2BE5-42A3-BF86-43AD20DA53A3}">
      <dgm:prSet/>
      <dgm:spPr/>
      <dgm:t>
        <a:bodyPr/>
        <a:lstStyle/>
        <a:p>
          <a:r>
            <a:rPr lang="en-US"/>
            <a:t>For patients over 18</a:t>
          </a:r>
        </a:p>
      </dgm:t>
    </dgm:pt>
    <dgm:pt modelId="{432853A0-4B09-4117-AA5A-D3C6766E8D65}" type="parTrans" cxnId="{1D67A326-0443-4BE5-BE14-04C115BE8968}">
      <dgm:prSet/>
      <dgm:spPr/>
      <dgm:t>
        <a:bodyPr/>
        <a:lstStyle/>
        <a:p>
          <a:endParaRPr lang="en-US"/>
        </a:p>
      </dgm:t>
    </dgm:pt>
    <dgm:pt modelId="{72E35924-4708-4D3D-BFB1-FFE13CBB443E}" type="sibTrans" cxnId="{1D67A326-0443-4BE5-BE14-04C115BE8968}">
      <dgm:prSet/>
      <dgm:spPr/>
      <dgm:t>
        <a:bodyPr/>
        <a:lstStyle/>
        <a:p>
          <a:endParaRPr lang="en-US"/>
        </a:p>
      </dgm:t>
    </dgm:pt>
    <dgm:pt modelId="{B261B0DB-654C-4C9D-8DCA-E353EB2C54B6}">
      <dgm:prSet/>
      <dgm:spPr/>
      <dgm:t>
        <a:bodyPr/>
        <a:lstStyle/>
        <a:p>
          <a:r>
            <a:rPr lang="en-US"/>
            <a:t>Under a doctor's supervision</a:t>
          </a:r>
        </a:p>
      </dgm:t>
    </dgm:pt>
    <dgm:pt modelId="{458EEF25-0A8E-4D96-868E-854ACCB6B160}" type="parTrans" cxnId="{EC7AF1F4-7C1F-498F-B41E-73179F91A8EA}">
      <dgm:prSet/>
      <dgm:spPr/>
      <dgm:t>
        <a:bodyPr/>
        <a:lstStyle/>
        <a:p>
          <a:endParaRPr lang="en-US"/>
        </a:p>
      </dgm:t>
    </dgm:pt>
    <dgm:pt modelId="{CE8B7876-AA8A-4CE6-ABC8-8ACD80BE0AB7}" type="sibTrans" cxnId="{EC7AF1F4-7C1F-498F-B41E-73179F91A8EA}">
      <dgm:prSet/>
      <dgm:spPr/>
      <dgm:t>
        <a:bodyPr/>
        <a:lstStyle/>
        <a:p>
          <a:endParaRPr lang="en-US"/>
        </a:p>
      </dgm:t>
    </dgm:pt>
    <dgm:pt modelId="{EFF4B18B-AFD1-4E89-9701-BC976FDC3FB0}">
      <dgm:prSet/>
      <dgm:spPr/>
      <dgm:t>
        <a:bodyPr/>
        <a:lstStyle/>
        <a:p>
          <a:r>
            <a:rPr lang="en-US"/>
            <a:t>Find alternative safer routes of administration</a:t>
          </a:r>
        </a:p>
      </dgm:t>
    </dgm:pt>
    <dgm:pt modelId="{300467E1-366D-488B-B488-951A91B26827}" type="parTrans" cxnId="{186433BE-CD24-4239-AAA2-20BB94AD32CC}">
      <dgm:prSet/>
      <dgm:spPr/>
      <dgm:t>
        <a:bodyPr/>
        <a:lstStyle/>
        <a:p>
          <a:endParaRPr lang="en-US"/>
        </a:p>
      </dgm:t>
    </dgm:pt>
    <dgm:pt modelId="{6763658F-C0CD-4D88-A70C-0D77FE6C062A}" type="sibTrans" cxnId="{186433BE-CD24-4239-AAA2-20BB94AD32CC}">
      <dgm:prSet/>
      <dgm:spPr/>
      <dgm:t>
        <a:bodyPr/>
        <a:lstStyle/>
        <a:p>
          <a:endParaRPr lang="en-US"/>
        </a:p>
      </dgm:t>
    </dgm:pt>
    <dgm:pt modelId="{6933F522-3C02-FA4E-BA9B-AE5C552FD81A}" type="pres">
      <dgm:prSet presAssocID="{1A06426B-BCCE-49E1-A120-CB6C10D16EAE}" presName="linear" presStyleCnt="0">
        <dgm:presLayoutVars>
          <dgm:animLvl val="lvl"/>
          <dgm:resizeHandles val="exact"/>
        </dgm:presLayoutVars>
      </dgm:prSet>
      <dgm:spPr/>
    </dgm:pt>
    <dgm:pt modelId="{9B1CF2DF-2598-B04A-AE59-C7BDF63A420B}" type="pres">
      <dgm:prSet presAssocID="{B9492B7E-9BA1-46AF-B30F-1397B2C586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0CA822-8768-5E4A-B72A-C3D26735562A}" type="pres">
      <dgm:prSet presAssocID="{102BB86E-2AF1-439B-BE93-646B8511E437}" presName="spacer" presStyleCnt="0"/>
      <dgm:spPr/>
    </dgm:pt>
    <dgm:pt modelId="{9FE1AF51-173A-8B43-A565-D029717034AE}" type="pres">
      <dgm:prSet presAssocID="{29693188-59C3-41F8-80C0-FFE895D86F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6AABCD-B41E-854D-BE3B-38635CF6E549}" type="pres">
      <dgm:prSet presAssocID="{B88AF53C-DE0A-4BB1-A484-53EAEC6B3249}" presName="spacer" presStyleCnt="0"/>
      <dgm:spPr/>
    </dgm:pt>
    <dgm:pt modelId="{E1999C87-AB52-2441-9047-01F6E8D93964}" type="pres">
      <dgm:prSet presAssocID="{6DCC7A01-17D6-4803-90CD-6285D1D4A52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199B875-5FAC-AC47-8B72-3242E3291F38}" type="pres">
      <dgm:prSet presAssocID="{6DCC7A01-17D6-4803-90CD-6285D1D4A52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7A26E0A-21C4-BF43-B98D-EF53452FCC57}" type="presOf" srcId="{B261B0DB-654C-4C9D-8DCA-E353EB2C54B6}" destId="{0199B875-5FAC-AC47-8B72-3242E3291F38}" srcOrd="0" destOrd="1" presId="urn:microsoft.com/office/officeart/2005/8/layout/vList2"/>
    <dgm:cxn modelId="{3D08F61F-36E9-8445-A09E-499E474F6FC5}" type="presOf" srcId="{B46A3955-2BE5-42A3-BF86-43AD20DA53A3}" destId="{0199B875-5FAC-AC47-8B72-3242E3291F38}" srcOrd="0" destOrd="0" presId="urn:microsoft.com/office/officeart/2005/8/layout/vList2"/>
    <dgm:cxn modelId="{1D67A326-0443-4BE5-BE14-04C115BE8968}" srcId="{6DCC7A01-17D6-4803-90CD-6285D1D4A528}" destId="{B46A3955-2BE5-42A3-BF86-43AD20DA53A3}" srcOrd="0" destOrd="0" parTransId="{432853A0-4B09-4117-AA5A-D3C6766E8D65}" sibTransId="{72E35924-4708-4D3D-BFB1-FFE13CBB443E}"/>
    <dgm:cxn modelId="{64230729-EE58-C14C-9C8C-764FA37649A3}" type="presOf" srcId="{B9492B7E-9BA1-46AF-B30F-1397B2C5865F}" destId="{9B1CF2DF-2598-B04A-AE59-C7BDF63A420B}" srcOrd="0" destOrd="0" presId="urn:microsoft.com/office/officeart/2005/8/layout/vList2"/>
    <dgm:cxn modelId="{E4050543-2626-41C0-A306-8EBB374F107F}" srcId="{1A06426B-BCCE-49E1-A120-CB6C10D16EAE}" destId="{29693188-59C3-41F8-80C0-FFE895D86FB1}" srcOrd="1" destOrd="0" parTransId="{DC50F4AF-91AB-4C4D-B380-632BFC46C743}" sibTransId="{B88AF53C-DE0A-4BB1-A484-53EAEC6B3249}"/>
    <dgm:cxn modelId="{943FCD57-E79A-4B85-B654-C404AB269117}" srcId="{1A06426B-BCCE-49E1-A120-CB6C10D16EAE}" destId="{6DCC7A01-17D6-4803-90CD-6285D1D4A528}" srcOrd="2" destOrd="0" parTransId="{16388E55-ADE9-46FB-8605-700F5CC9260C}" sibTransId="{0287B2AD-2D88-4DBC-BDF7-D8F91F2B9114}"/>
    <dgm:cxn modelId="{9D5D3859-E932-4330-8DDD-DDFC01077F74}" srcId="{1A06426B-BCCE-49E1-A120-CB6C10D16EAE}" destId="{B9492B7E-9BA1-46AF-B30F-1397B2C5865F}" srcOrd="0" destOrd="0" parTransId="{ED286149-92EE-4EE7-A188-6C1CE552951E}" sibTransId="{102BB86E-2AF1-439B-BE93-646B8511E437}"/>
    <dgm:cxn modelId="{76F8637E-85EE-2641-AD40-4BD5CE68388B}" type="presOf" srcId="{EFF4B18B-AFD1-4E89-9701-BC976FDC3FB0}" destId="{0199B875-5FAC-AC47-8B72-3242E3291F38}" srcOrd="0" destOrd="2" presId="urn:microsoft.com/office/officeart/2005/8/layout/vList2"/>
    <dgm:cxn modelId="{1F90BB9D-B4BC-264F-BF7E-8B5AAE516ED4}" type="presOf" srcId="{6DCC7A01-17D6-4803-90CD-6285D1D4A528}" destId="{E1999C87-AB52-2441-9047-01F6E8D93964}" srcOrd="0" destOrd="0" presId="urn:microsoft.com/office/officeart/2005/8/layout/vList2"/>
    <dgm:cxn modelId="{186433BE-CD24-4239-AAA2-20BB94AD32CC}" srcId="{6DCC7A01-17D6-4803-90CD-6285D1D4A528}" destId="{EFF4B18B-AFD1-4E89-9701-BC976FDC3FB0}" srcOrd="2" destOrd="0" parTransId="{300467E1-366D-488B-B488-951A91B26827}" sibTransId="{6763658F-C0CD-4D88-A70C-0D77FE6C062A}"/>
    <dgm:cxn modelId="{EC7AF1F4-7C1F-498F-B41E-73179F91A8EA}" srcId="{6DCC7A01-17D6-4803-90CD-6285D1D4A528}" destId="{B261B0DB-654C-4C9D-8DCA-E353EB2C54B6}" srcOrd="1" destOrd="0" parTransId="{458EEF25-0A8E-4D96-868E-854ACCB6B160}" sibTransId="{CE8B7876-AA8A-4CE6-ABC8-8ACD80BE0AB7}"/>
    <dgm:cxn modelId="{05CB60F6-9BF1-B74F-8E49-14812DECF083}" type="presOf" srcId="{1A06426B-BCCE-49E1-A120-CB6C10D16EAE}" destId="{6933F522-3C02-FA4E-BA9B-AE5C552FD81A}" srcOrd="0" destOrd="0" presId="urn:microsoft.com/office/officeart/2005/8/layout/vList2"/>
    <dgm:cxn modelId="{FD5FE9F6-3020-5446-B1B4-E50EA5766409}" type="presOf" srcId="{29693188-59C3-41F8-80C0-FFE895D86FB1}" destId="{9FE1AF51-173A-8B43-A565-D029717034AE}" srcOrd="0" destOrd="0" presId="urn:microsoft.com/office/officeart/2005/8/layout/vList2"/>
    <dgm:cxn modelId="{49BB6B86-24AA-A440-B952-5CA875939783}" type="presParOf" srcId="{6933F522-3C02-FA4E-BA9B-AE5C552FD81A}" destId="{9B1CF2DF-2598-B04A-AE59-C7BDF63A420B}" srcOrd="0" destOrd="0" presId="urn:microsoft.com/office/officeart/2005/8/layout/vList2"/>
    <dgm:cxn modelId="{352FCAC5-158E-6C43-9397-D6EC851DA0F2}" type="presParOf" srcId="{6933F522-3C02-FA4E-BA9B-AE5C552FD81A}" destId="{CA0CA822-8768-5E4A-B72A-C3D26735562A}" srcOrd="1" destOrd="0" presId="urn:microsoft.com/office/officeart/2005/8/layout/vList2"/>
    <dgm:cxn modelId="{CE6D4B6C-8705-6243-B515-BD9E8478D253}" type="presParOf" srcId="{6933F522-3C02-FA4E-BA9B-AE5C552FD81A}" destId="{9FE1AF51-173A-8B43-A565-D029717034AE}" srcOrd="2" destOrd="0" presId="urn:microsoft.com/office/officeart/2005/8/layout/vList2"/>
    <dgm:cxn modelId="{130F3023-D508-3C49-838A-1EFC0274A0ED}" type="presParOf" srcId="{6933F522-3C02-FA4E-BA9B-AE5C552FD81A}" destId="{726AABCD-B41E-854D-BE3B-38635CF6E549}" srcOrd="3" destOrd="0" presId="urn:microsoft.com/office/officeart/2005/8/layout/vList2"/>
    <dgm:cxn modelId="{40C866F8-8195-C64D-A3C6-6DD520BA7265}" type="presParOf" srcId="{6933F522-3C02-FA4E-BA9B-AE5C552FD81A}" destId="{E1999C87-AB52-2441-9047-01F6E8D93964}" srcOrd="4" destOrd="0" presId="urn:microsoft.com/office/officeart/2005/8/layout/vList2"/>
    <dgm:cxn modelId="{18C391C9-50A4-CB4F-BA57-1D564A860CA7}" type="presParOf" srcId="{6933F522-3C02-FA4E-BA9B-AE5C552FD81A}" destId="{0199B875-5FAC-AC47-8B72-3242E3291F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8A016-8B9B-3A44-8343-11A1F557DA97}">
      <dsp:nvSpPr>
        <dsp:cNvPr id="0" name=""/>
        <dsp:cNvSpPr/>
      </dsp:nvSpPr>
      <dsp:spPr>
        <a:xfrm>
          <a:off x="0" y="69747"/>
          <a:ext cx="8248264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Introduction </a:t>
          </a:r>
        </a:p>
      </dsp:txBody>
      <dsp:txXfrm>
        <a:off x="26930" y="96677"/>
        <a:ext cx="8194404" cy="497795"/>
      </dsp:txXfrm>
    </dsp:sp>
    <dsp:sp modelId="{527078EC-EFE1-1D4D-8A44-3E5D5951FFE5}">
      <dsp:nvSpPr>
        <dsp:cNvPr id="0" name=""/>
        <dsp:cNvSpPr/>
      </dsp:nvSpPr>
      <dsp:spPr>
        <a:xfrm>
          <a:off x="0" y="621402"/>
          <a:ext cx="8248264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88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Chronic pain and inflammation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Cannabis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Endogenous Cannabinoid System</a:t>
          </a:r>
        </a:p>
      </dsp:txBody>
      <dsp:txXfrm>
        <a:off x="0" y="621402"/>
        <a:ext cx="8248264" cy="928395"/>
      </dsp:txXfrm>
    </dsp:sp>
    <dsp:sp modelId="{9FB2BE42-E422-2949-9545-655A1FC0C05D}">
      <dsp:nvSpPr>
        <dsp:cNvPr id="0" name=""/>
        <dsp:cNvSpPr/>
      </dsp:nvSpPr>
      <dsp:spPr>
        <a:xfrm>
          <a:off x="0" y="1549797"/>
          <a:ext cx="8248264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Thesis</a:t>
          </a:r>
        </a:p>
      </dsp:txBody>
      <dsp:txXfrm>
        <a:off x="26930" y="1576727"/>
        <a:ext cx="8194404" cy="497795"/>
      </dsp:txXfrm>
    </dsp:sp>
    <dsp:sp modelId="{B298BDC7-6551-334A-90D2-6BB356083FED}">
      <dsp:nvSpPr>
        <dsp:cNvPr id="0" name=""/>
        <dsp:cNvSpPr/>
      </dsp:nvSpPr>
      <dsp:spPr>
        <a:xfrm>
          <a:off x="0" y="2167692"/>
          <a:ext cx="8248264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Arguments for medical marijuana use</a:t>
          </a:r>
        </a:p>
      </dsp:txBody>
      <dsp:txXfrm>
        <a:off x="26930" y="2194622"/>
        <a:ext cx="8194404" cy="497795"/>
      </dsp:txXfrm>
    </dsp:sp>
    <dsp:sp modelId="{A7761988-7720-5145-B1F7-D95F6DF89F69}">
      <dsp:nvSpPr>
        <dsp:cNvPr id="0" name=""/>
        <dsp:cNvSpPr/>
      </dsp:nvSpPr>
      <dsp:spPr>
        <a:xfrm>
          <a:off x="0" y="2785587"/>
          <a:ext cx="8248264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Arguments against medical marijuana use</a:t>
          </a:r>
        </a:p>
      </dsp:txBody>
      <dsp:txXfrm>
        <a:off x="26930" y="2812517"/>
        <a:ext cx="8194404" cy="497795"/>
      </dsp:txXfrm>
    </dsp:sp>
    <dsp:sp modelId="{201CAA75-68DE-B144-8ED2-3D4AF9684D08}">
      <dsp:nvSpPr>
        <dsp:cNvPr id="0" name=""/>
        <dsp:cNvSpPr/>
      </dsp:nvSpPr>
      <dsp:spPr>
        <a:xfrm>
          <a:off x="0" y="3403482"/>
          <a:ext cx="8248264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Conclusion</a:t>
          </a:r>
        </a:p>
      </dsp:txBody>
      <dsp:txXfrm>
        <a:off x="26930" y="3430412"/>
        <a:ext cx="8194404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53876-1848-439F-91B1-D5C5EB77098B}">
      <dsp:nvSpPr>
        <dsp:cNvPr id="0" name=""/>
        <dsp:cNvSpPr/>
      </dsp:nvSpPr>
      <dsp:spPr>
        <a:xfrm>
          <a:off x="892967" y="284617"/>
          <a:ext cx="1510523" cy="12857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42F55-199E-449B-BB3F-F6D5F30AA65C}">
      <dsp:nvSpPr>
        <dsp:cNvPr id="0" name=""/>
        <dsp:cNvSpPr/>
      </dsp:nvSpPr>
      <dsp:spPr>
        <a:xfrm>
          <a:off x="892967" y="1710399"/>
          <a:ext cx="4315781" cy="55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0" i="0" kern="1200" dirty="0"/>
            <a:t>CBN binds to CB2 receptors </a:t>
          </a:r>
          <a:endParaRPr lang="en-US" sz="2800" kern="1200" dirty="0"/>
        </a:p>
      </dsp:txBody>
      <dsp:txXfrm>
        <a:off x="892967" y="1710399"/>
        <a:ext cx="4315781" cy="551040"/>
      </dsp:txXfrm>
    </dsp:sp>
    <dsp:sp modelId="{558FAFA0-50C2-4F59-AD6E-6B7595809B3A}">
      <dsp:nvSpPr>
        <dsp:cNvPr id="0" name=""/>
        <dsp:cNvSpPr/>
      </dsp:nvSpPr>
      <dsp:spPr>
        <a:xfrm>
          <a:off x="892967" y="2326565"/>
          <a:ext cx="4315781" cy="1214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2776C-159A-4A83-B960-37A84A12B471}">
      <dsp:nvSpPr>
        <dsp:cNvPr id="0" name=""/>
        <dsp:cNvSpPr/>
      </dsp:nvSpPr>
      <dsp:spPr>
        <a:xfrm>
          <a:off x="5964010" y="284617"/>
          <a:ext cx="1510523" cy="12857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4A3E2-0ED6-46C9-8A08-DDF37DC8CC8A}">
      <dsp:nvSpPr>
        <dsp:cNvPr id="0" name=""/>
        <dsp:cNvSpPr/>
      </dsp:nvSpPr>
      <dsp:spPr>
        <a:xfrm>
          <a:off x="5964010" y="1710399"/>
          <a:ext cx="4315781" cy="55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0" i="0" kern="1200"/>
            <a:t>CB2 receptor agonists: </a:t>
          </a:r>
          <a:endParaRPr lang="en-US" sz="2800" kern="1200"/>
        </a:p>
      </dsp:txBody>
      <dsp:txXfrm>
        <a:off x="5964010" y="1710399"/>
        <a:ext cx="4315781" cy="551040"/>
      </dsp:txXfrm>
    </dsp:sp>
    <dsp:sp modelId="{295C3E05-6AD4-450E-A2CE-9D1B6582D04E}">
      <dsp:nvSpPr>
        <dsp:cNvPr id="0" name=""/>
        <dsp:cNvSpPr/>
      </dsp:nvSpPr>
      <dsp:spPr>
        <a:xfrm>
          <a:off x="5964010" y="2326565"/>
          <a:ext cx="4315781" cy="1214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-Suppress release of inflammatory mediators by cells adjacent to nociceptors 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-Blocks transduction of pain signals to the CNS 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-Decreases neutrophil migration to the site of damage 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-Reduce sensitivity to mechanical stimuli </a:t>
          </a:r>
          <a:endParaRPr lang="en-US" sz="1700" kern="1200" dirty="0"/>
        </a:p>
      </dsp:txBody>
      <dsp:txXfrm>
        <a:off x="5964010" y="2326565"/>
        <a:ext cx="4315781" cy="1214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1AEB8-DB63-2E4E-B956-4B07B5849695}">
      <dsp:nvSpPr>
        <dsp:cNvPr id="0" name=""/>
        <dsp:cNvSpPr/>
      </dsp:nvSpPr>
      <dsp:spPr>
        <a:xfrm>
          <a:off x="0" y="371915"/>
          <a:ext cx="6725699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89" tIns="354076" rIns="52198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Serotonin 1S receptor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Adenosine A2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A2 antagonists showed significant inflammation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PPAR-γ </a:t>
          </a:r>
          <a:endParaRPr lang="en-US" sz="1700" kern="1200"/>
        </a:p>
      </dsp:txBody>
      <dsp:txXfrm>
        <a:off x="0" y="371915"/>
        <a:ext cx="6725699" cy="1526175"/>
      </dsp:txXfrm>
    </dsp:sp>
    <dsp:sp modelId="{439B2CB9-9C33-A944-94B4-24B706785218}">
      <dsp:nvSpPr>
        <dsp:cNvPr id="0" name=""/>
        <dsp:cNvSpPr/>
      </dsp:nvSpPr>
      <dsp:spPr>
        <a:xfrm>
          <a:off x="336284" y="120995"/>
          <a:ext cx="4707989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951" tIns="0" rIns="17795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Activates: </a:t>
          </a:r>
          <a:endParaRPr lang="en-US" sz="1700" kern="1200"/>
        </a:p>
      </dsp:txBody>
      <dsp:txXfrm>
        <a:off x="360782" y="145493"/>
        <a:ext cx="4658993" cy="452844"/>
      </dsp:txXfrm>
    </dsp:sp>
    <dsp:sp modelId="{ADABB7E1-39DF-5343-8AF5-A76B169C6BE9}">
      <dsp:nvSpPr>
        <dsp:cNvPr id="0" name=""/>
        <dsp:cNvSpPr/>
      </dsp:nvSpPr>
      <dsp:spPr>
        <a:xfrm>
          <a:off x="0" y="2240810"/>
          <a:ext cx="6725699" cy="230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15782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89" tIns="354076" rIns="52198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TPRV1**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Agonists reverse anti- nociceptive effect of CBD 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Antagonists reduced mechanical and thermal sensitivities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GPR55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NMDA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A1-adrenoceptors </a:t>
          </a:r>
          <a:endParaRPr lang="en-US" sz="1700" kern="1200"/>
        </a:p>
      </dsp:txBody>
      <dsp:txXfrm>
        <a:off x="0" y="2240810"/>
        <a:ext cx="6725699" cy="2302650"/>
      </dsp:txXfrm>
    </dsp:sp>
    <dsp:sp modelId="{AD7106D2-43B3-9848-870E-19E0663549BE}">
      <dsp:nvSpPr>
        <dsp:cNvPr id="0" name=""/>
        <dsp:cNvSpPr/>
      </dsp:nvSpPr>
      <dsp:spPr>
        <a:xfrm>
          <a:off x="336284" y="1989890"/>
          <a:ext cx="4707989" cy="501840"/>
        </a:xfrm>
        <a:prstGeom prst="roundRect">
          <a:avLst/>
        </a:prstGeom>
        <a:solidFill>
          <a:schemeClr val="accent2">
            <a:hueOff val="-1515782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951" tIns="0" rIns="17795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Suppresses: </a:t>
          </a:r>
          <a:endParaRPr lang="en-US" sz="1700" kern="1200"/>
        </a:p>
      </dsp:txBody>
      <dsp:txXfrm>
        <a:off x="360782" y="2014388"/>
        <a:ext cx="4658993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EF340-ED5A-1242-ADA2-F80D2B165D5E}">
      <dsp:nvSpPr>
        <dsp:cNvPr id="0" name=""/>
        <dsp:cNvSpPr/>
      </dsp:nvSpPr>
      <dsp:spPr>
        <a:xfrm>
          <a:off x="0" y="484420"/>
          <a:ext cx="2996208" cy="1902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94F16-8167-8244-975B-680B77D19D27}">
      <dsp:nvSpPr>
        <dsp:cNvPr id="0" name=""/>
        <dsp:cNvSpPr/>
      </dsp:nvSpPr>
      <dsp:spPr>
        <a:xfrm>
          <a:off x="332911" y="800687"/>
          <a:ext cx="2996208" cy="1902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Chronic administration of CB2 and CB1 receptor agonists show tolerance to antinociceptive effect. </a:t>
          </a:r>
        </a:p>
      </dsp:txBody>
      <dsp:txXfrm>
        <a:off x="388636" y="856412"/>
        <a:ext cx="2884758" cy="1791142"/>
      </dsp:txXfrm>
    </dsp:sp>
    <dsp:sp modelId="{44B9ABDA-7B7C-7841-ADB6-D939436D220E}">
      <dsp:nvSpPr>
        <dsp:cNvPr id="0" name=""/>
        <dsp:cNvSpPr/>
      </dsp:nvSpPr>
      <dsp:spPr>
        <a:xfrm>
          <a:off x="3662032" y="484420"/>
          <a:ext cx="2996208" cy="1902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622BD-F539-3D4E-80C0-ED42546042E4}">
      <dsp:nvSpPr>
        <dsp:cNvPr id="0" name=""/>
        <dsp:cNvSpPr/>
      </dsp:nvSpPr>
      <dsp:spPr>
        <a:xfrm>
          <a:off x="3994944" y="800687"/>
          <a:ext cx="2996208" cy="1902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9% of cannabis users developed dependence. </a:t>
          </a:r>
        </a:p>
      </dsp:txBody>
      <dsp:txXfrm>
        <a:off x="4050669" y="856412"/>
        <a:ext cx="2884758" cy="1791142"/>
      </dsp:txXfrm>
    </dsp:sp>
    <dsp:sp modelId="{1CF98737-7491-AB45-97C9-29CDC43FCCA2}">
      <dsp:nvSpPr>
        <dsp:cNvPr id="0" name=""/>
        <dsp:cNvSpPr/>
      </dsp:nvSpPr>
      <dsp:spPr>
        <a:xfrm>
          <a:off x="7324064" y="484420"/>
          <a:ext cx="2996208" cy="1902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D3CE5-E12F-B34C-B16E-6EF10E02B54E}">
      <dsp:nvSpPr>
        <dsp:cNvPr id="0" name=""/>
        <dsp:cNvSpPr/>
      </dsp:nvSpPr>
      <dsp:spPr>
        <a:xfrm>
          <a:off x="7656976" y="800687"/>
          <a:ext cx="2996208" cy="1902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There’s a therapeutic window for dosage working to decrease pain. </a:t>
          </a:r>
        </a:p>
      </dsp:txBody>
      <dsp:txXfrm>
        <a:off x="7712701" y="856412"/>
        <a:ext cx="2884758" cy="1791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E79A6-EFB0-6040-9529-6F330B748AD5}">
      <dsp:nvSpPr>
        <dsp:cNvPr id="0" name=""/>
        <dsp:cNvSpPr/>
      </dsp:nvSpPr>
      <dsp:spPr>
        <a:xfrm>
          <a:off x="0" y="0"/>
          <a:ext cx="8202951" cy="685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One week of smoking showed airway hyperresponsiveness.</a:t>
          </a:r>
          <a:endParaRPr lang="en-US" sz="1800" kern="1200" dirty="0"/>
        </a:p>
      </dsp:txBody>
      <dsp:txXfrm>
        <a:off x="20069" y="20069"/>
        <a:ext cx="7383392" cy="645067"/>
      </dsp:txXfrm>
    </dsp:sp>
    <dsp:sp modelId="{32938130-EE11-D24F-97DD-5E3C4E7EA7C9}">
      <dsp:nvSpPr>
        <dsp:cNvPr id="0" name=""/>
        <dsp:cNvSpPr/>
      </dsp:nvSpPr>
      <dsp:spPr>
        <a:xfrm>
          <a:off x="612558" y="780373"/>
          <a:ext cx="8202951" cy="6852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One month of marijuana smoke exposure can cause perivascular/ peribronchial edema.</a:t>
          </a:r>
          <a:endParaRPr lang="en-US" sz="1800" kern="1200"/>
        </a:p>
      </dsp:txBody>
      <dsp:txXfrm>
        <a:off x="632627" y="800442"/>
        <a:ext cx="7104871" cy="645067"/>
      </dsp:txXfrm>
    </dsp:sp>
    <dsp:sp modelId="{7CAE9B1B-0F43-E54F-B0CF-AAB43B08E51E}">
      <dsp:nvSpPr>
        <dsp:cNvPr id="0" name=""/>
        <dsp:cNvSpPr/>
      </dsp:nvSpPr>
      <dsp:spPr>
        <a:xfrm>
          <a:off x="1225116" y="1560746"/>
          <a:ext cx="8202951" cy="685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2 months of marijuana smoking showed lymphocyte accumulation.</a:t>
          </a:r>
          <a:endParaRPr lang="en-US" sz="1800" kern="1200"/>
        </a:p>
      </dsp:txBody>
      <dsp:txXfrm>
        <a:off x="1245185" y="1580815"/>
        <a:ext cx="7104871" cy="645067"/>
      </dsp:txXfrm>
    </dsp:sp>
    <dsp:sp modelId="{2C115F69-F699-104C-9AB4-BBD1EBEF0E0E}">
      <dsp:nvSpPr>
        <dsp:cNvPr id="0" name=""/>
        <dsp:cNvSpPr/>
      </dsp:nvSpPr>
      <dsp:spPr>
        <a:xfrm>
          <a:off x="1837674" y="2341119"/>
          <a:ext cx="8202951" cy="6852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3 months of smoking showed macrophage- like cells and destroyed bronchial mucosa.</a:t>
          </a:r>
          <a:endParaRPr lang="en-US" sz="1800" kern="1200"/>
        </a:p>
      </dsp:txBody>
      <dsp:txXfrm>
        <a:off x="1857743" y="2361188"/>
        <a:ext cx="7104871" cy="645067"/>
      </dsp:txXfrm>
    </dsp:sp>
    <dsp:sp modelId="{50F8B562-EFD8-6D40-B1FB-758F81F13164}">
      <dsp:nvSpPr>
        <dsp:cNvPr id="0" name=""/>
        <dsp:cNvSpPr/>
      </dsp:nvSpPr>
      <dsp:spPr>
        <a:xfrm>
          <a:off x="2450232" y="3121492"/>
          <a:ext cx="8202951" cy="6852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4 months showed obstructed or damaged bronchioles and endothelial proliferation.</a:t>
          </a:r>
          <a:endParaRPr lang="en-US" sz="1800" kern="1200"/>
        </a:p>
      </dsp:txBody>
      <dsp:txXfrm>
        <a:off x="2470301" y="3141561"/>
        <a:ext cx="7104871" cy="645067"/>
      </dsp:txXfrm>
    </dsp:sp>
    <dsp:sp modelId="{EE492555-CC27-684A-BBD7-A9C159F61489}">
      <dsp:nvSpPr>
        <dsp:cNvPr id="0" name=""/>
        <dsp:cNvSpPr/>
      </dsp:nvSpPr>
      <dsp:spPr>
        <a:xfrm>
          <a:off x="7757568" y="500580"/>
          <a:ext cx="445383" cy="445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857779" y="500580"/>
        <a:ext cx="244961" cy="335151"/>
      </dsp:txXfrm>
    </dsp:sp>
    <dsp:sp modelId="{CE277405-C525-7D4F-8F36-C40BEBEFA4A5}">
      <dsp:nvSpPr>
        <dsp:cNvPr id="0" name=""/>
        <dsp:cNvSpPr/>
      </dsp:nvSpPr>
      <dsp:spPr>
        <a:xfrm>
          <a:off x="8370126" y="1280953"/>
          <a:ext cx="445383" cy="445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470337" y="1280953"/>
        <a:ext cx="244961" cy="335151"/>
      </dsp:txXfrm>
    </dsp:sp>
    <dsp:sp modelId="{83ED4901-AA14-2B46-AC17-A0D3143A8F17}">
      <dsp:nvSpPr>
        <dsp:cNvPr id="0" name=""/>
        <dsp:cNvSpPr/>
      </dsp:nvSpPr>
      <dsp:spPr>
        <a:xfrm>
          <a:off x="8982684" y="2049906"/>
          <a:ext cx="445383" cy="445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082895" y="2049906"/>
        <a:ext cx="244961" cy="335151"/>
      </dsp:txXfrm>
    </dsp:sp>
    <dsp:sp modelId="{A7ED5467-F90E-1845-B98D-78C01C573C34}">
      <dsp:nvSpPr>
        <dsp:cNvPr id="0" name=""/>
        <dsp:cNvSpPr/>
      </dsp:nvSpPr>
      <dsp:spPr>
        <a:xfrm>
          <a:off x="9595242" y="2837893"/>
          <a:ext cx="445383" cy="445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695453" y="2837893"/>
        <a:ext cx="244961" cy="3351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CF2DF-2598-B04A-AE59-C7BDF63A420B}">
      <dsp:nvSpPr>
        <dsp:cNvPr id="0" name=""/>
        <dsp:cNvSpPr/>
      </dsp:nvSpPr>
      <dsp:spPr>
        <a:xfrm>
          <a:off x="0" y="75036"/>
          <a:ext cx="6728905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ingredients in medical marijuana can act on different receptors to decrease sensitivity to pain and reduce inflammation.</a:t>
          </a:r>
        </a:p>
      </dsp:txBody>
      <dsp:txXfrm>
        <a:off x="53688" y="128724"/>
        <a:ext cx="6621529" cy="992424"/>
      </dsp:txXfrm>
    </dsp:sp>
    <dsp:sp modelId="{9FE1AF51-173A-8B43-A565-D029717034AE}">
      <dsp:nvSpPr>
        <dsp:cNvPr id="0" name=""/>
        <dsp:cNvSpPr/>
      </dsp:nvSpPr>
      <dsp:spPr>
        <a:xfrm>
          <a:off x="0" y="1232436"/>
          <a:ext cx="6728905" cy="1099800"/>
        </a:xfrm>
        <a:prstGeom prst="roundRect">
          <a:avLst/>
        </a:prstGeom>
        <a:solidFill>
          <a:schemeClr val="accent2">
            <a:hueOff val="-757891"/>
            <a:satOff val="-33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However, it's been shown to have negative consequences on the lungs, developing brain, and possible tolerance.</a:t>
          </a:r>
        </a:p>
      </dsp:txBody>
      <dsp:txXfrm>
        <a:off x="53688" y="1286124"/>
        <a:ext cx="6621529" cy="992424"/>
      </dsp:txXfrm>
    </dsp:sp>
    <dsp:sp modelId="{E1999C87-AB52-2441-9047-01F6E8D93964}">
      <dsp:nvSpPr>
        <dsp:cNvPr id="0" name=""/>
        <dsp:cNvSpPr/>
      </dsp:nvSpPr>
      <dsp:spPr>
        <a:xfrm>
          <a:off x="0" y="2389836"/>
          <a:ext cx="6728905" cy="1099800"/>
        </a:xfrm>
        <a:prstGeom prst="roundRect">
          <a:avLst/>
        </a:prstGeom>
        <a:solidFill>
          <a:schemeClr val="accent2">
            <a:hueOff val="-1515782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There should be certain conditions/ requirements in which medical marijuana can be used:</a:t>
          </a:r>
        </a:p>
      </dsp:txBody>
      <dsp:txXfrm>
        <a:off x="53688" y="2443524"/>
        <a:ext cx="6621529" cy="992424"/>
      </dsp:txXfrm>
    </dsp:sp>
    <dsp:sp modelId="{0199B875-5FAC-AC47-8B72-3242E3291F38}">
      <dsp:nvSpPr>
        <dsp:cNvPr id="0" name=""/>
        <dsp:cNvSpPr/>
      </dsp:nvSpPr>
      <dsp:spPr>
        <a:xfrm>
          <a:off x="0" y="3489636"/>
          <a:ext cx="6728905" cy="80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4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For patients over 18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Under a doctor's supervision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Find alternative safer routes of administration</a:t>
          </a:r>
        </a:p>
      </dsp:txBody>
      <dsp:txXfrm>
        <a:off x="0" y="3489636"/>
        <a:ext cx="6728905" cy="807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94B86-3329-784E-8D8D-F59CF7E4B6F8}" type="datetimeFigureOut">
              <a:rPr lang="en-US" smtClean="0"/>
              <a:t>4/15/23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44017-E21D-184D-A01A-592C88CD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Intro</a:t>
            </a:r>
          </a:p>
          <a:p>
            <a:pPr marL="685800" lvl="1" indent="-228600">
              <a:buAutoNum type="arabicPeriod"/>
            </a:pPr>
            <a:r>
              <a:rPr lang="en-US" dirty="0"/>
              <a:t>Chronic pain and inflammation</a:t>
            </a:r>
          </a:p>
          <a:p>
            <a:pPr marL="1143000" lvl="2" indent="-228600">
              <a:buAutoNum type="arabicPeriod"/>
            </a:pPr>
            <a:r>
              <a:rPr lang="en-US" dirty="0"/>
              <a:t>Definition </a:t>
            </a:r>
          </a:p>
          <a:p>
            <a:pPr marL="1143000" lvl="2" indent="-228600">
              <a:buAutoNum type="arabicPeriod"/>
            </a:pPr>
            <a:r>
              <a:rPr lang="en-US" dirty="0"/>
              <a:t>Mechanism of pain </a:t>
            </a:r>
          </a:p>
          <a:p>
            <a:pPr marL="1143000" lvl="2" indent="-228600">
              <a:buAutoNum type="arabicPeriod"/>
            </a:pPr>
            <a:r>
              <a:rPr lang="en-US" dirty="0"/>
              <a:t>Types of pain </a:t>
            </a:r>
          </a:p>
          <a:p>
            <a:pPr marL="685800" lvl="1" indent="-228600">
              <a:buAutoNum type="arabicPeriod"/>
            </a:pPr>
            <a:r>
              <a:rPr lang="en-US" dirty="0"/>
              <a:t>Cannabis </a:t>
            </a:r>
          </a:p>
          <a:p>
            <a:pPr marL="1143000" lvl="2" indent="-228600">
              <a:buAutoNum type="arabicPeriod"/>
            </a:pPr>
            <a:r>
              <a:rPr lang="en-US" dirty="0"/>
              <a:t>Definition</a:t>
            </a:r>
          </a:p>
          <a:p>
            <a:pPr marL="1143000" lvl="2" indent="-228600">
              <a:buAutoNum type="arabicPeriod"/>
            </a:pPr>
            <a:r>
              <a:rPr lang="en-US" dirty="0"/>
              <a:t>Laws regarding its use</a:t>
            </a:r>
          </a:p>
          <a:p>
            <a:pPr marL="1143000" lvl="2" indent="-228600">
              <a:buAutoNum type="arabicPeriod"/>
            </a:pPr>
            <a:r>
              <a:rPr lang="en-US" dirty="0"/>
              <a:t>Ingredients </a:t>
            </a:r>
          </a:p>
          <a:p>
            <a:pPr marL="685800" lvl="1" indent="-228600">
              <a:buAutoNum type="arabicPeriod"/>
            </a:pPr>
            <a:r>
              <a:rPr lang="en-US" dirty="0"/>
              <a:t>Endogenous cannabinoid system</a:t>
            </a:r>
          </a:p>
          <a:p>
            <a:pPr marL="1143000" lvl="2" indent="-228600">
              <a:buAutoNum type="arabicPeriod"/>
            </a:pPr>
            <a:r>
              <a:rPr lang="en-US" dirty="0"/>
              <a:t>Natural endocannabinoids </a:t>
            </a:r>
          </a:p>
          <a:p>
            <a:pPr marL="1143000" lvl="2" indent="-228600">
              <a:buAutoNum type="arabicPeriod"/>
            </a:pPr>
            <a:r>
              <a:rPr lang="en-US" dirty="0"/>
              <a:t>CB1 and CB2 receptors </a:t>
            </a:r>
          </a:p>
          <a:p>
            <a:pPr marL="1143000" lvl="2" indent="-228600">
              <a:buAutoNum type="arabicPeriod"/>
            </a:pPr>
            <a:r>
              <a:rPr lang="en-US" dirty="0"/>
              <a:t>Mechanism </a:t>
            </a:r>
          </a:p>
          <a:p>
            <a:pPr marL="228600" indent="-228600">
              <a:buAutoNum type="arabicPeriod"/>
            </a:pPr>
            <a:r>
              <a:rPr lang="en-US" dirty="0"/>
              <a:t>Thesis</a:t>
            </a:r>
          </a:p>
          <a:p>
            <a:pPr marL="228600" indent="-228600">
              <a:buAutoNum type="arabicPeriod"/>
            </a:pPr>
            <a:r>
              <a:rPr lang="en-US" dirty="0"/>
              <a:t>Pro</a:t>
            </a:r>
          </a:p>
          <a:p>
            <a:pPr marL="228600" indent="-228600">
              <a:buAutoNum type="arabicPeriod"/>
            </a:pPr>
            <a:r>
              <a:rPr lang="en-US" dirty="0"/>
              <a:t>Con</a:t>
            </a:r>
          </a:p>
          <a:p>
            <a:pPr marL="228600" indent="-228600">
              <a:buAutoNum type="arabicPeriod"/>
            </a:pPr>
            <a:r>
              <a:rPr lang="en-US" dirty="0"/>
              <a:t>Conclusion and future research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Inflammatory mediators suppressed</a:t>
            </a:r>
            <a:r>
              <a:rPr lang="en-US" dirty="0">
                <a:sym typeface="Wingdings" pitchFamily="2" charset="2"/>
              </a:rPr>
              <a:t> IL6,8, and 23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In mouse models with injured spinal cords 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In RA models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Serotonin receptor</a:t>
            </a:r>
            <a:r>
              <a:rPr lang="en-US" dirty="0">
                <a:sym typeface="Wingdings" pitchFamily="2" charset="2"/>
              </a:rPr>
              <a:t> modulates release of pain NT from first- order neurons; helps with anxiety and depression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Adenosine receptor</a:t>
            </a:r>
            <a:r>
              <a:rPr lang="en-US" dirty="0">
                <a:sym typeface="Wingdings" pitchFamily="2" charset="2"/>
              </a:rPr>
              <a:t> diminished inflammation by inhibiting neutrophil adhesion to vascular endothelium; hyperpolarize presynaptic neurons to decrease release of excitatory NT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PPAR- gamma increases anti- inflammatory gene expression and down regulates pro- inflammatory mediators through action on macrophages</a:t>
            </a:r>
          </a:p>
          <a:p>
            <a:pPr marL="171450" indent="-171450">
              <a:buFontTx/>
              <a:buChar char="-"/>
            </a:pPr>
            <a:endParaRPr lang="en-US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TPRV1 in neurons in dorsal spinal horn, open to allow Ca influx to cause AP and send pain signals to the brain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GPR55 receptor in endocannabinoid system; increases intracellular Ca, mitigates neuropathic pain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NDMA activation causes spinal cord neurons to be more responsive to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Cox</a:t>
            </a:r>
            <a:r>
              <a:rPr lang="en-US" dirty="0">
                <a:sym typeface="Wingdings" pitchFamily="2" charset="2"/>
              </a:rPr>
              <a:t> produce prostaglandins (pain, fever, inflammation)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CB receptors become downregulated in certain brain areas when tolerance is developing, process reverses after 4 weeks of abstinence. </a:t>
            </a:r>
          </a:p>
          <a:p>
            <a:pPr marL="228600" indent="-228600">
              <a:buAutoNum type="arabicPeriod"/>
            </a:pPr>
            <a:r>
              <a:rPr lang="en-US" dirty="0"/>
              <a:t>9%</a:t>
            </a:r>
          </a:p>
          <a:p>
            <a:pPr marL="228600" indent="-228600">
              <a:buAutoNum type="arabicPeriod"/>
            </a:pPr>
            <a:r>
              <a:rPr lang="en-US" dirty="0"/>
              <a:t>A moderate dose of inhaled cannabis showed a significant decrease in pain, but the higher and lower doses didn’t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7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Prefrontal cortex, and hippocampus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0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Tobacco smoke induced hyperresponsiveness after 2 months and significantly later caused inflammatory cell infiltration with mild emphysema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Transdermal patches, under the tongue, cannabis topicals, mists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7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Acute pain lasts less than 3 months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Has specific cause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Goes away when there’s no longer a cause for the pain </a:t>
            </a:r>
          </a:p>
          <a:p>
            <a:pPr marL="171450" indent="-171450">
              <a:buFontTx/>
              <a:buChar char="-"/>
            </a:pPr>
            <a:r>
              <a:rPr lang="en-US" dirty="0"/>
              <a:t>Chronic pain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Can continue after an injury or illness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Can appear even with no past injury or body damage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Nociceptive pain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Noxious stimuli</a:t>
            </a:r>
            <a:r>
              <a:rPr lang="en-US" dirty="0">
                <a:sym typeface="Wingdings" pitchFamily="2" charset="2"/>
              </a:rPr>
              <a:t> hot or cold, intense mechanical force, chemicals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Internal or external stimuli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Example: intestinal injuries (appendicitis), endometriosis, joint or bone injury, skin trauma, strained muscle, etc. </a:t>
            </a:r>
          </a:p>
          <a:p>
            <a:pPr marL="171450" indent="-171450">
              <a:buFontTx/>
              <a:buChar char="-"/>
            </a:pPr>
            <a:r>
              <a:rPr lang="en-US" dirty="0"/>
              <a:t>Neuropathic pain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Examples: diabetes, multiple sclerosis, Parkinson’s, stoke, HIV, shingles, autoimmune conditions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Nociplastic</a:t>
            </a:r>
            <a:r>
              <a:rPr lang="en-US" dirty="0"/>
              <a:t> pain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Examples: fibromyalgia, complex regional pain syndrome type 1, IBS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5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Peripheral nociceptors detect the noxious stimuli which generates an action potential </a:t>
            </a:r>
          </a:p>
          <a:p>
            <a:pPr marL="228600" indent="-228600">
              <a:buAutoNum type="arabicPeriod"/>
            </a:pPr>
            <a:r>
              <a:rPr lang="en-US" dirty="0"/>
              <a:t>Stimulus is transmitted through primary afferent nerve fibers to synapse with inhibitory interneuron in dorsal horn</a:t>
            </a:r>
          </a:p>
          <a:p>
            <a:pPr marL="228600" indent="-228600">
              <a:buAutoNum type="arabicPeriod"/>
            </a:pPr>
            <a:r>
              <a:rPr lang="en-US" dirty="0"/>
              <a:t>Inhibitory interneuron gatekeeper function</a:t>
            </a:r>
            <a:r>
              <a:rPr lang="en-US" dirty="0">
                <a:sym typeface="Wingdings" pitchFamily="2" charset="2"/>
              </a:rPr>
              <a:t> sends the signal up to the brain or not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If it allows signal second order neuron crosses the spinal cord and goes to the brain thru spinothalamic tract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Pain is first perceived in the thalamus</a:t>
            </a:r>
          </a:p>
          <a:p>
            <a:pPr marL="685800" lvl="1" indent="-228600">
              <a:buAutoNum type="arabicPeriod"/>
            </a:pPr>
            <a:r>
              <a:rPr lang="en-US" dirty="0">
                <a:sym typeface="Wingdings" pitchFamily="2" charset="2"/>
              </a:rPr>
              <a:t>Goes to somatosensory cortex to localize pain</a:t>
            </a:r>
          </a:p>
          <a:p>
            <a:pPr marL="685800" lvl="1" indent="-228600">
              <a:buAutoNum type="arabicPeriod"/>
            </a:pPr>
            <a:r>
              <a:rPr lang="en-US" dirty="0">
                <a:sym typeface="Wingdings" pitchFamily="2" charset="2"/>
              </a:rPr>
              <a:t>Limbic system and cingulate cortex process emotions associated with the pain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Inflammation</a:t>
            </a:r>
            <a:r>
              <a:rPr lang="en-US" dirty="0">
                <a:sym typeface="Wingdings" pitchFamily="2" charset="2"/>
              </a:rPr>
              <a:t> response to tissue damage or pathogen 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Can cause pain, but can also have pain without inflammation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Acute inflammation</a:t>
            </a:r>
            <a:r>
              <a:rPr lang="en-US" dirty="0">
                <a:sym typeface="Wingdings" pitchFamily="2" charset="2"/>
              </a:rPr>
              <a:t> neutrophils migrate to site of infection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Chronic neutrophils replaced because they’re short lived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ym typeface="Wingdings" pitchFamily="2" charset="2"/>
              </a:rPr>
              <a:t>Macrophages, lymphocytes, and plasma cells produce inflammatory cytokines, growth factors, and enzymes that contribute to tissue damage. 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Inflammatory diseases: stroke, chronic respiratory diseases, heart disorders, cancer, etc.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ym typeface="Wingdings" pitchFamily="2" charset="2"/>
              </a:rPr>
              <a:t>Tissue damage causes nociceptors to release inflammatory mediators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Mediators: bradykinin, prostaglandin, leukotrienes, histamine, IL6, and TNF in (neuropathic pain)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Derivatives</a:t>
            </a:r>
            <a:r>
              <a:rPr lang="en-US" dirty="0">
                <a:sym typeface="Wingdings" pitchFamily="2" charset="2"/>
              </a:rPr>
              <a:t> dried and shredded flowers and leaves of the plant </a:t>
            </a:r>
          </a:p>
          <a:p>
            <a:r>
              <a:rPr lang="en-US" dirty="0">
                <a:sym typeface="Wingdings" pitchFamily="2" charset="2"/>
              </a:rPr>
              <a:t>Recent legalization Cannabis act in Canada, legal in U.S. in 36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Bodily functions: learning and memory, emotional processing, pain control, inflammatory and immune responses, etc.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Receptors: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CB1</a:t>
            </a:r>
            <a:r>
              <a:rPr lang="en-US" dirty="0">
                <a:sym typeface="Wingdings" pitchFamily="2" charset="2"/>
              </a:rPr>
              <a:t> found in the brain, spinal cord, and primary neurons that transmit nociceptive signals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Inhibitory action when active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CB2 found in peripheral tissue, immune cells, and glial cells 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Activation inhibits release of pro- inflammatory and nociceptive mediators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Membrane phospholipid precursors go thru enzymatic hydrolysis to produce ANA and 2-AG</a:t>
            </a:r>
          </a:p>
          <a:p>
            <a:pPr marL="228600" indent="-228600">
              <a:buAutoNum type="arabicPeriod"/>
            </a:pPr>
            <a:r>
              <a:rPr lang="en-US" dirty="0"/>
              <a:t>Pain/ inflammation stimulation cause depolarization of the pre-synaptic neuron </a:t>
            </a:r>
          </a:p>
          <a:p>
            <a:pPr marL="228600" indent="-228600">
              <a:buAutoNum type="arabicPeriod"/>
            </a:pPr>
            <a:r>
              <a:rPr lang="en-US" dirty="0"/>
              <a:t>ANA and 2-AG are released into the synaptic cleft where they bind to presynaptic CB receptors</a:t>
            </a:r>
          </a:p>
          <a:p>
            <a:pPr marL="228600" indent="-228600">
              <a:buAutoNum type="arabicPeriod"/>
            </a:pPr>
            <a:r>
              <a:rPr lang="en-US" dirty="0"/>
              <a:t>Activating these receptors inhibits adenyl cyclase, producing less cAMP, causing closing of the calcium channels to stop polarization of the presynaptic membrane. </a:t>
            </a:r>
          </a:p>
          <a:p>
            <a:pPr marL="228600" indent="-228600">
              <a:buAutoNum type="arabicPeriod"/>
            </a:pPr>
            <a:r>
              <a:rPr lang="en-US" dirty="0"/>
              <a:t>The rest of ANA and 2-AG are taken up by the post synaptic neurons and degraded</a:t>
            </a:r>
          </a:p>
          <a:p>
            <a:pPr marL="685800" lvl="1" indent="-228600">
              <a:buAutoNum type="arabicPeriod"/>
            </a:pPr>
            <a:r>
              <a:rPr lang="en-US" dirty="0"/>
              <a:t>ANA by FAAH</a:t>
            </a:r>
          </a:p>
          <a:p>
            <a:pPr marL="685800" lvl="1" indent="-228600">
              <a:buAutoNum type="arabicPeriod"/>
            </a:pPr>
            <a:r>
              <a:rPr lang="en-US" dirty="0"/>
              <a:t>2-AG by MAGL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TPRV1</a:t>
            </a:r>
            <a:r>
              <a:rPr lang="en-US" dirty="0">
                <a:sym typeface="Wingdings" pitchFamily="2" charset="2"/>
              </a:rPr>
              <a:t> detects noxious heat in nociceptors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44017-E21D-184D-A01A-592C88CD6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4/15/23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8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4/15/23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0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5303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38%2Fs41591-019-0675-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49317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247BFD6A-2B64-EA4B-6178-EFB354E8A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">
            <a:extLst>
              <a:ext uri="{FF2B5EF4-FFF2-40B4-BE49-F238E27FC236}">
                <a16:creationId xmlns:a16="http://schemas.microsoft.com/office/drawing/2014/main" id="{53C4D10E-16D3-5D49-A995-1FD27619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883" y="1096771"/>
            <a:ext cx="4701054" cy="5761229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505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EA01B-0342-534A-B79E-39F0E0F0C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362" y="1625608"/>
            <a:ext cx="3882842" cy="27221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Medical Marijuana Efficacy: Treatment of Chronic Pain and Inflammation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D8A6F-74A6-8143-B471-CC9045202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362" y="4466845"/>
            <a:ext cx="3882842" cy="882904"/>
          </a:xfrm>
        </p:spPr>
        <p:txBody>
          <a:bodyPr>
            <a:normAutofit/>
          </a:bodyPr>
          <a:lstStyle/>
          <a:p>
            <a:r>
              <a:rPr lang="en-US" dirty="0"/>
              <a:t>By: Erin Keenan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CE363F-7361-A345-BB3D-2E8D8819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Cross 5128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BB003-0A6E-F44C-BDF9-1C3720FD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5472909" cy="1446550"/>
          </a:xfrm>
        </p:spPr>
        <p:txBody>
          <a:bodyPr>
            <a:normAutofit/>
          </a:bodyPr>
          <a:lstStyle/>
          <a:p>
            <a:r>
              <a:rPr lang="en-US" dirty="0"/>
              <a:t>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1F26-6BE5-324C-A50A-A0ED27A7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5472909" cy="318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Medical Marijuana action on the endocannabinoid system and other targets, is effective in reducing nociceptive signals and inflammation. </a:t>
            </a:r>
          </a:p>
        </p:txBody>
      </p:sp>
      <p:pic>
        <p:nvPicPr>
          <p:cNvPr id="5122" name="Picture 2" descr="Medical marijuana doesn't help anxiety and depression and doubles addiction  risk, new study finds | Euronews">
            <a:extLst>
              <a:ext uri="{FF2B5EF4-FFF2-40B4-BE49-F238E27FC236}">
                <a16:creationId xmlns:a16="http://schemas.microsoft.com/office/drawing/2014/main" id="{31EB4293-17F4-274C-99DF-E7244258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077" y="1865377"/>
            <a:ext cx="4393257" cy="292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46C4AE-CDC8-BA49-AABE-665A62614B4F}"/>
              </a:ext>
            </a:extLst>
          </p:cNvPr>
          <p:cNvSpPr txBox="1"/>
          <p:nvPr/>
        </p:nvSpPr>
        <p:spPr>
          <a:xfrm>
            <a:off x="6825077" y="4790947"/>
            <a:ext cx="416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www.euronews.com</a:t>
            </a:r>
            <a:r>
              <a:rPr lang="en-US" sz="1600" dirty="0"/>
              <a:t>/next/2022/03/24/medical-marijuana-doesn-t-help-anxiety-and-depression-and-doubles-addiction-risk-new-study</a:t>
            </a:r>
          </a:p>
        </p:txBody>
      </p:sp>
    </p:spTree>
    <p:extLst>
      <p:ext uri="{BB962C8B-B14F-4D97-AF65-F5344CB8AC3E}">
        <p14:creationId xmlns:p14="http://schemas.microsoft.com/office/powerpoint/2010/main" val="418728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26E25D24-C2C1-0943-F687-D7218FFD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" b="151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">
            <a:extLst>
              <a:ext uri="{FF2B5EF4-FFF2-40B4-BE49-F238E27FC236}">
                <a16:creationId xmlns:a16="http://schemas.microsoft.com/office/drawing/2014/main" id="{86E439A5-A7E3-5047-A686-06C27A81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7506"/>
            <a:ext cx="10549940" cy="2374362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E11F2-657C-6E49-83FD-D70BC11B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162776"/>
            <a:ext cx="9316409" cy="1453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800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Medical Marijuana Benefits</a:t>
            </a:r>
          </a:p>
        </p:txBody>
      </p:sp>
    </p:spTree>
    <p:extLst>
      <p:ext uri="{BB962C8B-B14F-4D97-AF65-F5344CB8AC3E}">
        <p14:creationId xmlns:p14="http://schemas.microsoft.com/office/powerpoint/2010/main" val="315711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DEF72E-9A56-3A45-8ADA-E6F93BA8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AE633-0B1E-D64F-A8DE-AE5106DB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08250"/>
            <a:ext cx="3198777" cy="40248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CB1 receptor 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44656-4DC6-5E4C-AA4A-85977E00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282" y="1370576"/>
            <a:ext cx="6386860" cy="3891441"/>
          </a:xfrm>
        </p:spPr>
        <p:txBody>
          <a:bodyPr/>
          <a:lstStyle/>
          <a:p>
            <a:pPr marL="118872" indent="-118872" defTabSz="475488">
              <a:spcBef>
                <a:spcPts val="520"/>
              </a:spcBef>
            </a:pPr>
            <a:r>
              <a:rPr lang="en-US" sz="3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THC binds to CB1</a:t>
            </a:r>
          </a:p>
          <a:p>
            <a:pPr marL="356616" lvl="1" indent="-118872" defTabSz="475488">
              <a:spcBef>
                <a:spcPts val="260"/>
              </a:spcBef>
            </a:pPr>
            <a:r>
              <a:rPr lang="en-US" sz="2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CB1 receptor agonists: </a:t>
            </a:r>
          </a:p>
          <a:p>
            <a:pPr marL="594360" lvl="2" indent="-118872" defTabSz="475488">
              <a:spcBef>
                <a:spcPts val="260"/>
              </a:spcBef>
            </a:pPr>
            <a:r>
              <a: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 and local administration have anti- nociceptive effects in neuropathic pain models. </a:t>
            </a:r>
          </a:p>
          <a:p>
            <a:pPr marL="594360" lvl="2" indent="-118872" defTabSz="475488">
              <a:spcBef>
                <a:spcPts val="260"/>
              </a:spcBef>
            </a:pPr>
            <a:r>
              <a: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rat models, it reduced TPRV1 sensitization in peripheral nociceptors.</a:t>
            </a:r>
          </a:p>
          <a:p>
            <a:pPr marL="356616" lvl="1" indent="-118872" defTabSz="475488">
              <a:spcBef>
                <a:spcPts val="260"/>
              </a:spcBef>
            </a:pPr>
            <a:r>
              <a:rPr lang="en-US" sz="2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CB1 receptor antagonists: </a:t>
            </a:r>
          </a:p>
          <a:p>
            <a:pPr marL="594360" lvl="2" indent="-118872" defTabSz="475488">
              <a:spcBef>
                <a:spcPts val="260"/>
              </a:spcBef>
            </a:pPr>
            <a:r>
              <a: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Intra-thecal administration enhanced nociception in spinal cord neurons in mice. 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0D81-1AE3-9347-8AE7-F3528E16B328}"/>
              </a:ext>
            </a:extLst>
          </p:cNvPr>
          <p:cNvSpPr txBox="1"/>
          <p:nvPr/>
        </p:nvSpPr>
        <p:spPr>
          <a:xfrm>
            <a:off x="8456818" y="6143836"/>
            <a:ext cx="373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5488"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Burston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Woodhams, 2013; Guerrero- Alba et al., 2019; Romero- Sandoval et al., 2021)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650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70FB-6990-8645-800E-B9C2E7F4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54501"/>
            <a:ext cx="8267296" cy="144655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CB2 receptor action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E5D420C-6D85-99F8-0239-8A07AACC0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015599"/>
              </p:ext>
            </p:extLst>
          </p:nvPr>
        </p:nvGraphicFramePr>
        <p:xfrm>
          <a:off x="565150" y="1418253"/>
          <a:ext cx="11172760" cy="382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CFDFB9-BB18-064F-A0F2-6433D6AA6B21}"/>
              </a:ext>
            </a:extLst>
          </p:cNvPr>
          <p:cNvSpPr txBox="1"/>
          <p:nvPr/>
        </p:nvSpPr>
        <p:spPr>
          <a:xfrm>
            <a:off x="0" y="6211669"/>
            <a:ext cx="539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(Guerrero- Alba et al., 2019; Levy et al., 2022; </a:t>
            </a:r>
            <a:r>
              <a:rPr lang="en-US" dirty="0" err="1"/>
              <a:t>Maayah</a:t>
            </a:r>
            <a:r>
              <a:rPr lang="en-US" dirty="0"/>
              <a:t> et al., 2020; Romero- Sandoval et al., 2021)</a:t>
            </a:r>
          </a:p>
        </p:txBody>
      </p:sp>
    </p:spTree>
    <p:extLst>
      <p:ext uri="{BB962C8B-B14F-4D97-AF65-F5344CB8AC3E}">
        <p14:creationId xmlns:p14="http://schemas.microsoft.com/office/powerpoint/2010/main" val="306384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EF72E-9A56-3A45-8ADA-E6F93BA8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20C9-AEEE-F74C-97F0-54560DFC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08250"/>
            <a:ext cx="3198777" cy="40248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CBD Action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5E44C0-74D1-298A-45B2-B5AE331D0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025361"/>
              </p:ext>
            </p:extLst>
          </p:nvPr>
        </p:nvGraphicFramePr>
        <p:xfrm>
          <a:off x="4654019" y="1216914"/>
          <a:ext cx="6725699" cy="466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44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DB8D5541-7726-BA46-8BFA-BF6AA8D4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Cross 6152">
            <a:extLst>
              <a:ext uri="{FF2B5EF4-FFF2-40B4-BE49-F238E27FC236}">
                <a16:creationId xmlns:a16="http://schemas.microsoft.com/office/drawing/2014/main" id="{97F434CF-7503-CE4F-8426-C312C631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FEDBFB2F-FE34-E349-9484-C275FBE3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671C725B-C3AC-DD41-8D28-B407D740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ig. 2">
            <a:extLst>
              <a:ext uri="{FF2B5EF4-FFF2-40B4-BE49-F238E27FC236}">
                <a16:creationId xmlns:a16="http://schemas.microsoft.com/office/drawing/2014/main" id="{9DDFFE94-46CF-C549-9197-F9125D7E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"/>
          <a:stretch/>
        </p:blipFill>
        <p:spPr bwMode="auto">
          <a:xfrm>
            <a:off x="464576" y="1096772"/>
            <a:ext cx="11270224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Cross 6158">
            <a:extLst>
              <a:ext uri="{FF2B5EF4-FFF2-40B4-BE49-F238E27FC236}">
                <a16:creationId xmlns:a16="http://schemas.microsoft.com/office/drawing/2014/main" id="{5487A8E9-0BBC-B645-838D-23A5B6C4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736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58948E94-51E1-DD44-B615-1907C1B4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9B403-90FF-EB40-8861-EFDC65AF6596}"/>
              </a:ext>
            </a:extLst>
          </p:cNvPr>
          <p:cNvSpPr txBox="1"/>
          <p:nvPr/>
        </p:nvSpPr>
        <p:spPr>
          <a:xfrm>
            <a:off x="58248" y="37322"/>
            <a:ext cx="889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+mj-lt"/>
              </a:rPr>
              <a:t>Summary of </a:t>
            </a:r>
            <a:r>
              <a:rPr lang="en-US" sz="4400" b="1" u="sng" dirty="0" err="1">
                <a:latin typeface="+mj-lt"/>
              </a:rPr>
              <a:t>Phytocannabinoid</a:t>
            </a:r>
            <a:r>
              <a:rPr lang="en-US" sz="4400" b="1" u="sng" dirty="0">
                <a:latin typeface="+mj-lt"/>
              </a:rPr>
              <a:t> 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AD481-D5F4-5A42-902C-7CC236608D4D}"/>
              </a:ext>
            </a:extLst>
          </p:cNvPr>
          <p:cNvSpPr txBox="1"/>
          <p:nvPr/>
        </p:nvSpPr>
        <p:spPr>
          <a:xfrm>
            <a:off x="9820307" y="37322"/>
            <a:ext cx="259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Maayah</a:t>
            </a:r>
            <a:r>
              <a:rPr lang="en-US" dirty="0"/>
              <a:t> et al., 2020)</a:t>
            </a:r>
          </a:p>
        </p:txBody>
      </p:sp>
    </p:spTree>
    <p:extLst>
      <p:ext uri="{BB962C8B-B14F-4D97-AF65-F5344CB8AC3E}">
        <p14:creationId xmlns:p14="http://schemas.microsoft.com/office/powerpoint/2010/main" val="15763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7174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8" name="Cross 7176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9" name="Rectangle 7178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90" name="Rectangle 7180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C0B19-1538-104C-A41A-3D1E341D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240" y="1625608"/>
            <a:ext cx="2976767" cy="27221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b="1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Medical Marijuana Drawbacks</a:t>
            </a:r>
          </a:p>
        </p:txBody>
      </p:sp>
      <p:pic>
        <p:nvPicPr>
          <p:cNvPr id="7170" name="Picture 2" descr="Treating Autism with Cannabis: Effectiveness, Risks, Challenges">
            <a:extLst>
              <a:ext uri="{FF2B5EF4-FFF2-40B4-BE49-F238E27FC236}">
                <a16:creationId xmlns:a16="http://schemas.microsoft.com/office/drawing/2014/main" id="{33FE4A5B-C6FE-6542-81F5-E369866C62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46" y="1808435"/>
            <a:ext cx="6665571" cy="35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Cross 7182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Rectangle 7184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C7ABB-DF33-B843-B975-080B8429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 dirty="0"/>
              <a:t>Tolerance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1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95B314-5D4C-5724-D537-497065035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656374"/>
              </p:ext>
            </p:extLst>
          </p:nvPr>
        </p:nvGraphicFramePr>
        <p:xfrm>
          <a:off x="565149" y="2692400"/>
          <a:ext cx="10653184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917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1A5BF-9C43-6644-BD84-96235696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622544"/>
            <a:ext cx="4114799" cy="1446550"/>
          </a:xfrm>
        </p:spPr>
        <p:txBody>
          <a:bodyPr>
            <a:normAutofit/>
          </a:bodyPr>
          <a:lstStyle/>
          <a:p>
            <a:r>
              <a:rPr lang="en-US" b="1" dirty="0"/>
              <a:t>Impact on the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4A623-BDBB-4A4D-B474-C886DB52A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258008"/>
            <a:ext cx="4114799" cy="4198776"/>
          </a:xfrm>
        </p:spPr>
        <p:txBody>
          <a:bodyPr>
            <a:normAutofit/>
          </a:bodyPr>
          <a:lstStyle/>
          <a:p>
            <a:r>
              <a:rPr lang="en-US" dirty="0"/>
              <a:t>Adolescent exposure to THC can impair neural connectivity in some brain regions.</a:t>
            </a:r>
          </a:p>
          <a:p>
            <a:pPr lvl="1"/>
            <a:r>
              <a:rPr lang="en-US" dirty="0"/>
              <a:t>Can impair learning and memory, attention, and executive functions. </a:t>
            </a:r>
          </a:p>
          <a:p>
            <a:r>
              <a:rPr lang="en-US" dirty="0"/>
              <a:t>Long term use of cannabis beginning around 16 or 17 can blunt cognitive development.</a:t>
            </a:r>
          </a:p>
          <a:p>
            <a:pPr marL="457200" lvl="1" indent="0">
              <a:buNone/>
            </a:pPr>
            <a:endParaRPr lang="en-US" sz="1700" dirty="0"/>
          </a:p>
          <a:p>
            <a:pPr marL="457200" lvl="1" indent="0">
              <a:buNone/>
            </a:pPr>
            <a:endParaRPr lang="en-US" sz="1700" dirty="0"/>
          </a:p>
        </p:txBody>
      </p:sp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3BADE823-3996-44F5-4241-B1B2FE1DC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0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0B2B4-B72D-324D-9A9D-8ED0690D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626852"/>
            <a:ext cx="8267296" cy="1446550"/>
          </a:xfrm>
        </p:spPr>
        <p:txBody>
          <a:bodyPr>
            <a:normAutofit/>
          </a:bodyPr>
          <a:lstStyle/>
          <a:p>
            <a:r>
              <a:rPr lang="en-US" b="1" dirty="0"/>
              <a:t>Smoking Impact on the Lungs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10DC77-8C1E-9CC4-9D89-C6297FCCC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655557"/>
              </p:ext>
            </p:extLst>
          </p:nvPr>
        </p:nvGraphicFramePr>
        <p:xfrm>
          <a:off x="565149" y="2073402"/>
          <a:ext cx="10653184" cy="380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699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BE825-2292-0D46-A309-96C5FE3A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024885"/>
          </a:xfrm>
        </p:spPr>
        <p:txBody>
          <a:bodyPr>
            <a:normAutofit/>
          </a:bodyPr>
          <a:lstStyle/>
          <a:p>
            <a:r>
              <a:rPr lang="en-US" dirty="0"/>
              <a:t>Outline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95EA00F-750F-3DEA-A031-92AB0F545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345800"/>
              </p:ext>
            </p:extLst>
          </p:nvPr>
        </p:nvGraphicFramePr>
        <p:xfrm>
          <a:off x="2764466" y="1508251"/>
          <a:ext cx="8248264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17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08974-7392-3045-A76F-5D6EDA35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8B9AAF-3BFF-3546-915C-8BDE34AD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90012D5C-1270-714B-AFB4-7E632827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4BE13F-12ED-B0D8-08DC-6F932D46E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340234"/>
              </p:ext>
            </p:extLst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789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F9597-0042-7242-8145-D2FDB6D0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253355"/>
            <a:ext cx="8267299" cy="1446550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0E3D-B07F-E946-B9B9-F113BB56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8" y="1096772"/>
            <a:ext cx="10653185" cy="5507873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 err="1">
                <a:solidFill>
                  <a:srgbClr val="181817"/>
                </a:solidFill>
                <a:effectLst/>
              </a:rPr>
              <a:t>Burston</a:t>
            </a:r>
            <a:r>
              <a:rPr lang="en-US" sz="1800" b="0" i="0" dirty="0">
                <a:solidFill>
                  <a:srgbClr val="181817"/>
                </a:solidFill>
                <a:effectLst/>
              </a:rPr>
              <a:t>, J., &amp; Woodhams, S. (2014). Endocannabinoid system and pain: An introduction. </a:t>
            </a:r>
            <a:r>
              <a:rPr lang="en-US" sz="1800" b="0" i="1" dirty="0">
                <a:solidFill>
                  <a:srgbClr val="181817"/>
                </a:solidFill>
                <a:effectLst/>
              </a:rPr>
              <a:t>Proceedings of the 	Nutrition Society,</a:t>
            </a:r>
            <a:r>
              <a:rPr lang="en-US" sz="1800" b="0" i="0" dirty="0">
                <a:solidFill>
                  <a:srgbClr val="181817"/>
                </a:solidFill>
                <a:effectLst/>
              </a:rPr>
              <a:t> </a:t>
            </a:r>
            <a:r>
              <a:rPr lang="en-US" sz="1800" b="0" i="1" dirty="0">
                <a:solidFill>
                  <a:srgbClr val="181817"/>
                </a:solidFill>
                <a:effectLst/>
              </a:rPr>
              <a:t>73</a:t>
            </a:r>
            <a:r>
              <a:rPr lang="en-US" sz="1800" b="0" i="0" dirty="0">
                <a:solidFill>
                  <a:srgbClr val="181817"/>
                </a:solidFill>
                <a:effectLst/>
              </a:rPr>
              <a:t>(1): 106-117. doi:10.1017/S0029665113003650.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Dydyk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AM,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Conermann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T. 2022. Chronic Pain. Treasure Island (FL).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StatPearls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Publishing; 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[accessed 2023 Apr 10]. </a:t>
            </a:r>
            <a:r>
              <a:rPr lang="en-US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hlinkClick r:id="rId3"/>
              </a:rPr>
              <a:t>https://www.ncbi.nlm.nih.gov/books/NBK553030/</a:t>
            </a:r>
            <a:r>
              <a:rPr lang="en-US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Furman D,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Campisi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J, Verdin E, Carrera- Bastos P,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Targ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S,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Franceschi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C,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Ferrucci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L, Gilroy DW, Fasano A, 	Miller GW, Miller AH,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Mantovani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A,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Weyand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CM,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Barziali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N,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Goronzy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JJ, Rando TA,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Effros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RB, 	Lucia A,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Kleinstreuer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N,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Slavich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GM. 2019. Chronic Inflammation in the etiology of disease 	across the lifespan. Nat Med 25: 1822- 1832. </a:t>
            </a:r>
            <a:r>
              <a:rPr lang="en-US" sz="1800" dirty="0">
                <a:solidFill>
                  <a:srgbClr val="205493"/>
                </a:solidFill>
                <a:effectLst/>
                <a:ea typeface="Times New Roman" panose="02020603050405020304" pitchFamily="18" charset="0"/>
                <a:hlinkClick r:id="rId4"/>
              </a:rPr>
              <a:t>10.1038/s41591-019-0675-0</a:t>
            </a:r>
            <a:endParaRPr lang="en-US" sz="1800" dirty="0">
              <a:solidFill>
                <a:srgbClr val="205493"/>
              </a:solidFill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05493"/>
              </a:solidFill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Guerrero- Alba R,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Barragán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- Iglesias P, González-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Hernándes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A, Valdes-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Moráles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EE, Granados-Soto V,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Condés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-	Lara M, Rodriguez MG,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Marichal-Cancino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BA. 2019. Some Prospective Alternatives for Treating Pain: 	The Endocannabinoid System and Its Putative Receptors GPR18 and GPR55. Front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Pharmacol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9: ISO 	1663-9812. 10.3389/fphar.2018.01496.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Hill KP,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Palastro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MD, Johnson B,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Ditre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JW. 2017. Cannabis and pain: A clinical review. Cannabis and 	Cannabinoid Research 2(1): 96- 104.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Levy SR,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Halpert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G,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Amital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H. 2022. Cannabis and Autoimmune Diseases. IMAJ 24: 417- 420.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Júnior JODO, Junior CSAP, Cohen CP. 2016. Inflammatory mediators of neuropathic pain.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Revista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Dor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17(1): 35- 	42. </a:t>
            </a:r>
            <a:r>
              <a:rPr lang="en-US" sz="1800" b="0" i="0" dirty="0">
                <a:effectLst/>
              </a:rPr>
              <a:t>&lt;https://</a:t>
            </a:r>
            <a:r>
              <a:rPr lang="en-US" sz="1800" b="0" i="0" dirty="0" err="1">
                <a:effectLst/>
              </a:rPr>
              <a:t>doi.org</a:t>
            </a:r>
            <a:r>
              <a:rPr lang="en-US" sz="1800" b="0" i="0" dirty="0">
                <a:effectLst/>
              </a:rPr>
              <a:t>/10.5935/1806-0013.20160045&gt;.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9EF9F-F5F8-3B4C-B721-17C0A1876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6DEB3960-7668-064C-B56F-2B18221DE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97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62EF7-6CC5-B140-BD50-DCC701B5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253355"/>
            <a:ext cx="8267299" cy="1446550"/>
          </a:xfrm>
        </p:spPr>
        <p:txBody>
          <a:bodyPr>
            <a:normAutofit/>
          </a:bodyPr>
          <a:lstStyle/>
          <a:p>
            <a:r>
              <a:rPr lang="en-US" dirty="0"/>
              <a:t>References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6006-FEEF-FF45-A22F-BC20BB12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6914"/>
            <a:ext cx="10852573" cy="526758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Maayah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ZH,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Takahara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S,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Ferfaoussi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M, Dyck JRB. 2020. The molecular mechanisms that underpin the 	biological benefits of full- spectrum cannabis extract in the treatment of neuropathic pain 	and inflammation. BBA Molecular Basis of Disease 1866(7): ISO 165771.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McPartland JM, Duncan M,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Marzo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V, Pertwee RG. 2014. Are cannabidiol and </a:t>
            </a:r>
            <a:r>
              <a:rPr lang="en-US" sz="2400" dirty="0">
                <a:solidFill>
                  <a:srgbClr val="1C1D1E"/>
                </a:solidFill>
                <a:effectLst/>
                <a:ea typeface="Times New Roman" panose="02020603050405020304" pitchFamily="18" charset="0"/>
              </a:rPr>
              <a:t>Δ</a:t>
            </a:r>
            <a:r>
              <a:rPr lang="en-US" sz="2400" baseline="30000" dirty="0">
                <a:solidFill>
                  <a:srgbClr val="1C1D1E"/>
                </a:solidFill>
                <a:effectLst/>
                <a:ea typeface="Times New Roman" panose="02020603050405020304" pitchFamily="18" charset="0"/>
              </a:rPr>
              <a:t>9</a:t>
            </a:r>
            <a:r>
              <a:rPr lang="en-US" sz="2400" dirty="0">
                <a:solidFill>
                  <a:srgbClr val="1C1D1E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en-US" dirty="0">
                <a:ea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1C1D1E"/>
                </a:solidFill>
                <a:effectLst/>
                <a:ea typeface="Times New Roman" panose="02020603050405020304" pitchFamily="18" charset="0"/>
              </a:rPr>
              <a:t>tetrahydrocannabivarin negative modulators of the endocannabinoid system? A systematic 	review. Brit J of Pharm 172(3): 737-753.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Mlost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J, Bryk M,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Starowicz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K. 2020. Cannabidiol for Pain Treatment: Focus on Pharmacology and 	Mechanism of Action. Int J Mol Sci 21(22): ISO 8870.</a:t>
            </a:r>
            <a:r>
              <a:rPr lang="en-US" sz="1800" dirty="0">
                <a:effectLst/>
              </a:rPr>
              <a:t>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Pahwa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R, Goyal A,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Jialal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I. 2022. Chronic Inflammation. Treasure Island (FL).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StatPearls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	Publishing; 	[accessed 2023 Apr 15]. 	</a:t>
            </a:r>
            <a:r>
              <a:rPr lang="en-US" sz="2400" b="0" i="0" dirty="0">
                <a:solidFill>
                  <a:srgbClr val="222222"/>
                </a:solidFill>
                <a:effectLst/>
                <a:hlinkClick r:id="rId2"/>
              </a:rPr>
              <a:t>https://www.ncbi.nlm.nih.gov/books/NBK493173/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Romero-Sandoval EA,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Asbill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A, Paige CA, Byrd-Glover K. 2015. Peripherally Restricted Cannabinoids 	for the Treatment of Pain. Pharmacotherapy 35(10): 917-925.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Stella B,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Baratta</a:t>
            </a:r>
            <a:r>
              <a:rPr lang="en-US" dirty="0">
                <a:effectLst/>
                <a:ea typeface="Times New Roman" panose="02020603050405020304" pitchFamily="18" charset="0"/>
              </a:rPr>
              <a:t> F,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Pepa</a:t>
            </a:r>
            <a:r>
              <a:rPr lang="en-US" dirty="0">
                <a:effectLst/>
                <a:ea typeface="Times New Roman" panose="02020603050405020304" pitchFamily="18" charset="0"/>
              </a:rPr>
              <a:t> CD,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Arpicco</a:t>
            </a:r>
            <a:r>
              <a:rPr lang="en-US" dirty="0">
                <a:effectLst/>
                <a:ea typeface="Times New Roman" panose="02020603050405020304" pitchFamily="18" charset="0"/>
              </a:rPr>
              <a:t> S, Gastaldi,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Dosio</a:t>
            </a:r>
            <a:r>
              <a:rPr lang="en-US" dirty="0">
                <a:effectLst/>
                <a:ea typeface="Times New Roman" panose="02020603050405020304" pitchFamily="18" charset="0"/>
              </a:rPr>
              <a:t> F. 2021. Cannabinoid formulations and delivery 	systems: Current and future options to treat pain. Drugs 81(13): 1515-1557.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9EF9F-F5F8-3B4C-B721-17C0A1876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6DEB3960-7668-064C-B56F-2B18221DE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CE200-DB2C-6F42-B20E-EAB8C4B7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60" y="377308"/>
            <a:ext cx="8267299" cy="14465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Introduction: Chronic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611A-65AE-0343-9CFD-B21087CC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60" y="1533383"/>
            <a:ext cx="6999434" cy="4085520"/>
          </a:xfrm>
        </p:spPr>
        <p:txBody>
          <a:bodyPr>
            <a:normAutofit/>
          </a:bodyPr>
          <a:lstStyle/>
          <a:p>
            <a:r>
              <a:rPr lang="en-US" sz="2600" u="sng" dirty="0"/>
              <a:t>Pain</a:t>
            </a:r>
            <a:r>
              <a:rPr lang="en-US" sz="2600" dirty="0"/>
              <a:t>- unpleasant, subjective sensory experience that can come with actual or potential tissue damage.</a:t>
            </a:r>
          </a:p>
          <a:p>
            <a:pPr lvl="1"/>
            <a:r>
              <a:rPr lang="en-US" sz="2200" u="sng" dirty="0"/>
              <a:t>Chronic pain</a:t>
            </a:r>
            <a:r>
              <a:rPr lang="en-US" sz="2200" dirty="0"/>
              <a:t>- pain lasting more than 3 months.</a:t>
            </a:r>
          </a:p>
          <a:p>
            <a:pPr lvl="1"/>
            <a:r>
              <a:rPr lang="en-US" sz="2200" dirty="0"/>
              <a:t>20.4% of U.S. adults had chronic pain; 7.4% of U.S. adults had chronic pain that limited their activities. </a:t>
            </a:r>
          </a:p>
          <a:p>
            <a:pPr lvl="1"/>
            <a:r>
              <a:rPr lang="en-US" sz="2200" dirty="0"/>
              <a:t>U.S spends 100 billion dollars a year on pain management costs.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9EF9F-F5F8-3B4C-B721-17C0A1876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6DEB3960-7668-064C-B56F-2B18221DE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BAF7A-4397-884D-BDA3-F46E57740D6F}"/>
              </a:ext>
            </a:extLst>
          </p:cNvPr>
          <p:cNvSpPr txBox="1"/>
          <p:nvPr/>
        </p:nvSpPr>
        <p:spPr>
          <a:xfrm>
            <a:off x="5937739" y="6481147"/>
            <a:ext cx="6445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Dydyk</a:t>
            </a:r>
            <a:r>
              <a:rPr lang="en-US" sz="1600" dirty="0"/>
              <a:t> &amp; </a:t>
            </a:r>
            <a:r>
              <a:rPr lang="en-US" sz="1600" dirty="0" err="1"/>
              <a:t>Conermann</a:t>
            </a:r>
            <a:r>
              <a:rPr lang="en-US" sz="1600" dirty="0"/>
              <a:t>, 2022; Hill et al., 2017; Stella et al., 2021) </a:t>
            </a:r>
          </a:p>
        </p:txBody>
      </p:sp>
      <p:pic>
        <p:nvPicPr>
          <p:cNvPr id="1028" name="Picture 4" descr="What Can Be The Causes Of Back Pain In Females? - PharmEasy Blog">
            <a:extLst>
              <a:ext uri="{FF2B5EF4-FFF2-40B4-BE49-F238E27FC236}">
                <a16:creationId xmlns:a16="http://schemas.microsoft.com/office/drawing/2014/main" id="{80F30F9E-E459-8D40-852C-FB6688B3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79" y="1437439"/>
            <a:ext cx="4211758" cy="3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D892F-2375-5140-954F-B2D4CA7A679D}"/>
              </a:ext>
            </a:extLst>
          </p:cNvPr>
          <p:cNvSpPr txBox="1"/>
          <p:nvPr/>
        </p:nvSpPr>
        <p:spPr>
          <a:xfrm>
            <a:off x="7564582" y="5176988"/>
            <a:ext cx="424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pharmeasy.in</a:t>
            </a:r>
            <a:r>
              <a:rPr lang="en-US" sz="1400" dirty="0"/>
              <a:t>/blog/what-can-be-the-causes-of-back-pain-in-females/</a:t>
            </a:r>
          </a:p>
        </p:txBody>
      </p:sp>
    </p:spTree>
    <p:extLst>
      <p:ext uri="{BB962C8B-B14F-4D97-AF65-F5344CB8AC3E}">
        <p14:creationId xmlns:p14="http://schemas.microsoft.com/office/powerpoint/2010/main" val="107961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2E960-9F8D-B24B-AD8E-3447F641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96" y="642317"/>
            <a:ext cx="8267296" cy="14465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Introduction: Chronic Pain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13DC-20DE-1E4B-A4FF-1C3B9C411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898042"/>
            <a:ext cx="10374271" cy="4317641"/>
          </a:xfrm>
        </p:spPr>
        <p:txBody>
          <a:bodyPr>
            <a:normAutofit/>
          </a:bodyPr>
          <a:lstStyle/>
          <a:p>
            <a:pPr marL="139446" indent="-139446" defTabSz="557784">
              <a:spcBef>
                <a:spcPts val="610"/>
              </a:spcBef>
            </a:pPr>
            <a:r>
              <a:rPr lang="en-US" sz="3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Pain:</a:t>
            </a:r>
          </a:p>
          <a:p>
            <a:pPr marL="418338" lvl="1" indent="-139446" defTabSz="557784">
              <a:spcBef>
                <a:spcPts val="305"/>
              </a:spcBef>
            </a:pPr>
            <a:r>
              <a:rPr lang="en-US" sz="24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Nociceptive pain</a:t>
            </a: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caused by damage to the body tissue</a:t>
            </a:r>
            <a:r>
              <a:rPr lang="en-US" sz="2400" dirty="0"/>
              <a:t> with noxious stimuli. </a:t>
            </a:r>
            <a:endParaRPr lang="en-US" sz="2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8338" lvl="1" indent="-139446" defTabSz="557784">
              <a:spcBef>
                <a:spcPts val="305"/>
              </a:spcBef>
            </a:pPr>
            <a:r>
              <a:rPr lang="en-US" sz="24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Neuropathic pain</a:t>
            </a: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pain from nerve damage or damage to the somatosensory nervous system. </a:t>
            </a:r>
          </a:p>
          <a:p>
            <a:pPr marL="418338" lvl="1" indent="-139446" defTabSz="557784">
              <a:spcBef>
                <a:spcPts val="305"/>
              </a:spcBef>
            </a:pPr>
            <a:r>
              <a:rPr lang="en-US" sz="2400" b="0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Nociplastic</a:t>
            </a:r>
            <a:r>
              <a:rPr lang="en-US" sz="24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pain</a:t>
            </a: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from altered nociception with no clear evidence of tissue damage or evidence of damage to the somatosensory system. 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8333A-8840-EF4E-9B8C-8BF6EFCCFB66}"/>
              </a:ext>
            </a:extLst>
          </p:cNvPr>
          <p:cNvSpPr txBox="1"/>
          <p:nvPr/>
        </p:nvSpPr>
        <p:spPr>
          <a:xfrm>
            <a:off x="6696969" y="6489694"/>
            <a:ext cx="5041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7784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(Hill et al., 2017;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Mlost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2020; Stella et al., 2021)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43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Cross 2056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E6B5D-DC8A-734B-A3FC-194556F9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55" y="0"/>
            <a:ext cx="4655719" cy="1361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spc="-15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Introduction: Chronic Pain</a:t>
            </a:r>
            <a:endParaRPr lang="en-US" kern="1200" spc="-15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63" name="Cross 2062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C5781-054A-3049-AE1F-8570A6D8866E}"/>
              </a:ext>
            </a:extLst>
          </p:cNvPr>
          <p:cNvSpPr txBox="1"/>
          <p:nvPr/>
        </p:nvSpPr>
        <p:spPr>
          <a:xfrm>
            <a:off x="7124955" y="6148493"/>
            <a:ext cx="500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www.slideserve.com</a:t>
            </a:r>
            <a:r>
              <a:rPr lang="en-US" dirty="0"/>
              <a:t>/</a:t>
            </a:r>
            <a:r>
              <a:rPr lang="en-US" dirty="0" err="1"/>
              <a:t>cecile</a:t>
            </a:r>
            <a:r>
              <a:rPr lang="en-US" dirty="0"/>
              <a:t>/ascending-pain-pathway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DD8A-A633-514A-B992-AEE4D8CBB88D}"/>
              </a:ext>
            </a:extLst>
          </p:cNvPr>
          <p:cNvSpPr txBox="1"/>
          <p:nvPr/>
        </p:nvSpPr>
        <p:spPr>
          <a:xfrm>
            <a:off x="7055214" y="2583051"/>
            <a:ext cx="48596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Nociceptive pain mechanism:</a:t>
            </a:r>
          </a:p>
          <a:p>
            <a:r>
              <a:rPr lang="en-US" sz="2400" dirty="0"/>
              <a:t>- Normal functioning pain detection</a:t>
            </a:r>
          </a:p>
        </p:txBody>
      </p:sp>
      <p:pic>
        <p:nvPicPr>
          <p:cNvPr id="2054" name="Picture 6" descr="PPT - Ascending Pain Pathway PowerPoint Presentation, free download -  ID:3114192">
            <a:extLst>
              <a:ext uri="{FF2B5EF4-FFF2-40B4-BE49-F238E27FC236}">
                <a16:creationId xmlns:a16="http://schemas.microsoft.com/office/drawing/2014/main" id="{8F16E86B-8908-D04D-A991-56E264FB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97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2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DADA8-75D5-7147-919B-3DCDB417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62" y="617621"/>
            <a:ext cx="8267299" cy="7180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Introduction: Chronic Inflammation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6CA53-C2AF-5543-B93C-711B34CE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62" y="1803034"/>
            <a:ext cx="10512508" cy="5020289"/>
          </a:xfrm>
        </p:spPr>
        <p:txBody>
          <a:bodyPr>
            <a:normAutofit/>
          </a:bodyPr>
          <a:lstStyle/>
          <a:p>
            <a:r>
              <a:rPr lang="en-US" u="sng" dirty="0"/>
              <a:t>Inflammation</a:t>
            </a:r>
            <a:r>
              <a:rPr lang="en-US" dirty="0"/>
              <a:t>- process by which immune cells recognize and eliminate pathogens to begin healing. </a:t>
            </a:r>
          </a:p>
          <a:p>
            <a:pPr lvl="1"/>
            <a:r>
              <a:rPr lang="en-US" dirty="0"/>
              <a:t>Vasodilation of blood vessels</a:t>
            </a:r>
          </a:p>
          <a:p>
            <a:pPr lvl="1"/>
            <a:r>
              <a:rPr lang="en-US" dirty="0"/>
              <a:t>Increase blood flow</a:t>
            </a:r>
          </a:p>
          <a:p>
            <a:pPr lvl="1"/>
            <a:r>
              <a:rPr lang="en-US" dirty="0"/>
              <a:t>Capillary permeability </a:t>
            </a:r>
          </a:p>
          <a:p>
            <a:pPr lvl="1"/>
            <a:r>
              <a:rPr lang="en-US" dirty="0"/>
              <a:t>Diapedesis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macrophages, lymphocytes, and plasma cells migrate to infected tissues replacing neutrophils. </a:t>
            </a:r>
          </a:p>
          <a:p>
            <a:r>
              <a:rPr lang="en-US" dirty="0"/>
              <a:t>Worldwide, 3 of 5 people die due to chronic inflammatory diseases. </a:t>
            </a:r>
          </a:p>
          <a:p>
            <a:r>
              <a:rPr lang="en-US" sz="24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 pain</a:t>
            </a: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pain and hypersensitivity in response to tissue damage and inflammatory mediators.</a:t>
            </a:r>
          </a:p>
          <a:p>
            <a:endParaRPr lang="en-US" sz="2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9EF9F-F5F8-3B4C-B721-17C0A1876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6DEB3960-7668-064C-B56F-2B18221DE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23CB6-1DA1-9B4F-8BBB-4299EF9F7899}"/>
              </a:ext>
            </a:extLst>
          </p:cNvPr>
          <p:cNvSpPr txBox="1"/>
          <p:nvPr/>
        </p:nvSpPr>
        <p:spPr>
          <a:xfrm>
            <a:off x="6323781" y="6484769"/>
            <a:ext cx="609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(Furman et al., 2020; Júnior et al., 2016; </a:t>
            </a:r>
            <a:r>
              <a:rPr lang="en-US" sz="1600" dirty="0" err="1"/>
              <a:t>Pahwa</a:t>
            </a:r>
            <a:r>
              <a:rPr lang="en-US" sz="1600" dirty="0"/>
              <a:t> et al., 2022)</a:t>
            </a:r>
          </a:p>
        </p:txBody>
      </p:sp>
    </p:spTree>
    <p:extLst>
      <p:ext uri="{BB962C8B-B14F-4D97-AF65-F5344CB8AC3E}">
        <p14:creationId xmlns:p14="http://schemas.microsoft.com/office/powerpoint/2010/main" val="90545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edical Marijuana Programs - Network for Public Health Law">
            <a:extLst>
              <a:ext uri="{FF2B5EF4-FFF2-40B4-BE49-F238E27FC236}">
                <a16:creationId xmlns:a16="http://schemas.microsoft.com/office/drawing/2014/main" id="{611BA09A-11F8-E546-920A-249EE9C8E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" b="31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">
            <a:extLst>
              <a:ext uri="{FF2B5EF4-FFF2-40B4-BE49-F238E27FC236}">
                <a16:creationId xmlns:a16="http://schemas.microsoft.com/office/drawing/2014/main" id="{6C7511A4-6FBF-0246-AB44-3B819A70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17857F1F-17F7-9144-8BBA-AD63FC0A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985CF-DC84-6D45-A4FE-771E715F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846071"/>
            <a:ext cx="8267296" cy="14465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Medical Marijuana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946F-9A35-3B49-AAEB-0AA7AD63D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822691"/>
            <a:ext cx="9316409" cy="4490187"/>
          </a:xfrm>
        </p:spPr>
        <p:txBody>
          <a:bodyPr>
            <a:normAutofit/>
          </a:bodyPr>
          <a:lstStyle/>
          <a:p>
            <a:r>
              <a:rPr lang="en-US" u="sng" dirty="0"/>
              <a:t>Medical Marijuana</a:t>
            </a:r>
            <a:r>
              <a:rPr lang="en-US" dirty="0"/>
              <a:t>- derivatives of the cannabis sativa plant that’s meant for medicinal purposes. </a:t>
            </a:r>
          </a:p>
          <a:p>
            <a:r>
              <a:rPr lang="en-US" dirty="0"/>
              <a:t>In 1976, the U.S. Controlled Substance Act classified cannabis as a schedule I drug, indicating is has no medicinal purposes and high chance of abuse. </a:t>
            </a:r>
          </a:p>
          <a:p>
            <a:pPr lvl="1"/>
            <a:r>
              <a:rPr lang="en-US" dirty="0"/>
              <a:t>Made research of medical implications of cannabis difficult. </a:t>
            </a:r>
          </a:p>
          <a:p>
            <a:pPr lvl="1"/>
            <a:r>
              <a:rPr lang="en-US" dirty="0"/>
              <a:t>Recently becoming legalized.</a:t>
            </a:r>
          </a:p>
          <a:p>
            <a:r>
              <a:rPr lang="en-US" dirty="0"/>
              <a:t>Two main ingredients: </a:t>
            </a:r>
          </a:p>
          <a:p>
            <a:pPr lvl="1"/>
            <a:r>
              <a:rPr lang="en-US" dirty="0"/>
              <a:t>Tetrahydrocannabinol (THC)</a:t>
            </a:r>
          </a:p>
          <a:p>
            <a:pPr lvl="1"/>
            <a:r>
              <a:rPr lang="en-US" dirty="0"/>
              <a:t>Cannabinoids</a:t>
            </a:r>
            <a:r>
              <a:rPr lang="en-US" dirty="0">
                <a:sym typeface="Wingdings" pitchFamily="2" charset="2"/>
              </a:rPr>
              <a:t> main one is </a:t>
            </a:r>
            <a:r>
              <a:rPr lang="en-US" dirty="0"/>
              <a:t>Cannabidiol (CBD)</a:t>
            </a:r>
          </a:p>
        </p:txBody>
      </p:sp>
      <p:sp>
        <p:nvSpPr>
          <p:cNvPr id="3085" name="Cross 3084">
            <a:extLst>
              <a:ext uri="{FF2B5EF4-FFF2-40B4-BE49-F238E27FC236}">
                <a16:creationId xmlns:a16="http://schemas.microsoft.com/office/drawing/2014/main" id="{8D56D3E8-B102-DF4E-8F6F-48B29022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E4D35-4CAE-C24F-B50F-D19C6AEF5121}"/>
              </a:ext>
            </a:extLst>
          </p:cNvPr>
          <p:cNvSpPr txBox="1"/>
          <p:nvPr/>
        </p:nvSpPr>
        <p:spPr>
          <a:xfrm>
            <a:off x="7081882" y="15074"/>
            <a:ext cx="378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www.networkforphl.org</a:t>
            </a:r>
            <a:r>
              <a:rPr lang="en-US" sz="1600" dirty="0"/>
              <a:t>/wp-content/uploads/2018/06/iStock-160086948.jpg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3C545-8B4E-CB45-AD7D-788779240357}"/>
              </a:ext>
            </a:extLst>
          </p:cNvPr>
          <p:cNvSpPr txBox="1"/>
          <p:nvPr/>
        </p:nvSpPr>
        <p:spPr>
          <a:xfrm>
            <a:off x="-1" y="6488668"/>
            <a:ext cx="931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(Hill et al., 2017; Levy et al., 2022; </a:t>
            </a:r>
            <a:r>
              <a:rPr lang="en-US" sz="1600" dirty="0" err="1"/>
              <a:t>Mlost</a:t>
            </a:r>
            <a:r>
              <a:rPr lang="en-US" sz="1600" dirty="0"/>
              <a:t> et al., 2020; Romero- Sandoval et al., 2015; Stella et al., 2021)</a:t>
            </a:r>
          </a:p>
        </p:txBody>
      </p:sp>
    </p:spTree>
    <p:extLst>
      <p:ext uri="{BB962C8B-B14F-4D97-AF65-F5344CB8AC3E}">
        <p14:creationId xmlns:p14="http://schemas.microsoft.com/office/powerpoint/2010/main" val="354062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051F9-1AD8-5D4C-ADBA-0EBE227F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96" y="622925"/>
            <a:ext cx="8267296" cy="14465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Endogenous Cannabinoid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006C1-3C94-524B-ABFF-1256AEC9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96" y="1756988"/>
            <a:ext cx="10577737" cy="4127705"/>
          </a:xfrm>
        </p:spPr>
        <p:txBody>
          <a:bodyPr/>
          <a:lstStyle/>
          <a:p>
            <a:pPr marL="128016" indent="-128016" defTabSz="512064">
              <a:spcBef>
                <a:spcPts val="560"/>
              </a:spcBef>
            </a:pPr>
            <a:r>
              <a:rPr lang="en-US" sz="28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ECS</a:t>
            </a:r>
            <a:r>
              <a:rPr lang="en-US" sz="2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regulates and controls critical bodily functions. </a:t>
            </a:r>
          </a:p>
          <a:p>
            <a:pPr marL="128016" indent="-128016" defTabSz="512064">
              <a:spcBef>
                <a:spcPts val="560"/>
              </a:spcBef>
            </a:pPr>
            <a:r>
              <a:rPr lang="en-US" sz="28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Endocannabinoids</a:t>
            </a:r>
            <a:r>
              <a:rPr lang="en-US" sz="2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fatty acids that selectively bind to CB1 and CB2 receptors. </a:t>
            </a:r>
          </a:p>
          <a:p>
            <a:pPr marL="128016" indent="-128016" defTabSz="512064">
              <a:spcBef>
                <a:spcPts val="560"/>
              </a:spcBef>
            </a:pPr>
            <a:r>
              <a:rPr lang="en-US" sz="2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main endocannabinoids: </a:t>
            </a:r>
          </a:p>
          <a:p>
            <a:pPr marL="384048" lvl="1" indent="-128016" defTabSz="512064">
              <a:spcBef>
                <a:spcPts val="280"/>
              </a:spcBef>
            </a:pPr>
            <a:r>
              <a:rPr lang="en-US" sz="2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Anadamide</a:t>
            </a: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(ANA)</a:t>
            </a:r>
          </a:p>
          <a:p>
            <a:pPr marL="384048" lvl="1" indent="-128016" defTabSz="512064">
              <a:spcBef>
                <a:spcPts val="280"/>
              </a:spcBef>
            </a:pP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 </a:t>
            </a:r>
            <a:r>
              <a:rPr lang="en-US" sz="2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arachidonylglycerol</a:t>
            </a: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(2-AG)</a:t>
            </a:r>
          </a:p>
          <a:p>
            <a:pPr marL="128016" indent="-128016" defTabSz="512064">
              <a:spcBef>
                <a:spcPts val="560"/>
              </a:spcBef>
            </a:pPr>
            <a:r>
              <a:rPr lang="en-US" sz="2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main receptors: </a:t>
            </a:r>
          </a:p>
          <a:p>
            <a:pPr marL="384048" lvl="1" indent="-128016" defTabSz="512064">
              <a:spcBef>
                <a:spcPts val="280"/>
              </a:spcBef>
            </a:pP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CB1 receptors </a:t>
            </a:r>
          </a:p>
          <a:p>
            <a:pPr marL="384048" lvl="1" indent="-128016" defTabSz="512064">
              <a:spcBef>
                <a:spcPts val="280"/>
              </a:spcBef>
            </a:pPr>
            <a:r>
              <a:rPr lang="en-US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CB2 receptors 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11E6-1933-1B4E-9A56-6F4B43A7E576}"/>
              </a:ext>
            </a:extLst>
          </p:cNvPr>
          <p:cNvSpPr txBox="1"/>
          <p:nvPr/>
        </p:nvSpPr>
        <p:spPr>
          <a:xfrm>
            <a:off x="7557620" y="6134799"/>
            <a:ext cx="464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2064"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Burston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Woodhams, 2013;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Maayah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2020; McPartland et al., 2014;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Mlost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2020; Levy et al., 2022; Romero- Sandoval et al., Stella et al., 2021)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143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4120">
            <a:extLst>
              <a:ext uri="{FF2B5EF4-FFF2-40B4-BE49-F238E27FC236}">
                <a16:creationId xmlns:a16="http://schemas.microsoft.com/office/drawing/2014/main" id="{DB8D5541-7726-BA46-8BFA-BF6AA8D4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3" name="Cross 4122">
            <a:extLst>
              <a:ext uri="{FF2B5EF4-FFF2-40B4-BE49-F238E27FC236}">
                <a16:creationId xmlns:a16="http://schemas.microsoft.com/office/drawing/2014/main" id="{97F434CF-7503-CE4F-8426-C312C631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5" name="Rectangle 4124">
            <a:extLst>
              <a:ext uri="{FF2B5EF4-FFF2-40B4-BE49-F238E27FC236}">
                <a16:creationId xmlns:a16="http://schemas.microsoft.com/office/drawing/2014/main" id="{FEDBFB2F-FE34-E349-9484-C275FBE3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F6747103-26DE-C441-9AEF-B6F786FC1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9" name="Rectangle 4128">
            <a:extLst>
              <a:ext uri="{FF2B5EF4-FFF2-40B4-BE49-F238E27FC236}">
                <a16:creationId xmlns:a16="http://schemas.microsoft.com/office/drawing/2014/main" id="{160F0A83-B188-1740-9BE3-2E85B9EBF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1" name="Cross 4130">
            <a:extLst>
              <a:ext uri="{FF2B5EF4-FFF2-40B4-BE49-F238E27FC236}">
                <a16:creationId xmlns:a16="http://schemas.microsoft.com/office/drawing/2014/main" id="{E40A3421-0054-4F41-BEDC-03752892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9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6722BE-BEA5-F240-B762-3F2F6CD8CF8F}"/>
              </a:ext>
            </a:extLst>
          </p:cNvPr>
          <p:cNvSpPr txBox="1"/>
          <p:nvPr/>
        </p:nvSpPr>
        <p:spPr>
          <a:xfrm>
            <a:off x="486029" y="163666"/>
            <a:ext cx="89095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+mj-lt"/>
              </a:rPr>
              <a:t>Endogenous Cannabinoid System</a:t>
            </a:r>
            <a:endParaRPr lang="en-US" sz="4400" dirty="0">
              <a:latin typeface="+mj-lt"/>
            </a:endParaRPr>
          </a:p>
        </p:txBody>
      </p:sp>
      <p:pic>
        <p:nvPicPr>
          <p:cNvPr id="4102" name="Picture 6" descr="Fig. 1">
            <a:extLst>
              <a:ext uri="{FF2B5EF4-FFF2-40B4-BE49-F238E27FC236}">
                <a16:creationId xmlns:a16="http://schemas.microsoft.com/office/drawing/2014/main" id="{4C5B1438-6CB6-434A-A60A-7677A83B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9" y="1096773"/>
            <a:ext cx="10840980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AEBA8-B989-8646-82EE-4BD6A0A5E302}"/>
              </a:ext>
            </a:extLst>
          </p:cNvPr>
          <p:cNvSpPr txBox="1"/>
          <p:nvPr/>
        </p:nvSpPr>
        <p:spPr>
          <a:xfrm>
            <a:off x="9881559" y="609941"/>
            <a:ext cx="25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Maayah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al., 2020).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06416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5063</TotalTime>
  <Words>2301</Words>
  <Application>Microsoft Macintosh PowerPoint</Application>
  <PresentationFormat>Widescreen</PresentationFormat>
  <Paragraphs>249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Seaford Display</vt:lpstr>
      <vt:lpstr>System Font Regular</vt:lpstr>
      <vt:lpstr>Tenorite</vt:lpstr>
      <vt:lpstr>MadridVTI</vt:lpstr>
      <vt:lpstr>Medical Marijuana Efficacy: Treatment of Chronic Pain and Inflammation</vt:lpstr>
      <vt:lpstr>Outline </vt:lpstr>
      <vt:lpstr>Introduction: Chronic Pain</vt:lpstr>
      <vt:lpstr>Introduction: Chronic Pain</vt:lpstr>
      <vt:lpstr>Introduction: Chronic Pain</vt:lpstr>
      <vt:lpstr>Introduction: Chronic Inflammation</vt:lpstr>
      <vt:lpstr>Medical Marijuana</vt:lpstr>
      <vt:lpstr>Endogenous Cannabinoid System</vt:lpstr>
      <vt:lpstr>PowerPoint Presentation</vt:lpstr>
      <vt:lpstr>Thesis</vt:lpstr>
      <vt:lpstr>Medical Marijuana Benefits</vt:lpstr>
      <vt:lpstr>CB1 receptor action</vt:lpstr>
      <vt:lpstr>CB2 receptor action</vt:lpstr>
      <vt:lpstr>CBD Action</vt:lpstr>
      <vt:lpstr>PowerPoint Presentation</vt:lpstr>
      <vt:lpstr>Medical Marijuana Drawbacks</vt:lpstr>
      <vt:lpstr>Tolerance </vt:lpstr>
      <vt:lpstr>Impact on the Brain</vt:lpstr>
      <vt:lpstr>Smoking Impact on the Lungs</vt:lpstr>
      <vt:lpstr>Conclusion</vt:lpstr>
      <vt:lpstr>References</vt:lpstr>
      <vt:lpstr>References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Marijuana Efficacy: Treatment of Chronic Pain and Inflammation</dc:title>
  <dc:creator>Keenan, Erin R.</dc:creator>
  <cp:lastModifiedBy>Keenan, Erin R.</cp:lastModifiedBy>
  <cp:revision>26</cp:revision>
  <dcterms:created xsi:type="dcterms:W3CDTF">2023-04-16T03:40:37Z</dcterms:created>
  <dcterms:modified xsi:type="dcterms:W3CDTF">2023-04-19T16:03:59Z</dcterms:modified>
</cp:coreProperties>
</file>