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96" r:id="rId2"/>
  </p:sldIdLst>
  <p:sldSz cx="51206400" cy="384048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CDFDA6-17DC-8130-2D15-426420F69457}" v="285" dt="2023-04-19T16:00:21.269"/>
    <p1510:client id="{B27751B1-1804-2F62-7439-835F129490C9}" v="146" dt="2023-04-19T15:50:54.926"/>
    <p1510:client id="{C546E252-B485-CA46-4C40-5CFF291823A8}" v="204" dt="2023-04-20T12:20:35.713"/>
    <p1510:client id="{EC1A0600-16FC-1A46-AE06-81C8FA561C6F}" v="3" dt="2023-04-19T23:33:10.1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>
      <p:cViewPr varScale="1">
        <p:scale>
          <a:sx n="11" d="100"/>
          <a:sy n="11" d="100"/>
        </p:scale>
        <p:origin x="1500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A97DF-375B-4FCD-934C-60B0319F2D9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711B0-0A26-4B7F-AFCD-4ED30EB44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793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64216" rtl="0" eaLnBrk="1" latinLnBrk="0" hangingPunct="1">
      <a:defRPr sz="5990" kern="1200">
        <a:solidFill>
          <a:schemeClr val="tx1"/>
        </a:solidFill>
        <a:latin typeface="+mn-lt"/>
        <a:ea typeface="+mn-ea"/>
        <a:cs typeface="+mn-cs"/>
      </a:defRPr>
    </a:lvl1pPr>
    <a:lvl2pPr marL="2282108" algn="l" defTabSz="4564216" rtl="0" eaLnBrk="1" latinLnBrk="0" hangingPunct="1">
      <a:defRPr sz="5990" kern="1200">
        <a:solidFill>
          <a:schemeClr val="tx1"/>
        </a:solidFill>
        <a:latin typeface="+mn-lt"/>
        <a:ea typeface="+mn-ea"/>
        <a:cs typeface="+mn-cs"/>
      </a:defRPr>
    </a:lvl2pPr>
    <a:lvl3pPr marL="4564216" algn="l" defTabSz="4564216" rtl="0" eaLnBrk="1" latinLnBrk="0" hangingPunct="1">
      <a:defRPr sz="5990" kern="1200">
        <a:solidFill>
          <a:schemeClr val="tx1"/>
        </a:solidFill>
        <a:latin typeface="+mn-lt"/>
        <a:ea typeface="+mn-ea"/>
        <a:cs typeface="+mn-cs"/>
      </a:defRPr>
    </a:lvl3pPr>
    <a:lvl4pPr marL="6846328" algn="l" defTabSz="4564216" rtl="0" eaLnBrk="1" latinLnBrk="0" hangingPunct="1">
      <a:defRPr sz="5990" kern="1200">
        <a:solidFill>
          <a:schemeClr val="tx1"/>
        </a:solidFill>
        <a:latin typeface="+mn-lt"/>
        <a:ea typeface="+mn-ea"/>
        <a:cs typeface="+mn-cs"/>
      </a:defRPr>
    </a:lvl4pPr>
    <a:lvl5pPr marL="9128436" algn="l" defTabSz="4564216" rtl="0" eaLnBrk="1" latinLnBrk="0" hangingPunct="1">
      <a:defRPr sz="5990" kern="1200">
        <a:solidFill>
          <a:schemeClr val="tx1"/>
        </a:solidFill>
        <a:latin typeface="+mn-lt"/>
        <a:ea typeface="+mn-ea"/>
        <a:cs typeface="+mn-cs"/>
      </a:defRPr>
    </a:lvl5pPr>
    <a:lvl6pPr marL="11410544" algn="l" defTabSz="4564216" rtl="0" eaLnBrk="1" latinLnBrk="0" hangingPunct="1">
      <a:defRPr sz="5990" kern="1200">
        <a:solidFill>
          <a:schemeClr val="tx1"/>
        </a:solidFill>
        <a:latin typeface="+mn-lt"/>
        <a:ea typeface="+mn-ea"/>
        <a:cs typeface="+mn-cs"/>
      </a:defRPr>
    </a:lvl6pPr>
    <a:lvl7pPr marL="13692652" algn="l" defTabSz="4564216" rtl="0" eaLnBrk="1" latinLnBrk="0" hangingPunct="1">
      <a:defRPr sz="5990" kern="1200">
        <a:solidFill>
          <a:schemeClr val="tx1"/>
        </a:solidFill>
        <a:latin typeface="+mn-lt"/>
        <a:ea typeface="+mn-ea"/>
        <a:cs typeface="+mn-cs"/>
      </a:defRPr>
    </a:lvl7pPr>
    <a:lvl8pPr marL="15974759" algn="l" defTabSz="4564216" rtl="0" eaLnBrk="1" latinLnBrk="0" hangingPunct="1">
      <a:defRPr sz="5990" kern="1200">
        <a:solidFill>
          <a:schemeClr val="tx1"/>
        </a:solidFill>
        <a:latin typeface="+mn-lt"/>
        <a:ea typeface="+mn-ea"/>
        <a:cs typeface="+mn-cs"/>
      </a:defRPr>
    </a:lvl8pPr>
    <a:lvl9pPr marL="18256867" algn="l" defTabSz="4564216" rtl="0" eaLnBrk="1" latinLnBrk="0" hangingPunct="1">
      <a:defRPr sz="599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In </a:t>
            </a:r>
            <a:r>
              <a:rPr lang="en-US" err="1"/>
              <a:t>Powerpoint</a:t>
            </a:r>
            <a:r>
              <a:rPr lang="en-US"/>
              <a:t>, click View &gt; Guides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Keep text within gutter guides.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Author list: Don’t split names onto two lines (e.g., “Jimmy [break] Smith”). If that happens, use a new line, unless you need the space. </a:t>
            </a:r>
            <a:r>
              <a:rPr lang="en-US" b="1"/>
              <a:t>Bold the first names of anybody who’s presenting</a:t>
            </a:r>
            <a:r>
              <a:rPr lang="en-US"/>
              <a:t> in person.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Intro/methods/result: </a:t>
            </a:r>
            <a:r>
              <a:rPr lang="en-US" b="1"/>
              <a:t>Do not drop below font size 28</a:t>
            </a:r>
            <a:r>
              <a:rPr lang="en-US"/>
              <a:t>, but if you have extra space, jack up the font size until the space is full.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Do not use color in the sidebars except in graphs/figures. It’ll pull attention from the center and slow interpretation for passersby.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9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9F1-6311-4A2D-AD38-4CB647D281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84F2-116B-4EFB-9F14-A4B6E73C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9F1-6311-4A2D-AD38-4CB647D281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84F2-116B-4EFB-9F14-A4B6E73C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9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9F1-6311-4A2D-AD38-4CB647D281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84F2-116B-4EFB-9F14-A4B6E73C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0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9F1-6311-4A2D-AD38-4CB647D281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84F2-116B-4EFB-9F14-A4B6E73C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3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9F1-6311-4A2D-AD38-4CB647D281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84F2-116B-4EFB-9F14-A4B6E73C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9F1-6311-4A2D-AD38-4CB647D281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84F2-116B-4EFB-9F14-A4B6E73C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9F1-6311-4A2D-AD38-4CB647D281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84F2-116B-4EFB-9F14-A4B6E73C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3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9F1-6311-4A2D-AD38-4CB647D281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84F2-116B-4EFB-9F14-A4B6E73C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39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9F1-6311-4A2D-AD38-4CB647D281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84F2-116B-4EFB-9F14-A4B6E73C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9F1-6311-4A2D-AD38-4CB647D281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84F2-116B-4EFB-9F14-A4B6E73C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2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9F1-6311-4A2D-AD38-4CB647D281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84F2-116B-4EFB-9F14-A4B6E73C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5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E69F1-6311-4A2D-AD38-4CB647D281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B84F2-116B-4EFB-9F14-A4B6E73C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3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C5B857-0E51-4898-BAEF-B471D5E63813}"/>
              </a:ext>
            </a:extLst>
          </p:cNvPr>
          <p:cNvSpPr/>
          <p:nvPr/>
        </p:nvSpPr>
        <p:spPr>
          <a:xfrm>
            <a:off x="3386939" y="4800600"/>
            <a:ext cx="10010808" cy="2880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85750" indent="-285750">
              <a:buFont typeface="Arial"/>
              <a:buChar char="•"/>
            </a:pPr>
            <a:r>
              <a:rPr lang="en-US" sz="1550" b="1" i="1">
                <a:latin typeface="Lato"/>
                <a:ea typeface="Lato"/>
                <a:cs typeface="Lato"/>
              </a:rPr>
              <a:t>Non-Cognitive Predictors of Student Success:</a:t>
            </a:r>
            <a:br>
              <a:rPr lang="en-US" sz="1550" i="1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1550" i="1">
                <a:latin typeface="Lato"/>
                <a:ea typeface="Lato"/>
                <a:cs typeface="Lato"/>
              </a:rPr>
              <a:t>A Predictive Validity Comparison Between Domestic and International Students</a:t>
            </a:r>
            <a:endParaRPr lang="en-US" sz="1550">
              <a:latin typeface="Lato"/>
              <a:ea typeface="Lato"/>
              <a:cs typeface="Lato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2185678" y="2380309"/>
            <a:ext cx="10010807" cy="397339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8000" b="1" dirty="0">
                <a:solidFill>
                  <a:srgbClr val="C00000"/>
                </a:solidFill>
                <a:latin typeface="Arima Koshi"/>
                <a:cs typeface="Arima Koshi" pitchFamily="2" charset="77"/>
              </a:rPr>
              <a:t>Intro </a:t>
            </a:r>
            <a:endParaRPr lang="en-US" sz="8000" b="1" dirty="0">
              <a:solidFill>
                <a:srgbClr val="C00000"/>
              </a:solidFill>
              <a:latin typeface="Arima Koshi" pitchFamily="2" charset="77"/>
              <a:cs typeface="Arima Koshi" pitchFamily="2" charset="77"/>
            </a:endParaRPr>
          </a:p>
          <a:p>
            <a:pPr>
              <a:lnSpc>
                <a:spcPct val="120000"/>
              </a:lnSpc>
            </a:pPr>
            <a:r>
              <a:rPr lang="en-US" sz="4800" b="1" dirty="0">
                <a:solidFill>
                  <a:srgbClr val="C00000"/>
                </a:solidFill>
                <a:latin typeface="Arima Koshi"/>
                <a:cs typeface="Arima Koshi" pitchFamily="2" charset="77"/>
              </a:rPr>
              <a:t>Research Questions</a:t>
            </a:r>
            <a:endParaRPr lang="en-US" sz="8000" b="1" dirty="0">
              <a:solidFill>
                <a:srgbClr val="C00000"/>
              </a:solidFill>
              <a:latin typeface="Arima Koshi" pitchFamily="2" charset="77"/>
              <a:cs typeface="Arima Koshi" pitchFamily="2" charset="77"/>
            </a:endParaRPr>
          </a:p>
          <a:p>
            <a:pPr>
              <a:lnSpc>
                <a:spcPct val="120000"/>
              </a:lnSpc>
            </a:pPr>
            <a:endParaRPr lang="en-US" sz="4800" dirty="0">
              <a:solidFill>
                <a:srgbClr val="000000"/>
              </a:solidFill>
              <a:latin typeface="Arima Koshi" pitchFamily="2" charset="77"/>
              <a:cs typeface="Arima Koshi" pitchFamily="2" charset="77"/>
            </a:endParaRPr>
          </a:p>
          <a:p>
            <a:pPr marL="571500" indent="-571500">
              <a:lnSpc>
                <a:spcPct val="120000"/>
              </a:lnSpc>
              <a:buFont typeface="Arial"/>
              <a:buChar char="•"/>
            </a:pPr>
            <a:r>
              <a:rPr lang="en-US" sz="4800" dirty="0">
                <a:latin typeface="Arima Koshi"/>
                <a:cs typeface="Arima Koshi" pitchFamily="2" charset="77"/>
              </a:rPr>
              <a:t>Has undergraduate stress increased over the years?</a:t>
            </a:r>
            <a:endParaRPr lang="en-US" sz="4800" dirty="0">
              <a:latin typeface="Arima Koshi" pitchFamily="2" charset="77"/>
              <a:cs typeface="Arima Koshi" pitchFamily="2" charset="77"/>
            </a:endParaRPr>
          </a:p>
          <a:p>
            <a:pPr marL="571500" indent="-571500">
              <a:lnSpc>
                <a:spcPct val="120000"/>
              </a:lnSpc>
              <a:buFont typeface="Arial"/>
              <a:buChar char="•"/>
            </a:pPr>
            <a:r>
              <a:rPr lang="en-US" sz="4800" dirty="0">
                <a:latin typeface="Arima Koshi"/>
                <a:cs typeface="Arima Koshi" pitchFamily="2" charset="77"/>
              </a:rPr>
              <a:t>Is Conscientiousness positively correlated with GPA? </a:t>
            </a:r>
            <a:endParaRPr lang="en-US" sz="4800" dirty="0">
              <a:latin typeface="Arima Koshi" pitchFamily="2" charset="77"/>
              <a:cs typeface="Arima Koshi" pitchFamily="2" charset="77"/>
            </a:endParaRPr>
          </a:p>
          <a:p>
            <a:pPr marL="571500" indent="-571500">
              <a:lnSpc>
                <a:spcPct val="120000"/>
              </a:lnSpc>
              <a:buFont typeface="Arial"/>
              <a:buChar char="•"/>
            </a:pPr>
            <a:r>
              <a:rPr lang="en-US" sz="4800" dirty="0">
                <a:latin typeface="Arima Koshi"/>
                <a:cs typeface="Arima Koshi" pitchFamily="2" charset="77"/>
              </a:rPr>
              <a:t>Is Neuroticism positively correlated with stress? </a:t>
            </a:r>
            <a:endParaRPr lang="en-US" sz="4800" dirty="0">
              <a:latin typeface="Arima Koshi" pitchFamily="2" charset="77"/>
              <a:cs typeface="Arima Koshi" pitchFamily="2" charset="77"/>
            </a:endParaRPr>
          </a:p>
          <a:p>
            <a:pPr marL="571500" indent="-571500">
              <a:lnSpc>
                <a:spcPct val="120000"/>
              </a:lnSpc>
              <a:buFont typeface="Arial"/>
              <a:buChar char="•"/>
            </a:pPr>
            <a:r>
              <a:rPr lang="en-US" sz="4800" dirty="0">
                <a:latin typeface="Arima Koshi"/>
                <a:cs typeface="Arima Koshi" pitchFamily="2" charset="77"/>
              </a:rPr>
              <a:t>Investigate the correlation between neuroticism and GPA.</a:t>
            </a:r>
            <a:endParaRPr lang="en-US" sz="4800" dirty="0">
              <a:latin typeface="Arima Koshi" pitchFamily="2" charset="77"/>
              <a:cs typeface="Arima Koshi" pitchFamily="2" charset="77"/>
            </a:endParaRPr>
          </a:p>
          <a:p>
            <a:pPr marL="571500" indent="-571500">
              <a:lnSpc>
                <a:spcPct val="120000"/>
              </a:lnSpc>
              <a:buFont typeface="Arial"/>
              <a:buChar char="•"/>
            </a:pPr>
            <a:r>
              <a:rPr lang="en-US" sz="4800" dirty="0">
                <a:latin typeface="Arima Koshi"/>
                <a:cs typeface="Arima Koshi" pitchFamily="2" charset="77"/>
              </a:rPr>
              <a:t>Investigate correlations between other traits, GPA, and stress. </a:t>
            </a:r>
            <a:endParaRPr lang="en-US" sz="4800" dirty="0">
              <a:latin typeface="Arima Koshi" pitchFamily="2" charset="77"/>
              <a:cs typeface="Arima Koshi" pitchFamily="2" charset="77"/>
            </a:endParaRPr>
          </a:p>
          <a:p>
            <a:pPr>
              <a:lnSpc>
                <a:spcPct val="120000"/>
              </a:lnSpc>
            </a:pPr>
            <a:endParaRPr lang="en-US" sz="8000" b="1" dirty="0">
              <a:solidFill>
                <a:srgbClr val="C00000"/>
              </a:solidFill>
              <a:latin typeface="Arima Koshi"/>
              <a:cs typeface="Arima Koshi" pitchFamily="2" charset="77"/>
            </a:endParaRPr>
          </a:p>
          <a:p>
            <a:pPr>
              <a:lnSpc>
                <a:spcPct val="120000"/>
              </a:lnSpc>
            </a:pPr>
            <a:r>
              <a:rPr lang="en-US" sz="8000" b="1" dirty="0">
                <a:solidFill>
                  <a:srgbClr val="C00000"/>
                </a:solidFill>
                <a:latin typeface="Arima Koshi"/>
                <a:cs typeface="Arima Koshi" pitchFamily="2" charset="77"/>
              </a:rPr>
              <a:t>Method </a:t>
            </a:r>
            <a:endParaRPr lang="en-US" sz="8000" b="1" dirty="0">
              <a:solidFill>
                <a:srgbClr val="C00000"/>
              </a:solidFill>
              <a:latin typeface="Arima Koshi" pitchFamily="2" charset="77"/>
              <a:cs typeface="Arima Koshi" pitchFamily="2" charset="77"/>
            </a:endParaRPr>
          </a:p>
          <a:p>
            <a:pPr marL="285750" indent="-285750">
              <a:buFont typeface="Arial"/>
              <a:buChar char="•"/>
            </a:pPr>
            <a:r>
              <a:rPr lang="en-US" sz="4800" dirty="0">
                <a:latin typeface="Arima Koshi"/>
                <a:cs typeface="Times New Roman"/>
              </a:rPr>
              <a:t>Participants- undergraduate students at SHU and students recruited through social media. </a:t>
            </a:r>
            <a:endParaRPr lang="en-US" sz="4800" dirty="0">
              <a:latin typeface="Arima Koshi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4800" dirty="0">
                <a:latin typeface="Arima Koshi"/>
                <a:cs typeface="Times New Roman"/>
              </a:rPr>
              <a:t>All participation was voluntary. </a:t>
            </a:r>
            <a:endParaRPr lang="en-US" sz="4800" dirty="0">
              <a:latin typeface="Arima Koshi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4800" dirty="0">
                <a:latin typeface="Arima Koshi"/>
                <a:cs typeface="Times New Roman"/>
              </a:rPr>
              <a:t>Participants consisted of 98 women, 16 men, age M = 19.14, SD =  1.14, 71 freshmen, 13 sophomores, 20 juniors, 10 seniors, 1 missing class data, 111 Sacred Heart University students, 93 whites.</a:t>
            </a:r>
            <a:endParaRPr lang="en-US" sz="4800" dirty="0">
              <a:latin typeface="Arima Koshi"/>
              <a:ea typeface="Calibri"/>
              <a:cs typeface="Calibri"/>
            </a:endParaRPr>
          </a:p>
          <a:p>
            <a:pPr>
              <a:lnSpc>
                <a:spcPct val="120000"/>
              </a:lnSpc>
            </a:pPr>
            <a:endParaRPr lang="en-US" sz="8000" b="1" dirty="0">
              <a:solidFill>
                <a:srgbClr val="C00000"/>
              </a:solidFill>
              <a:latin typeface="Arima Koshi"/>
              <a:cs typeface="Arima Koshi" pitchFamily="2" charset="77"/>
            </a:endParaRPr>
          </a:p>
          <a:p>
            <a:pPr>
              <a:lnSpc>
                <a:spcPct val="120000"/>
              </a:lnSpc>
            </a:pPr>
            <a:r>
              <a:rPr lang="en-US" sz="8000" b="1" dirty="0">
                <a:solidFill>
                  <a:srgbClr val="C00000"/>
                </a:solidFill>
                <a:latin typeface="Arima Koshi"/>
                <a:cs typeface="Arima Koshi" pitchFamily="2" charset="77"/>
              </a:rPr>
              <a:t>Materials</a:t>
            </a:r>
            <a:endParaRPr lang="en-US" sz="8000" b="1" dirty="0">
              <a:solidFill>
                <a:srgbClr val="C00000"/>
              </a:solidFill>
              <a:latin typeface="Arima Koshi" pitchFamily="2" charset="77"/>
              <a:cs typeface="Arima Koshi" pitchFamily="2" charset="77"/>
            </a:endParaRPr>
          </a:p>
          <a:p>
            <a:pPr marL="571500" indent="-571500">
              <a:lnSpc>
                <a:spcPct val="120000"/>
              </a:lnSpc>
              <a:buFont typeface="Arial"/>
              <a:buChar char="•"/>
            </a:pPr>
            <a:r>
              <a:rPr lang="en-US" sz="4800" dirty="0">
                <a:latin typeface="Arima Koshi"/>
                <a:cs typeface="Arima Koshi" pitchFamily="2" charset="77"/>
              </a:rPr>
              <a:t>Seven personality scales derived from International Personality Item Pool</a:t>
            </a:r>
          </a:p>
          <a:p>
            <a:pPr marL="571500" indent="-571500">
              <a:lnSpc>
                <a:spcPct val="120000"/>
              </a:lnSpc>
              <a:buFont typeface="Arial"/>
              <a:buChar char="•"/>
            </a:pPr>
            <a:r>
              <a:rPr lang="en-US" sz="4800" dirty="0">
                <a:latin typeface="Arima Koshi"/>
                <a:cs typeface="Arima Koshi" pitchFamily="2" charset="77"/>
              </a:rPr>
              <a:t>Cronbach Alphas showed high reliability (Taber, 2018)</a:t>
            </a:r>
          </a:p>
          <a:p>
            <a:pPr marL="571500" indent="-571500">
              <a:lnSpc>
                <a:spcPct val="120000"/>
              </a:lnSpc>
              <a:buFont typeface="Arial"/>
              <a:buChar char="•"/>
            </a:pPr>
            <a:r>
              <a:rPr lang="en-US" sz="4800" dirty="0">
                <a:latin typeface="Arima Koshi"/>
                <a:cs typeface="Arima Koshi" pitchFamily="2" charset="77"/>
              </a:rPr>
              <a:t>Stress measured on a 1-9 scale</a:t>
            </a:r>
          </a:p>
          <a:p>
            <a:pPr marL="571500" indent="-571500">
              <a:lnSpc>
                <a:spcPct val="120000"/>
              </a:lnSpc>
              <a:buFont typeface="Arial"/>
              <a:buChar char="•"/>
            </a:pPr>
            <a:r>
              <a:rPr lang="en-US" sz="4800" dirty="0">
                <a:latin typeface="Arima Koshi"/>
                <a:cs typeface="Arima Koshi" pitchFamily="2" charset="77"/>
              </a:rPr>
              <a:t>GPA self-reported on a 0-4 scale</a:t>
            </a:r>
          </a:p>
          <a:p>
            <a:pPr marL="571500" indent="-571500">
              <a:lnSpc>
                <a:spcPct val="120000"/>
              </a:lnSpc>
              <a:buFont typeface="Arial"/>
              <a:buChar char="•"/>
            </a:pPr>
            <a:endParaRPr lang="en-US" sz="4800" dirty="0">
              <a:latin typeface="Arima Koshi"/>
              <a:cs typeface="Arima Koshi" pitchFamily="2" charset="77"/>
            </a:endParaRPr>
          </a:p>
          <a:p>
            <a:pPr marL="457200" indent="-457200">
              <a:lnSpc>
                <a:spcPct val="120000"/>
              </a:lnSpc>
              <a:buFont typeface="Arial"/>
              <a:buChar char="•"/>
            </a:pPr>
            <a:endParaRPr lang="en-US" sz="3200" dirty="0">
              <a:solidFill>
                <a:srgbClr val="000000"/>
              </a:solidFill>
              <a:latin typeface="Arima Koshi" pitchFamily="2" charset="77"/>
              <a:cs typeface="Arima Koshi" pitchFamily="2" charset="77"/>
            </a:endParaRPr>
          </a:p>
          <a:p>
            <a:pPr>
              <a:lnSpc>
                <a:spcPct val="120000"/>
              </a:lnSpc>
            </a:pPr>
            <a:endParaRPr lang="en-US" sz="8000" b="1" dirty="0">
              <a:solidFill>
                <a:srgbClr val="FF0000"/>
              </a:solidFill>
              <a:latin typeface="Arima Koshi" pitchFamily="2" charset="77"/>
              <a:cs typeface="Arima Koshi" pitchFamily="2" charset="77"/>
            </a:endParaRPr>
          </a:p>
          <a:p>
            <a:pPr>
              <a:lnSpc>
                <a:spcPct val="120000"/>
              </a:lnSpc>
            </a:pPr>
            <a:endParaRPr lang="en-US" sz="8000" b="1" dirty="0">
              <a:solidFill>
                <a:srgbClr val="FF0000"/>
              </a:solidFill>
              <a:latin typeface="Arima Koshi" pitchFamily="2" charset="77"/>
              <a:cs typeface="Arima Koshi" pitchFamily="2" charset="77"/>
            </a:endParaRPr>
          </a:p>
          <a:p>
            <a:pPr>
              <a:lnSpc>
                <a:spcPct val="120000"/>
              </a:lnSpc>
            </a:pPr>
            <a:endParaRPr lang="en-US" sz="8000" b="1" dirty="0">
              <a:solidFill>
                <a:srgbClr val="FF0000"/>
              </a:solidFill>
              <a:latin typeface="Arima Koshi" pitchFamily="2" charset="77"/>
              <a:cs typeface="Arima Koshi" pitchFamily="2" charset="77"/>
            </a:endParaRPr>
          </a:p>
          <a:p>
            <a:pPr>
              <a:lnSpc>
                <a:spcPct val="120000"/>
              </a:lnSpc>
            </a:pPr>
            <a:endParaRPr lang="en-US" sz="8000" b="1" dirty="0">
              <a:solidFill>
                <a:srgbClr val="FF0000"/>
              </a:solidFill>
              <a:latin typeface="Arima Koshi" pitchFamily="2" charset="77"/>
              <a:cs typeface="Arima Koshi" pitchFamily="2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C155C6-7E35-4156-B9B3-271571AF60CC}"/>
              </a:ext>
            </a:extLst>
          </p:cNvPr>
          <p:cNvSpPr txBox="1"/>
          <p:nvPr/>
        </p:nvSpPr>
        <p:spPr>
          <a:xfrm>
            <a:off x="41261789" y="32035933"/>
            <a:ext cx="9157738" cy="73127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6600" b="1" dirty="0">
                <a:solidFill>
                  <a:srgbClr val="FF0000"/>
                </a:solidFill>
                <a:latin typeface="Arima Koshi"/>
                <a:cs typeface="Arima Koshi" pitchFamily="2" charset="77"/>
              </a:rPr>
              <a:t>Presented by:</a:t>
            </a:r>
          </a:p>
          <a:p>
            <a:pPr algn="r"/>
            <a:r>
              <a:rPr lang="en-US" sz="6600" b="0" dirty="0">
                <a:solidFill>
                  <a:srgbClr val="262626"/>
                </a:solidFill>
                <a:effectLst/>
                <a:latin typeface="Arima Koshi"/>
                <a:cs typeface="Arima Koshi" pitchFamily="2" charset="77"/>
              </a:rPr>
              <a:t>Kayla Fitzgerald</a:t>
            </a:r>
          </a:p>
          <a:p>
            <a:pPr algn="r"/>
            <a:r>
              <a:rPr lang="en-US" sz="6600" b="0" dirty="0">
                <a:solidFill>
                  <a:srgbClr val="262626"/>
                </a:solidFill>
                <a:effectLst/>
                <a:latin typeface="Arima Koshi"/>
                <a:cs typeface="Arima Koshi" pitchFamily="2" charset="77"/>
              </a:rPr>
              <a:t>Jenna Vargas</a:t>
            </a:r>
          </a:p>
          <a:p>
            <a:pPr algn="r"/>
            <a:r>
              <a:rPr lang="en-US" sz="6600" b="0" dirty="0">
                <a:solidFill>
                  <a:srgbClr val="262626"/>
                </a:solidFill>
                <a:effectLst/>
                <a:latin typeface="Arima Koshi"/>
                <a:cs typeface="Arima Koshi" pitchFamily="2" charset="77"/>
              </a:rPr>
              <a:t>Chloe </a:t>
            </a:r>
            <a:r>
              <a:rPr lang="en-US" sz="6600" b="0" dirty="0" err="1">
                <a:solidFill>
                  <a:srgbClr val="262626"/>
                </a:solidFill>
                <a:effectLst/>
                <a:latin typeface="Arima Koshi"/>
                <a:cs typeface="Arima Koshi" pitchFamily="2" charset="77"/>
              </a:rPr>
              <a:t>Yagy</a:t>
            </a:r>
            <a:endParaRPr lang="en-US" sz="6600" b="0" dirty="0">
              <a:solidFill>
                <a:srgbClr val="262626"/>
              </a:solidFill>
              <a:effectLst/>
              <a:latin typeface="Arima Koshi"/>
              <a:cs typeface="Arima Koshi" pitchFamily="2" charset="77"/>
            </a:endParaRPr>
          </a:p>
          <a:p>
            <a:pPr algn="r"/>
            <a:r>
              <a:rPr lang="en-US" sz="6600" b="0" dirty="0">
                <a:solidFill>
                  <a:srgbClr val="262626"/>
                </a:solidFill>
                <a:effectLst/>
                <a:latin typeface="Arima Koshi"/>
                <a:cs typeface="Arima Koshi" pitchFamily="2" charset="77"/>
              </a:rPr>
              <a:t>Madeleine </a:t>
            </a:r>
            <a:r>
              <a:rPr lang="en-US" sz="6600" b="0" dirty="0" err="1">
                <a:solidFill>
                  <a:srgbClr val="262626"/>
                </a:solidFill>
                <a:effectLst/>
                <a:latin typeface="Arima Koshi"/>
                <a:cs typeface="Arima Koshi" pitchFamily="2" charset="77"/>
              </a:rPr>
              <a:t>Pralea</a:t>
            </a:r>
            <a:endParaRPr lang="en-US" sz="6600" dirty="0">
              <a:solidFill>
                <a:srgbClr val="262626"/>
              </a:solidFill>
              <a:latin typeface="Arima Koshi"/>
              <a:cs typeface="Arima Koshi" pitchFamily="2" charset="77"/>
            </a:endParaRPr>
          </a:p>
          <a:p>
            <a:pPr algn="r"/>
            <a:r>
              <a:rPr lang="en-US" sz="7200" dirty="0" err="1">
                <a:solidFill>
                  <a:srgbClr val="262626"/>
                </a:solidFill>
                <a:latin typeface="Arima Koshi"/>
                <a:cs typeface="Arima Koshi" pitchFamily="2" charset="77"/>
              </a:rPr>
              <a:t>Joelys</a:t>
            </a:r>
            <a:r>
              <a:rPr lang="en-US" sz="7200" dirty="0">
                <a:solidFill>
                  <a:srgbClr val="262626"/>
                </a:solidFill>
                <a:latin typeface="Arima Koshi"/>
                <a:cs typeface="Arima Koshi" pitchFamily="2" charset="77"/>
              </a:rPr>
              <a:t> Morel</a:t>
            </a:r>
          </a:p>
          <a:p>
            <a:endParaRPr lang="en-US" sz="6720" b="1" i="1" dirty="0">
              <a:solidFill>
                <a:srgbClr val="FF0000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25" name="Picture 24" descr="Text&#10;&#10;Description automatically generated">
            <a:extLst>
              <a:ext uri="{FF2B5EF4-FFF2-40B4-BE49-F238E27FC236}">
                <a16:creationId xmlns:a16="http://schemas.microsoft.com/office/drawing/2014/main" id="{E47F9BC6-0CD4-0C02-C29E-F17B4C8571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1501" y="31295582"/>
            <a:ext cx="18465197" cy="79710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73B72BF-C50F-4AB5-48CA-914BFA5711BA}"/>
              </a:ext>
            </a:extLst>
          </p:cNvPr>
          <p:cNvSpPr txBox="1"/>
          <p:nvPr/>
        </p:nvSpPr>
        <p:spPr>
          <a:xfrm>
            <a:off x="16254339" y="832229"/>
            <a:ext cx="191670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>
                <a:solidFill>
                  <a:srgbClr val="FF0000"/>
                </a:solidFill>
                <a:latin typeface="Arima Koshi" pitchFamily="2" charset="77"/>
                <a:cs typeface="Arima Koshi" pitchFamily="2" charset="77"/>
              </a:rPr>
              <a:t>Relationships Between</a:t>
            </a:r>
            <a:r>
              <a:rPr lang="en-US" sz="9600" b="0" i="0">
                <a:solidFill>
                  <a:srgbClr val="FF0000"/>
                </a:solidFill>
                <a:effectLst/>
                <a:latin typeface="Arima Koshi" pitchFamily="2" charset="77"/>
                <a:cs typeface="Arima Koshi" pitchFamily="2" charset="77"/>
              </a:rPr>
              <a:t> Personality Factors, Stress and GPA</a:t>
            </a:r>
            <a:endParaRPr lang="en-US" sz="9600">
              <a:solidFill>
                <a:srgbClr val="FF0000"/>
              </a:solidFill>
              <a:latin typeface="Arima Koshi" pitchFamily="2" charset="77"/>
              <a:cs typeface="Arima Koshi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E679D6-B33A-AC00-6351-18F9251504E0}"/>
              </a:ext>
            </a:extLst>
          </p:cNvPr>
          <p:cNvSpPr txBox="1"/>
          <p:nvPr/>
        </p:nvSpPr>
        <p:spPr>
          <a:xfrm>
            <a:off x="21575730" y="5609690"/>
            <a:ext cx="10260459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9600">
                <a:solidFill>
                  <a:srgbClr val="C00000"/>
                </a:solidFill>
                <a:latin typeface="Arima Koshi Medium"/>
              </a:rPr>
              <a:t>Newest Findings 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7403D1-2ED0-CA50-65AB-98362F94108B}"/>
              </a:ext>
            </a:extLst>
          </p:cNvPr>
          <p:cNvSpPr txBox="1"/>
          <p:nvPr/>
        </p:nvSpPr>
        <p:spPr>
          <a:xfrm>
            <a:off x="26945689" y="7959046"/>
            <a:ext cx="9421401" cy="41242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>
                <a:latin typeface="Arima Koshi Medium"/>
                <a:cs typeface="Calibri"/>
              </a:rPr>
              <a:t>Correlations </a:t>
            </a:r>
          </a:p>
          <a:p>
            <a:r>
              <a:rPr lang="en-US" sz="3200">
                <a:solidFill>
                  <a:srgbClr val="FF0000"/>
                </a:solidFill>
                <a:latin typeface="Arima Koshi Medium"/>
                <a:cs typeface="Calibri"/>
              </a:rPr>
              <a:t>With Stress </a:t>
            </a:r>
          </a:p>
          <a:p>
            <a:pPr marL="571500" indent="-571500">
              <a:buFont typeface="Arial,Sans-Serif"/>
              <a:buChar char="•"/>
            </a:pPr>
            <a:r>
              <a:rPr lang="en-US" sz="4400">
                <a:latin typeface="Arima Koshi Medium"/>
                <a:cs typeface="Calibri"/>
              </a:rPr>
              <a:t>Conscientiousness   = -.193*</a:t>
            </a:r>
          </a:p>
          <a:p>
            <a:pPr marL="571500" indent="-571500">
              <a:buFont typeface="Arial,Sans-Serif"/>
              <a:buChar char="•"/>
            </a:pPr>
            <a:r>
              <a:rPr lang="en-US" sz="4400">
                <a:latin typeface="Arima Koshi Medium"/>
                <a:cs typeface="Calibri"/>
              </a:rPr>
              <a:t>Adaptability  = -.215*</a:t>
            </a:r>
          </a:p>
          <a:p>
            <a:pPr marL="571500" indent="-571500">
              <a:buFont typeface="Arial,Sans-Serif"/>
              <a:buChar char="•"/>
            </a:pPr>
            <a:r>
              <a:rPr lang="en-US" sz="4400">
                <a:latin typeface="Arima Koshi Medium"/>
                <a:cs typeface="Calibri"/>
              </a:rPr>
              <a:t>Neuroticism = .262**</a:t>
            </a:r>
          </a:p>
          <a:p>
            <a:endParaRPr lang="en-US" sz="4400">
              <a:latin typeface="Arima Koshi Medium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D19B68-A386-0833-EE3A-F7091757C8BD}"/>
              </a:ext>
            </a:extLst>
          </p:cNvPr>
          <p:cNvSpPr txBox="1"/>
          <p:nvPr/>
        </p:nvSpPr>
        <p:spPr>
          <a:xfrm>
            <a:off x="17140718" y="7959046"/>
            <a:ext cx="9421401" cy="41242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>
                <a:latin typeface="Arima Koshi Medium"/>
              </a:rPr>
              <a:t>Correlations </a:t>
            </a:r>
          </a:p>
          <a:p>
            <a:r>
              <a:rPr lang="en-US" sz="3200">
                <a:solidFill>
                  <a:srgbClr val="FF0000"/>
                </a:solidFill>
                <a:latin typeface="Arima Koshi Medium"/>
              </a:rPr>
              <a:t>With GPA</a:t>
            </a:r>
          </a:p>
          <a:p>
            <a:pPr marL="571500" indent="-571500">
              <a:buFont typeface="Arial,Sans-Serif"/>
              <a:buChar char="•"/>
            </a:pPr>
            <a:r>
              <a:rPr lang="en-US" sz="4400">
                <a:latin typeface="Arima Koshi Medium"/>
              </a:rPr>
              <a:t>Conscientiousness   = -.174 (ns) </a:t>
            </a:r>
          </a:p>
          <a:p>
            <a:pPr marL="571500" indent="-571500">
              <a:buFont typeface="Arial,Sans-Serif"/>
              <a:buChar char="•"/>
            </a:pPr>
            <a:r>
              <a:rPr lang="en-US" sz="4400">
                <a:latin typeface="Arima Koshi Medium"/>
              </a:rPr>
              <a:t>Resilience  = .253** </a:t>
            </a:r>
          </a:p>
          <a:p>
            <a:pPr marL="571500" indent="-571500">
              <a:buFont typeface="Arial,Sans-Serif"/>
              <a:buChar char="•"/>
            </a:pPr>
            <a:r>
              <a:rPr lang="en-US" sz="4400">
                <a:latin typeface="Arima Koshi Medium"/>
              </a:rPr>
              <a:t>Analytical = -.269** </a:t>
            </a:r>
          </a:p>
          <a:p>
            <a:pPr marL="571500" indent="-571500">
              <a:buFont typeface="Arial,Sans-Serif"/>
              <a:buChar char="•"/>
            </a:pPr>
            <a:r>
              <a:rPr lang="en-US" sz="4400">
                <a:latin typeface="Arima Koshi Medium"/>
              </a:rPr>
              <a:t>Irresponsible = -.360**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ED58D0-CE74-24A5-70FB-AC979FA93FB9}"/>
              </a:ext>
            </a:extLst>
          </p:cNvPr>
          <p:cNvSpPr txBox="1"/>
          <p:nvPr/>
        </p:nvSpPr>
        <p:spPr>
          <a:xfrm>
            <a:off x="14407793" y="18698965"/>
            <a:ext cx="14000250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>
                <a:solidFill>
                  <a:srgbClr val="FF0000"/>
                </a:solidFill>
                <a:latin typeface="Arima Koshi"/>
                <a:cs typeface="Calibri"/>
              </a:rPr>
              <a:t>Table </a:t>
            </a:r>
          </a:p>
          <a:p>
            <a:r>
              <a:rPr lang="en-US" sz="5400">
                <a:solidFill>
                  <a:srgbClr val="FF0000"/>
                </a:solidFill>
                <a:latin typeface="Arima Koshi"/>
                <a:cs typeface="Calibri"/>
              </a:rPr>
              <a:t>Correlations Among Study Variables </a:t>
            </a:r>
            <a:endParaRPr lang="en-US" sz="5400">
              <a:solidFill>
                <a:srgbClr val="FF0000"/>
              </a:solidFill>
              <a:latin typeface="Arima Kosh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376370-E4C7-224A-BFA1-9445E9E3B0D5}"/>
              </a:ext>
            </a:extLst>
          </p:cNvPr>
          <p:cNvSpPr txBox="1"/>
          <p:nvPr/>
        </p:nvSpPr>
        <p:spPr>
          <a:xfrm>
            <a:off x="14695469" y="32087224"/>
            <a:ext cx="1714071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i="1" dirty="0">
                <a:latin typeface="Arima Koshi"/>
                <a:cs typeface="Calibri"/>
              </a:rPr>
              <a:t>Note</a:t>
            </a:r>
            <a:r>
              <a:rPr lang="en-US" sz="4000" dirty="0">
                <a:latin typeface="Arima Koshi"/>
                <a:cs typeface="Calibri"/>
              </a:rPr>
              <a:t>. Cronbach Alphas are presented on the diagonal. *</a:t>
            </a:r>
            <a:r>
              <a:rPr lang="en-US" sz="4000" i="1" dirty="0">
                <a:latin typeface="Arima Koshi"/>
                <a:cs typeface="Calibri"/>
              </a:rPr>
              <a:t>p</a:t>
            </a:r>
            <a:r>
              <a:rPr lang="en-US" sz="4000" dirty="0">
                <a:latin typeface="Arima Koshi"/>
                <a:cs typeface="Calibri"/>
              </a:rPr>
              <a:t> &lt; .05. **</a:t>
            </a:r>
            <a:r>
              <a:rPr lang="en-US" sz="4000" i="1" dirty="0">
                <a:latin typeface="Arima Koshi"/>
                <a:cs typeface="Calibri"/>
              </a:rPr>
              <a:t>p</a:t>
            </a:r>
            <a:r>
              <a:rPr lang="en-US" sz="4000" dirty="0">
                <a:latin typeface="Arima Koshi"/>
                <a:cs typeface="Calibri"/>
              </a:rPr>
              <a:t> &lt; .01.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50411E-A580-FB5C-B8F6-D71F43A53763}"/>
              </a:ext>
            </a:extLst>
          </p:cNvPr>
          <p:cNvSpPr txBox="1"/>
          <p:nvPr/>
        </p:nvSpPr>
        <p:spPr>
          <a:xfrm>
            <a:off x="14695469" y="14045966"/>
            <a:ext cx="18509429" cy="4001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latin typeface="Arima Koshi"/>
                <a:cs typeface="Calibri"/>
              </a:rPr>
              <a:t>Has stress increased? </a:t>
            </a:r>
          </a:p>
          <a:p>
            <a:endParaRPr lang="en-US" sz="4000" dirty="0">
              <a:solidFill>
                <a:srgbClr val="000000"/>
              </a:solidFill>
              <a:latin typeface="Arima Koshi"/>
              <a:cs typeface="Calibri"/>
            </a:endParaRPr>
          </a:p>
          <a:p>
            <a:r>
              <a:rPr lang="en-US" sz="4000" dirty="0">
                <a:solidFill>
                  <a:srgbClr val="000000"/>
                </a:solidFill>
                <a:latin typeface="Arima Koshi"/>
                <a:cs typeface="Calibri"/>
              </a:rPr>
              <a:t>YES - Compared to Conard (2008) stress has increased significantly</a:t>
            </a:r>
            <a:endParaRPr lang="en-US" dirty="0"/>
          </a:p>
          <a:p>
            <a:r>
              <a:rPr lang="en-US" sz="4000" dirty="0">
                <a:solidFill>
                  <a:srgbClr val="000000"/>
                </a:solidFill>
                <a:latin typeface="Arima Koshi"/>
                <a:cs typeface="Calibri"/>
              </a:rPr>
              <a:t>Mean stress (2008) = 5.71 (SD = 1.6)  </a:t>
            </a:r>
          </a:p>
          <a:p>
            <a:r>
              <a:rPr lang="en-US" sz="4000" dirty="0">
                <a:solidFill>
                  <a:srgbClr val="000000"/>
                </a:solidFill>
                <a:latin typeface="Arima Koshi"/>
                <a:cs typeface="Calibri"/>
              </a:rPr>
              <a:t>Mean stress (2023) = 6.44 (SD = 1.78)</a:t>
            </a:r>
          </a:p>
          <a:p>
            <a:r>
              <a:rPr lang="en-US" sz="4000" dirty="0">
                <a:solidFill>
                  <a:srgbClr val="000000"/>
                </a:solidFill>
                <a:latin typeface="Arima Koshi"/>
                <a:cs typeface="Calibri"/>
              </a:rPr>
              <a:t>t(571) = 4.24***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65441B-CB0F-38E6-A29D-9309E625E5E2}"/>
              </a:ext>
            </a:extLst>
          </p:cNvPr>
          <p:cNvSpPr txBox="1"/>
          <p:nvPr/>
        </p:nvSpPr>
        <p:spPr>
          <a:xfrm>
            <a:off x="36127096" y="6247358"/>
            <a:ext cx="13631160" cy="146686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8000" b="1" dirty="0">
                <a:solidFill>
                  <a:srgbClr val="C00000"/>
                </a:solidFill>
                <a:latin typeface="Arima Koshi"/>
              </a:rPr>
              <a:t>Discussion</a:t>
            </a:r>
            <a:endParaRPr lang="en-US" sz="8000" dirty="0">
              <a:solidFill>
                <a:srgbClr val="C00000"/>
              </a:solidFill>
              <a:latin typeface="Arima Koshi"/>
            </a:endParaRPr>
          </a:p>
          <a:p>
            <a:pPr>
              <a:lnSpc>
                <a:spcPct val="120000"/>
              </a:lnSpc>
            </a:pPr>
            <a:r>
              <a:rPr lang="en-US" sz="4800" dirty="0">
                <a:latin typeface="Arima Koshi"/>
              </a:rPr>
              <a:t>Different from previous studies:</a:t>
            </a:r>
          </a:p>
          <a:p>
            <a:pPr marL="285750" indent="-285750">
              <a:lnSpc>
                <a:spcPct val="120000"/>
              </a:lnSpc>
              <a:buFont typeface="Arial,Sans-Serif"/>
              <a:buChar char="•"/>
            </a:pPr>
            <a:r>
              <a:rPr lang="en-US" sz="4800">
                <a:latin typeface="Arima Koshi"/>
              </a:rPr>
              <a:t>   Conscientiousness negatively correlated </a:t>
            </a:r>
            <a:r>
              <a:rPr lang="en-US" sz="4800" dirty="0">
                <a:latin typeface="Arima Koshi"/>
              </a:rPr>
              <a:t>with GPA  but not significantly. Previously it was positively correlated (Conard, 2006). </a:t>
            </a:r>
          </a:p>
          <a:p>
            <a:pPr marL="285750" indent="-285750">
              <a:lnSpc>
                <a:spcPct val="120000"/>
              </a:lnSpc>
              <a:buFont typeface="Arial,Sans-Serif"/>
              <a:buChar char="•"/>
            </a:pPr>
            <a:r>
              <a:rPr lang="en-US" sz="4800" dirty="0">
                <a:ea typeface="+mn-lt"/>
                <a:cs typeface="+mn-lt"/>
              </a:rPr>
              <a:t>Neuroticism not significantly correlated with GPA</a:t>
            </a:r>
            <a:endParaRPr lang="en-US" sz="4800" dirty="0">
              <a:latin typeface="Arima Koshi"/>
            </a:endParaRPr>
          </a:p>
          <a:p>
            <a:pPr marL="285750" indent="-285750">
              <a:lnSpc>
                <a:spcPct val="120000"/>
              </a:lnSpc>
              <a:buFont typeface="Arial,Sans-Serif"/>
              <a:buChar char="•"/>
            </a:pPr>
            <a:r>
              <a:rPr lang="en-US" sz="4800" dirty="0">
                <a:latin typeface="Arima Koshi"/>
              </a:rPr>
              <a:t>Current conscientiousness items had higher reliability than NEO_FFI previously used</a:t>
            </a:r>
          </a:p>
          <a:p>
            <a:pPr marL="285750" indent="-285750">
              <a:lnSpc>
                <a:spcPct val="120000"/>
              </a:lnSpc>
              <a:buFont typeface="Arial,Sans-Serif"/>
              <a:buChar char="•"/>
            </a:pPr>
            <a:r>
              <a:rPr lang="en-US" sz="4800" dirty="0">
                <a:latin typeface="Arima Koshi"/>
              </a:rPr>
              <a:t>Stress is much higher now compared to a previous study (Conard, 2008). Supports societal concerns about increased anxiety, depression, and mental health issues</a:t>
            </a:r>
          </a:p>
          <a:p>
            <a:pPr marL="285750" indent="-285750">
              <a:lnSpc>
                <a:spcPct val="120000"/>
              </a:lnSpc>
              <a:buFont typeface="Arial,Sans-Serif"/>
              <a:buChar char="•"/>
            </a:pPr>
            <a:r>
              <a:rPr lang="en-US" sz="4800" dirty="0">
                <a:latin typeface="Arima Koshi"/>
              </a:rPr>
              <a:t>Conscientiousness and Neuroticism significantly correlated with stress</a:t>
            </a:r>
          </a:p>
          <a:p>
            <a:pPr marL="285750" indent="-285750">
              <a:lnSpc>
                <a:spcPct val="120000"/>
              </a:lnSpc>
              <a:buFont typeface="Arial,Sans-Serif"/>
              <a:buChar char="•"/>
            </a:pPr>
            <a:endParaRPr lang="en-US" sz="4800" dirty="0">
              <a:latin typeface="Arima Koshi"/>
            </a:endParaRPr>
          </a:p>
          <a:p>
            <a:pPr marL="285750" indent="-285750">
              <a:lnSpc>
                <a:spcPct val="120000"/>
              </a:lnSpc>
              <a:buFont typeface="Arial,Sans-Serif"/>
              <a:buChar char="•"/>
            </a:pPr>
            <a:endParaRPr lang="en-US" sz="4000" dirty="0">
              <a:latin typeface="Arima Kosh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C75579-ACE9-E033-312B-9BD114E7451C}"/>
              </a:ext>
            </a:extLst>
          </p:cNvPr>
          <p:cNvSpPr txBox="1"/>
          <p:nvPr/>
        </p:nvSpPr>
        <p:spPr>
          <a:xfrm>
            <a:off x="39640598" y="2851841"/>
            <a:ext cx="2743200" cy="4571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63B961-1755-FFE5-97CF-32347824AFA3}"/>
              </a:ext>
            </a:extLst>
          </p:cNvPr>
          <p:cNvSpPr txBox="1"/>
          <p:nvPr/>
        </p:nvSpPr>
        <p:spPr>
          <a:xfrm>
            <a:off x="21407918" y="4045960"/>
            <a:ext cx="91577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ma Koshi" pitchFamily="2" charset="77"/>
                <a:cs typeface="Arima Koshi" pitchFamily="2" charset="77"/>
              </a:rPr>
              <a:t>Faculty Mentor Dr. Maureen Conard</a:t>
            </a:r>
            <a:endParaRPr lang="en-US" sz="4000" dirty="0">
              <a:latin typeface="Arima Koshi" pitchFamily="2" charset="77"/>
              <a:cs typeface="Arima Koshi" pitchFamily="2" charset="77"/>
            </a:endParaRPr>
          </a:p>
        </p:txBody>
      </p:sp>
      <p:pic>
        <p:nvPicPr>
          <p:cNvPr id="16" name="Picture 15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9C477802-9D67-C692-1995-A2993FD158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7793" y="20854884"/>
            <a:ext cx="32181991" cy="10799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4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499</Words>
  <Application>Microsoft Office PowerPoint</Application>
  <PresentationFormat>Custom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Arial,Sans-Serif</vt:lpstr>
      <vt:lpstr>Arima Koshi</vt:lpstr>
      <vt:lpstr>Arima Koshi Medium</vt:lpstr>
      <vt:lpstr>Calibri</vt:lpstr>
      <vt:lpstr>Calibri Light</vt:lpstr>
      <vt:lpstr>Lato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Conard, Prof. Maureen A.</dc:creator>
  <cp:lastModifiedBy>Conard, Prof. Maureen A.</cp:lastModifiedBy>
  <cp:revision>150</cp:revision>
  <dcterms:created xsi:type="dcterms:W3CDTF">2023-02-15T17:16:28Z</dcterms:created>
  <dcterms:modified xsi:type="dcterms:W3CDTF">2023-04-20T12:26:23Z</dcterms:modified>
</cp:coreProperties>
</file>