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26974800" cy="1828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4"/>
    <p:restoredTop sz="86376"/>
  </p:normalViewPr>
  <p:slideViewPr>
    <p:cSldViewPr snapToGrid="0" snapToObjects="1">
      <p:cViewPr varScale="1">
        <p:scale>
          <a:sx n="27" d="100"/>
          <a:sy n="27" d="100"/>
        </p:scale>
        <p:origin x="1704"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3613B-6DF0-1445-AE2E-60BEB6EFE9C2}" type="datetimeFigureOut">
              <a:rPr lang="en-US" smtClean="0"/>
              <a:t>4/17/2023</a:t>
            </a:fld>
            <a:endParaRPr lang="en-US"/>
          </a:p>
        </p:txBody>
      </p:sp>
      <p:sp>
        <p:nvSpPr>
          <p:cNvPr id="4" name="Slide Image Placeholder 3"/>
          <p:cNvSpPr>
            <a:spLocks noGrp="1" noRot="1" noChangeAspect="1"/>
          </p:cNvSpPr>
          <p:nvPr>
            <p:ph type="sldImg" idx="2"/>
          </p:nvPr>
        </p:nvSpPr>
        <p:spPr>
          <a:xfrm>
            <a:off x="1152525" y="1143000"/>
            <a:ext cx="45529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DC3015-6B02-7141-BE92-F8B7C0F9D167}" type="slidenum">
              <a:rPr lang="en-US" smtClean="0"/>
              <a:t>‹#›</a:t>
            </a:fld>
            <a:endParaRPr lang="en-US"/>
          </a:p>
        </p:txBody>
      </p:sp>
    </p:spTree>
    <p:extLst>
      <p:ext uri="{BB962C8B-B14F-4D97-AF65-F5344CB8AC3E}">
        <p14:creationId xmlns:p14="http://schemas.microsoft.com/office/powerpoint/2010/main" val="1056024712"/>
      </p:ext>
    </p:extLst>
  </p:cSld>
  <p:clrMap bg1="lt1" tx1="dk1" bg2="lt2" tx2="dk2" accent1="accent1" accent2="accent2" accent3="accent3" accent4="accent4" accent5="accent5" accent6="accent6" hlink="hlink" folHlink="folHlink"/>
  <p:notesStyle>
    <a:lvl1pPr marL="0" algn="l" defTabSz="2172614" rtl="0" eaLnBrk="1" latinLnBrk="0" hangingPunct="1">
      <a:defRPr sz="2851" kern="1200">
        <a:solidFill>
          <a:schemeClr val="tx1"/>
        </a:solidFill>
        <a:latin typeface="+mn-lt"/>
        <a:ea typeface="+mn-ea"/>
        <a:cs typeface="+mn-cs"/>
      </a:defRPr>
    </a:lvl1pPr>
    <a:lvl2pPr marL="1086307" algn="l" defTabSz="2172614" rtl="0" eaLnBrk="1" latinLnBrk="0" hangingPunct="1">
      <a:defRPr sz="2851" kern="1200">
        <a:solidFill>
          <a:schemeClr val="tx1"/>
        </a:solidFill>
        <a:latin typeface="+mn-lt"/>
        <a:ea typeface="+mn-ea"/>
        <a:cs typeface="+mn-cs"/>
      </a:defRPr>
    </a:lvl2pPr>
    <a:lvl3pPr marL="2172614" algn="l" defTabSz="2172614" rtl="0" eaLnBrk="1" latinLnBrk="0" hangingPunct="1">
      <a:defRPr sz="2851" kern="1200">
        <a:solidFill>
          <a:schemeClr val="tx1"/>
        </a:solidFill>
        <a:latin typeface="+mn-lt"/>
        <a:ea typeface="+mn-ea"/>
        <a:cs typeface="+mn-cs"/>
      </a:defRPr>
    </a:lvl3pPr>
    <a:lvl4pPr marL="3258922" algn="l" defTabSz="2172614" rtl="0" eaLnBrk="1" latinLnBrk="0" hangingPunct="1">
      <a:defRPr sz="2851" kern="1200">
        <a:solidFill>
          <a:schemeClr val="tx1"/>
        </a:solidFill>
        <a:latin typeface="+mn-lt"/>
        <a:ea typeface="+mn-ea"/>
        <a:cs typeface="+mn-cs"/>
      </a:defRPr>
    </a:lvl4pPr>
    <a:lvl5pPr marL="4345229" algn="l" defTabSz="2172614" rtl="0" eaLnBrk="1" latinLnBrk="0" hangingPunct="1">
      <a:defRPr sz="2851" kern="1200">
        <a:solidFill>
          <a:schemeClr val="tx1"/>
        </a:solidFill>
        <a:latin typeface="+mn-lt"/>
        <a:ea typeface="+mn-ea"/>
        <a:cs typeface="+mn-cs"/>
      </a:defRPr>
    </a:lvl5pPr>
    <a:lvl6pPr marL="5431536" algn="l" defTabSz="2172614" rtl="0" eaLnBrk="1" latinLnBrk="0" hangingPunct="1">
      <a:defRPr sz="2851" kern="1200">
        <a:solidFill>
          <a:schemeClr val="tx1"/>
        </a:solidFill>
        <a:latin typeface="+mn-lt"/>
        <a:ea typeface="+mn-ea"/>
        <a:cs typeface="+mn-cs"/>
      </a:defRPr>
    </a:lvl6pPr>
    <a:lvl7pPr marL="6517843" algn="l" defTabSz="2172614" rtl="0" eaLnBrk="1" latinLnBrk="0" hangingPunct="1">
      <a:defRPr sz="2851" kern="1200">
        <a:solidFill>
          <a:schemeClr val="tx1"/>
        </a:solidFill>
        <a:latin typeface="+mn-lt"/>
        <a:ea typeface="+mn-ea"/>
        <a:cs typeface="+mn-cs"/>
      </a:defRPr>
    </a:lvl7pPr>
    <a:lvl8pPr marL="7604150" algn="l" defTabSz="2172614" rtl="0" eaLnBrk="1" latinLnBrk="0" hangingPunct="1">
      <a:defRPr sz="2851" kern="1200">
        <a:solidFill>
          <a:schemeClr val="tx1"/>
        </a:solidFill>
        <a:latin typeface="+mn-lt"/>
        <a:ea typeface="+mn-ea"/>
        <a:cs typeface="+mn-cs"/>
      </a:defRPr>
    </a:lvl8pPr>
    <a:lvl9pPr marL="8690458" algn="l" defTabSz="2172614" rtl="0" eaLnBrk="1" latinLnBrk="0" hangingPunct="1">
      <a:defRPr sz="285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DC3015-6B02-7141-BE92-F8B7C0F9D167}" type="slidenum">
              <a:rPr lang="en-US" smtClean="0"/>
              <a:t>1</a:t>
            </a:fld>
            <a:endParaRPr lang="en-US"/>
          </a:p>
        </p:txBody>
      </p:sp>
    </p:spTree>
    <p:extLst>
      <p:ext uri="{BB962C8B-B14F-4D97-AF65-F5344CB8AC3E}">
        <p14:creationId xmlns:p14="http://schemas.microsoft.com/office/powerpoint/2010/main" val="32027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23110" y="2992968"/>
            <a:ext cx="22928580" cy="6366933"/>
          </a:xfrm>
        </p:spPr>
        <p:txBody>
          <a:bodyPr anchor="b"/>
          <a:lstStyle>
            <a:lvl1pPr algn="ctr">
              <a:defRPr sz="16000"/>
            </a:lvl1pPr>
          </a:lstStyle>
          <a:p>
            <a:r>
              <a:rPr lang="en-US"/>
              <a:t>Click to edit Master title style</a:t>
            </a:r>
            <a:endParaRPr lang="en-US" dirty="0"/>
          </a:p>
        </p:txBody>
      </p:sp>
      <p:sp>
        <p:nvSpPr>
          <p:cNvPr id="3" name="Subtitle 2"/>
          <p:cNvSpPr>
            <a:spLocks noGrp="1"/>
          </p:cNvSpPr>
          <p:nvPr>
            <p:ph type="subTitle" idx="1"/>
          </p:nvPr>
        </p:nvSpPr>
        <p:spPr>
          <a:xfrm>
            <a:off x="3371850" y="9605435"/>
            <a:ext cx="20231100" cy="4415365"/>
          </a:xfrm>
        </p:spPr>
        <p:txBody>
          <a:bodyPr/>
          <a:lstStyle>
            <a:lvl1pPr marL="0" indent="0" algn="ctr">
              <a:buNone/>
              <a:defRPr sz="6400"/>
            </a:lvl1pPr>
            <a:lvl2pPr marL="1219215" indent="0" algn="ctr">
              <a:buNone/>
              <a:defRPr sz="5333"/>
            </a:lvl2pPr>
            <a:lvl3pPr marL="2438430" indent="0" algn="ctr">
              <a:buNone/>
              <a:defRPr sz="4800"/>
            </a:lvl3pPr>
            <a:lvl4pPr marL="3657646" indent="0" algn="ctr">
              <a:buNone/>
              <a:defRPr sz="4267"/>
            </a:lvl4pPr>
            <a:lvl5pPr marL="4876861" indent="0" algn="ctr">
              <a:buNone/>
              <a:defRPr sz="4267"/>
            </a:lvl5pPr>
            <a:lvl6pPr marL="6096076" indent="0" algn="ctr">
              <a:buNone/>
              <a:defRPr sz="4267"/>
            </a:lvl6pPr>
            <a:lvl7pPr marL="7315291" indent="0" algn="ctr">
              <a:buNone/>
              <a:defRPr sz="4267"/>
            </a:lvl7pPr>
            <a:lvl8pPr marL="8534507" indent="0" algn="ctr">
              <a:buNone/>
              <a:defRPr sz="4267"/>
            </a:lvl8pPr>
            <a:lvl9pPr marL="9753722" indent="0" algn="ctr">
              <a:buNone/>
              <a:defRPr sz="426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EC5319-E578-0E4B-B76D-B2CB3339B6C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2612810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EC5319-E578-0E4B-B76D-B2CB3339B6C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249851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03843" y="973667"/>
            <a:ext cx="5816441" cy="154982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854519" y="973667"/>
            <a:ext cx="17112139" cy="1549823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EC5319-E578-0E4B-B76D-B2CB3339B6C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36781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EC5319-E578-0E4B-B76D-B2CB3339B6C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1899553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40470" y="4559305"/>
            <a:ext cx="23265765" cy="7607299"/>
          </a:xfrm>
        </p:spPr>
        <p:txBody>
          <a:bodyPr anchor="b"/>
          <a:lstStyle>
            <a:lvl1pPr>
              <a:defRPr sz="16000"/>
            </a:lvl1pPr>
          </a:lstStyle>
          <a:p>
            <a:r>
              <a:rPr lang="en-US"/>
              <a:t>Click to edit Master title style</a:t>
            </a:r>
            <a:endParaRPr lang="en-US" dirty="0"/>
          </a:p>
        </p:txBody>
      </p:sp>
      <p:sp>
        <p:nvSpPr>
          <p:cNvPr id="3" name="Text Placeholder 2"/>
          <p:cNvSpPr>
            <a:spLocks noGrp="1"/>
          </p:cNvSpPr>
          <p:nvPr>
            <p:ph type="body" idx="1"/>
          </p:nvPr>
        </p:nvSpPr>
        <p:spPr>
          <a:xfrm>
            <a:off x="1840470" y="12238572"/>
            <a:ext cx="23265765" cy="4000499"/>
          </a:xfrm>
        </p:spPr>
        <p:txBody>
          <a:bodyPr/>
          <a:lstStyle>
            <a:lvl1pPr marL="0" indent="0">
              <a:buNone/>
              <a:defRPr sz="6400">
                <a:solidFill>
                  <a:schemeClr val="tx1"/>
                </a:solidFill>
              </a:defRPr>
            </a:lvl1pPr>
            <a:lvl2pPr marL="1219215" indent="0">
              <a:buNone/>
              <a:defRPr sz="5333">
                <a:solidFill>
                  <a:schemeClr val="tx1">
                    <a:tint val="75000"/>
                  </a:schemeClr>
                </a:solidFill>
              </a:defRPr>
            </a:lvl2pPr>
            <a:lvl3pPr marL="2438430" indent="0">
              <a:buNone/>
              <a:defRPr sz="4800">
                <a:solidFill>
                  <a:schemeClr val="tx1">
                    <a:tint val="75000"/>
                  </a:schemeClr>
                </a:solidFill>
              </a:defRPr>
            </a:lvl3pPr>
            <a:lvl4pPr marL="3657646" indent="0">
              <a:buNone/>
              <a:defRPr sz="4267">
                <a:solidFill>
                  <a:schemeClr val="tx1">
                    <a:tint val="75000"/>
                  </a:schemeClr>
                </a:solidFill>
              </a:defRPr>
            </a:lvl4pPr>
            <a:lvl5pPr marL="4876861" indent="0">
              <a:buNone/>
              <a:defRPr sz="4267">
                <a:solidFill>
                  <a:schemeClr val="tx1">
                    <a:tint val="75000"/>
                  </a:schemeClr>
                </a:solidFill>
              </a:defRPr>
            </a:lvl5pPr>
            <a:lvl6pPr marL="6096076" indent="0">
              <a:buNone/>
              <a:defRPr sz="4267">
                <a:solidFill>
                  <a:schemeClr val="tx1">
                    <a:tint val="75000"/>
                  </a:schemeClr>
                </a:solidFill>
              </a:defRPr>
            </a:lvl6pPr>
            <a:lvl7pPr marL="7315291" indent="0">
              <a:buNone/>
              <a:defRPr sz="4267">
                <a:solidFill>
                  <a:schemeClr val="tx1">
                    <a:tint val="75000"/>
                  </a:schemeClr>
                </a:solidFill>
              </a:defRPr>
            </a:lvl7pPr>
            <a:lvl8pPr marL="8534507" indent="0">
              <a:buNone/>
              <a:defRPr sz="4267">
                <a:solidFill>
                  <a:schemeClr val="tx1">
                    <a:tint val="75000"/>
                  </a:schemeClr>
                </a:solidFill>
              </a:defRPr>
            </a:lvl8pPr>
            <a:lvl9pPr marL="9753722" indent="0">
              <a:buNone/>
              <a:defRPr sz="42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EC5319-E578-0E4B-B76D-B2CB3339B6C4}"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320299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54518" y="4868333"/>
            <a:ext cx="11464290"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655993" y="4868333"/>
            <a:ext cx="11464290"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EC5319-E578-0E4B-B76D-B2CB3339B6C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2051943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58031" y="973671"/>
            <a:ext cx="23265765" cy="35348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58034" y="4483101"/>
            <a:ext cx="11411603" cy="2197099"/>
          </a:xfrm>
        </p:spPr>
        <p:txBody>
          <a:bodyPr anchor="b"/>
          <a:lstStyle>
            <a:lvl1pPr marL="0" indent="0">
              <a:buNone/>
              <a:defRPr sz="6400" b="1"/>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en-US"/>
              <a:t>Click to edit Master text styles</a:t>
            </a:r>
          </a:p>
        </p:txBody>
      </p:sp>
      <p:sp>
        <p:nvSpPr>
          <p:cNvPr id="4" name="Content Placeholder 3"/>
          <p:cNvSpPr>
            <a:spLocks noGrp="1"/>
          </p:cNvSpPr>
          <p:nvPr>
            <p:ph sz="half" idx="2"/>
          </p:nvPr>
        </p:nvSpPr>
        <p:spPr>
          <a:xfrm>
            <a:off x="1858034" y="6680200"/>
            <a:ext cx="11411603"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655994" y="4483101"/>
            <a:ext cx="11467803" cy="2197099"/>
          </a:xfrm>
        </p:spPr>
        <p:txBody>
          <a:bodyPr anchor="b"/>
          <a:lstStyle>
            <a:lvl1pPr marL="0" indent="0">
              <a:buNone/>
              <a:defRPr sz="6400" b="1"/>
            </a:lvl1pPr>
            <a:lvl2pPr marL="1219215" indent="0">
              <a:buNone/>
              <a:defRPr sz="5333" b="1"/>
            </a:lvl2pPr>
            <a:lvl3pPr marL="2438430" indent="0">
              <a:buNone/>
              <a:defRPr sz="4800" b="1"/>
            </a:lvl3pPr>
            <a:lvl4pPr marL="3657646" indent="0">
              <a:buNone/>
              <a:defRPr sz="4267" b="1"/>
            </a:lvl4pPr>
            <a:lvl5pPr marL="4876861" indent="0">
              <a:buNone/>
              <a:defRPr sz="4267" b="1"/>
            </a:lvl5pPr>
            <a:lvl6pPr marL="6096076" indent="0">
              <a:buNone/>
              <a:defRPr sz="4267" b="1"/>
            </a:lvl6pPr>
            <a:lvl7pPr marL="7315291" indent="0">
              <a:buNone/>
              <a:defRPr sz="4267" b="1"/>
            </a:lvl7pPr>
            <a:lvl8pPr marL="8534507" indent="0">
              <a:buNone/>
              <a:defRPr sz="4267" b="1"/>
            </a:lvl8pPr>
            <a:lvl9pPr marL="9753722" indent="0">
              <a:buNone/>
              <a:defRPr sz="4267" b="1"/>
            </a:lvl9pPr>
          </a:lstStyle>
          <a:p>
            <a:pPr lvl="0"/>
            <a:r>
              <a:rPr lang="en-US"/>
              <a:t>Click to edit Master text styles</a:t>
            </a:r>
          </a:p>
        </p:txBody>
      </p:sp>
      <p:sp>
        <p:nvSpPr>
          <p:cNvPr id="6" name="Content Placeholder 5"/>
          <p:cNvSpPr>
            <a:spLocks noGrp="1"/>
          </p:cNvSpPr>
          <p:nvPr>
            <p:ph sz="quarter" idx="4"/>
          </p:nvPr>
        </p:nvSpPr>
        <p:spPr>
          <a:xfrm>
            <a:off x="13655994" y="6680200"/>
            <a:ext cx="11467803"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EC5319-E578-0E4B-B76D-B2CB3339B6C4}" type="datetimeFigureOut">
              <a:rPr lang="en-US" smtClean="0"/>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144623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EC5319-E578-0E4B-B76D-B2CB3339B6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205694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C5319-E578-0E4B-B76D-B2CB3339B6C4}" type="datetimeFigureOut">
              <a:rPr lang="en-US" smtClean="0"/>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227050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58031" y="1219200"/>
            <a:ext cx="8700075" cy="4267200"/>
          </a:xfrm>
        </p:spPr>
        <p:txBody>
          <a:bodyPr anchor="b"/>
          <a:lstStyle>
            <a:lvl1pPr>
              <a:defRPr sz="8533"/>
            </a:lvl1pPr>
          </a:lstStyle>
          <a:p>
            <a:r>
              <a:rPr lang="en-US"/>
              <a:t>Click to edit Master title style</a:t>
            </a:r>
            <a:endParaRPr lang="en-US" dirty="0"/>
          </a:p>
        </p:txBody>
      </p:sp>
      <p:sp>
        <p:nvSpPr>
          <p:cNvPr id="3" name="Content Placeholder 2"/>
          <p:cNvSpPr>
            <a:spLocks noGrp="1"/>
          </p:cNvSpPr>
          <p:nvPr>
            <p:ph idx="1"/>
          </p:nvPr>
        </p:nvSpPr>
        <p:spPr>
          <a:xfrm>
            <a:off x="11467803" y="2633138"/>
            <a:ext cx="13655993" cy="12996333"/>
          </a:xfrm>
        </p:spPr>
        <p:txBody>
          <a:bodyPr/>
          <a:lstStyle>
            <a:lvl1pPr>
              <a:defRPr sz="8533"/>
            </a:lvl1pPr>
            <a:lvl2pPr>
              <a:defRPr sz="7467"/>
            </a:lvl2pPr>
            <a:lvl3pPr>
              <a:defRPr sz="6400"/>
            </a:lvl3pPr>
            <a:lvl4pPr>
              <a:defRPr sz="5333"/>
            </a:lvl4pPr>
            <a:lvl5pPr>
              <a:defRPr sz="5333"/>
            </a:lvl5pPr>
            <a:lvl6pPr>
              <a:defRPr sz="5333"/>
            </a:lvl6pPr>
            <a:lvl7pPr>
              <a:defRPr sz="5333"/>
            </a:lvl7pPr>
            <a:lvl8pPr>
              <a:defRPr sz="5333"/>
            </a:lvl8pPr>
            <a:lvl9pPr>
              <a:defRPr sz="5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58031" y="5486400"/>
            <a:ext cx="8700075" cy="10164235"/>
          </a:xfrm>
        </p:spPr>
        <p:txBody>
          <a:bodyPr/>
          <a:lstStyle>
            <a:lvl1pPr marL="0" indent="0">
              <a:buNone/>
              <a:defRPr sz="4267"/>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5" name="Date Placeholder 4"/>
          <p:cNvSpPr>
            <a:spLocks noGrp="1"/>
          </p:cNvSpPr>
          <p:nvPr>
            <p:ph type="dt" sz="half" idx="10"/>
          </p:nvPr>
        </p:nvSpPr>
        <p:spPr/>
        <p:txBody>
          <a:bodyPr/>
          <a:lstStyle/>
          <a:p>
            <a:fld id="{BDEC5319-E578-0E4B-B76D-B2CB3339B6C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1328801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58031" y="1219200"/>
            <a:ext cx="8700075" cy="4267200"/>
          </a:xfrm>
        </p:spPr>
        <p:txBody>
          <a:bodyPr anchor="b"/>
          <a:lstStyle>
            <a:lvl1pPr>
              <a:defRPr sz="8533"/>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67803" y="2633138"/>
            <a:ext cx="13655993" cy="12996333"/>
          </a:xfrm>
        </p:spPr>
        <p:txBody>
          <a:bodyPr anchor="t"/>
          <a:lstStyle>
            <a:lvl1pPr marL="0" indent="0">
              <a:buNone/>
              <a:defRPr sz="8533"/>
            </a:lvl1pPr>
            <a:lvl2pPr marL="1219215" indent="0">
              <a:buNone/>
              <a:defRPr sz="7467"/>
            </a:lvl2pPr>
            <a:lvl3pPr marL="2438430" indent="0">
              <a:buNone/>
              <a:defRPr sz="6400"/>
            </a:lvl3pPr>
            <a:lvl4pPr marL="3657646" indent="0">
              <a:buNone/>
              <a:defRPr sz="5333"/>
            </a:lvl4pPr>
            <a:lvl5pPr marL="4876861" indent="0">
              <a:buNone/>
              <a:defRPr sz="5333"/>
            </a:lvl5pPr>
            <a:lvl6pPr marL="6096076" indent="0">
              <a:buNone/>
              <a:defRPr sz="5333"/>
            </a:lvl6pPr>
            <a:lvl7pPr marL="7315291" indent="0">
              <a:buNone/>
              <a:defRPr sz="5333"/>
            </a:lvl7pPr>
            <a:lvl8pPr marL="8534507" indent="0">
              <a:buNone/>
              <a:defRPr sz="5333"/>
            </a:lvl8pPr>
            <a:lvl9pPr marL="9753722" indent="0">
              <a:buNone/>
              <a:defRPr sz="5333"/>
            </a:lvl9pPr>
          </a:lstStyle>
          <a:p>
            <a:r>
              <a:rPr lang="en-US"/>
              <a:t>Click icon to add picture</a:t>
            </a:r>
            <a:endParaRPr lang="en-US" dirty="0"/>
          </a:p>
        </p:txBody>
      </p:sp>
      <p:sp>
        <p:nvSpPr>
          <p:cNvPr id="4" name="Text Placeholder 3"/>
          <p:cNvSpPr>
            <a:spLocks noGrp="1"/>
          </p:cNvSpPr>
          <p:nvPr>
            <p:ph type="body" sz="half" idx="2"/>
          </p:nvPr>
        </p:nvSpPr>
        <p:spPr>
          <a:xfrm>
            <a:off x="1858031" y="5486400"/>
            <a:ext cx="8700075" cy="10164235"/>
          </a:xfrm>
        </p:spPr>
        <p:txBody>
          <a:bodyPr/>
          <a:lstStyle>
            <a:lvl1pPr marL="0" indent="0">
              <a:buNone/>
              <a:defRPr sz="4267"/>
            </a:lvl1pPr>
            <a:lvl2pPr marL="1219215" indent="0">
              <a:buNone/>
              <a:defRPr sz="3733"/>
            </a:lvl2pPr>
            <a:lvl3pPr marL="2438430" indent="0">
              <a:buNone/>
              <a:defRPr sz="3200"/>
            </a:lvl3pPr>
            <a:lvl4pPr marL="3657646" indent="0">
              <a:buNone/>
              <a:defRPr sz="2667"/>
            </a:lvl4pPr>
            <a:lvl5pPr marL="4876861" indent="0">
              <a:buNone/>
              <a:defRPr sz="2667"/>
            </a:lvl5pPr>
            <a:lvl6pPr marL="6096076" indent="0">
              <a:buNone/>
              <a:defRPr sz="2667"/>
            </a:lvl6pPr>
            <a:lvl7pPr marL="7315291" indent="0">
              <a:buNone/>
              <a:defRPr sz="2667"/>
            </a:lvl7pPr>
            <a:lvl8pPr marL="8534507" indent="0">
              <a:buNone/>
              <a:defRPr sz="2667"/>
            </a:lvl8pPr>
            <a:lvl9pPr marL="9753722" indent="0">
              <a:buNone/>
              <a:defRPr sz="2667"/>
            </a:lvl9pPr>
          </a:lstStyle>
          <a:p>
            <a:pPr lvl="0"/>
            <a:r>
              <a:rPr lang="en-US"/>
              <a:t>Click to edit Master text styles</a:t>
            </a:r>
          </a:p>
        </p:txBody>
      </p:sp>
      <p:sp>
        <p:nvSpPr>
          <p:cNvPr id="5" name="Date Placeholder 4"/>
          <p:cNvSpPr>
            <a:spLocks noGrp="1"/>
          </p:cNvSpPr>
          <p:nvPr>
            <p:ph type="dt" sz="half" idx="10"/>
          </p:nvPr>
        </p:nvSpPr>
        <p:spPr/>
        <p:txBody>
          <a:bodyPr/>
          <a:lstStyle/>
          <a:p>
            <a:fld id="{BDEC5319-E578-0E4B-B76D-B2CB3339B6C4}"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DC5F9-8C41-5F4C-806A-B056F7CFF63B}" type="slidenum">
              <a:rPr lang="en-US" smtClean="0"/>
              <a:t>‹#›</a:t>
            </a:fld>
            <a:endParaRPr lang="en-US"/>
          </a:p>
        </p:txBody>
      </p:sp>
    </p:spTree>
    <p:extLst>
      <p:ext uri="{BB962C8B-B14F-4D97-AF65-F5344CB8AC3E}">
        <p14:creationId xmlns:p14="http://schemas.microsoft.com/office/powerpoint/2010/main" val="4194339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4518" y="973671"/>
            <a:ext cx="23265765" cy="35348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854518" y="4868333"/>
            <a:ext cx="23265765" cy="1160356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854518" y="16950271"/>
            <a:ext cx="6069330" cy="973667"/>
          </a:xfrm>
          <a:prstGeom prst="rect">
            <a:avLst/>
          </a:prstGeom>
        </p:spPr>
        <p:txBody>
          <a:bodyPr vert="horz" lIns="91440" tIns="45720" rIns="91440" bIns="45720" rtlCol="0" anchor="ctr"/>
          <a:lstStyle>
            <a:lvl1pPr algn="l">
              <a:defRPr sz="3200">
                <a:solidFill>
                  <a:schemeClr val="tx1">
                    <a:tint val="75000"/>
                  </a:schemeClr>
                </a:solidFill>
              </a:defRPr>
            </a:lvl1pPr>
          </a:lstStyle>
          <a:p>
            <a:fld id="{BDEC5319-E578-0E4B-B76D-B2CB3339B6C4}" type="datetimeFigureOut">
              <a:rPr lang="en-US" smtClean="0"/>
              <a:t>4/17/2023</a:t>
            </a:fld>
            <a:endParaRPr lang="en-US"/>
          </a:p>
        </p:txBody>
      </p:sp>
      <p:sp>
        <p:nvSpPr>
          <p:cNvPr id="5" name="Footer Placeholder 4"/>
          <p:cNvSpPr>
            <a:spLocks noGrp="1"/>
          </p:cNvSpPr>
          <p:nvPr>
            <p:ph type="ftr" sz="quarter" idx="3"/>
          </p:nvPr>
        </p:nvSpPr>
        <p:spPr>
          <a:xfrm>
            <a:off x="8935403" y="16950271"/>
            <a:ext cx="9103995" cy="973667"/>
          </a:xfrm>
          <a:prstGeom prst="rect">
            <a:avLst/>
          </a:prstGeom>
        </p:spPr>
        <p:txBody>
          <a:bodyPr vert="horz" lIns="91440" tIns="45720" rIns="91440" bIns="45720" rtlCol="0" anchor="ctr"/>
          <a:lstStyle>
            <a:lvl1pPr algn="ctr">
              <a:defRPr sz="3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050953" y="16950271"/>
            <a:ext cx="6069330" cy="973667"/>
          </a:xfrm>
          <a:prstGeom prst="rect">
            <a:avLst/>
          </a:prstGeom>
        </p:spPr>
        <p:txBody>
          <a:bodyPr vert="horz" lIns="91440" tIns="45720" rIns="91440" bIns="45720" rtlCol="0" anchor="ctr"/>
          <a:lstStyle>
            <a:lvl1pPr algn="r">
              <a:defRPr sz="3200">
                <a:solidFill>
                  <a:schemeClr val="tx1">
                    <a:tint val="75000"/>
                  </a:schemeClr>
                </a:solidFill>
              </a:defRPr>
            </a:lvl1pPr>
          </a:lstStyle>
          <a:p>
            <a:fld id="{158DC5F9-8C41-5F4C-806A-B056F7CFF63B}" type="slidenum">
              <a:rPr lang="en-US" smtClean="0"/>
              <a:t>‹#›</a:t>
            </a:fld>
            <a:endParaRPr lang="en-US"/>
          </a:p>
        </p:txBody>
      </p:sp>
    </p:spTree>
    <p:extLst>
      <p:ext uri="{BB962C8B-B14F-4D97-AF65-F5344CB8AC3E}">
        <p14:creationId xmlns:p14="http://schemas.microsoft.com/office/powerpoint/2010/main" val="4287113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438430" rtl="0" eaLnBrk="1" latinLnBrk="0" hangingPunct="1">
        <a:lnSpc>
          <a:spcPct val="90000"/>
        </a:lnSpc>
        <a:spcBef>
          <a:spcPct val="0"/>
        </a:spcBef>
        <a:buNone/>
        <a:defRPr sz="11733" kern="1200">
          <a:solidFill>
            <a:schemeClr val="tx1"/>
          </a:solidFill>
          <a:latin typeface="+mj-lt"/>
          <a:ea typeface="+mj-ea"/>
          <a:cs typeface="+mj-cs"/>
        </a:defRPr>
      </a:lvl1pPr>
    </p:titleStyle>
    <p:bodyStyle>
      <a:lvl1pPr marL="609608" indent="-609608" algn="l" defTabSz="2438430" rtl="0" eaLnBrk="1" latinLnBrk="0" hangingPunct="1">
        <a:lnSpc>
          <a:spcPct val="90000"/>
        </a:lnSpc>
        <a:spcBef>
          <a:spcPts val="2667"/>
        </a:spcBef>
        <a:buFont typeface="Arial" panose="020B0604020202020204" pitchFamily="34" charset="0"/>
        <a:buChar char="•"/>
        <a:defRPr sz="7467" kern="1200">
          <a:solidFill>
            <a:schemeClr val="tx1"/>
          </a:solidFill>
          <a:latin typeface="+mn-lt"/>
          <a:ea typeface="+mn-ea"/>
          <a:cs typeface="+mn-cs"/>
        </a:defRPr>
      </a:lvl1pPr>
      <a:lvl2pPr marL="1828823" indent="-609608" algn="l" defTabSz="2438430" rtl="0" eaLnBrk="1" latinLnBrk="0" hangingPunct="1">
        <a:lnSpc>
          <a:spcPct val="90000"/>
        </a:lnSpc>
        <a:spcBef>
          <a:spcPts val="1333"/>
        </a:spcBef>
        <a:buFont typeface="Arial" panose="020B0604020202020204" pitchFamily="34" charset="0"/>
        <a:buChar char="•"/>
        <a:defRPr sz="6400" kern="1200">
          <a:solidFill>
            <a:schemeClr val="tx1"/>
          </a:solidFill>
          <a:latin typeface="+mn-lt"/>
          <a:ea typeface="+mn-ea"/>
          <a:cs typeface="+mn-cs"/>
        </a:defRPr>
      </a:lvl2pPr>
      <a:lvl3pPr marL="3048038" indent="-609608" algn="l" defTabSz="2438430" rtl="0" eaLnBrk="1" latinLnBrk="0" hangingPunct="1">
        <a:lnSpc>
          <a:spcPct val="90000"/>
        </a:lnSpc>
        <a:spcBef>
          <a:spcPts val="1333"/>
        </a:spcBef>
        <a:buFont typeface="Arial" panose="020B0604020202020204" pitchFamily="34" charset="0"/>
        <a:buChar char="•"/>
        <a:defRPr sz="5333" kern="1200">
          <a:solidFill>
            <a:schemeClr val="tx1"/>
          </a:solidFill>
          <a:latin typeface="+mn-lt"/>
          <a:ea typeface="+mn-ea"/>
          <a:cs typeface="+mn-cs"/>
        </a:defRPr>
      </a:lvl3pPr>
      <a:lvl4pPr marL="4267253"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4pPr>
      <a:lvl5pPr marL="5486469"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5pPr>
      <a:lvl6pPr marL="6705684"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6pPr>
      <a:lvl7pPr marL="7924899"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7pPr>
      <a:lvl8pPr marL="9144114"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8pPr>
      <a:lvl9pPr marL="10363330" indent="-609608" algn="l" defTabSz="2438430" rtl="0" eaLnBrk="1" latinLnBrk="0" hangingPunct="1">
        <a:lnSpc>
          <a:spcPct val="90000"/>
        </a:lnSpc>
        <a:spcBef>
          <a:spcPts val="1333"/>
        </a:spcBef>
        <a:buFont typeface="Arial" panose="020B0604020202020204" pitchFamily="34" charset="0"/>
        <a:buChar char="•"/>
        <a:defRPr sz="4800" kern="1200">
          <a:solidFill>
            <a:schemeClr val="tx1"/>
          </a:solidFill>
          <a:latin typeface="+mn-lt"/>
          <a:ea typeface="+mn-ea"/>
          <a:cs typeface="+mn-cs"/>
        </a:defRPr>
      </a:lvl9pPr>
    </p:bodyStyle>
    <p:otherStyle>
      <a:defPPr>
        <a:defRPr lang="en-US"/>
      </a:defPPr>
      <a:lvl1pPr marL="0" algn="l" defTabSz="2438430" rtl="0" eaLnBrk="1" latinLnBrk="0" hangingPunct="1">
        <a:defRPr sz="4800" kern="1200">
          <a:solidFill>
            <a:schemeClr val="tx1"/>
          </a:solidFill>
          <a:latin typeface="+mn-lt"/>
          <a:ea typeface="+mn-ea"/>
          <a:cs typeface="+mn-cs"/>
        </a:defRPr>
      </a:lvl1pPr>
      <a:lvl2pPr marL="1219215" algn="l" defTabSz="2438430" rtl="0" eaLnBrk="1" latinLnBrk="0" hangingPunct="1">
        <a:defRPr sz="4800" kern="1200">
          <a:solidFill>
            <a:schemeClr val="tx1"/>
          </a:solidFill>
          <a:latin typeface="+mn-lt"/>
          <a:ea typeface="+mn-ea"/>
          <a:cs typeface="+mn-cs"/>
        </a:defRPr>
      </a:lvl2pPr>
      <a:lvl3pPr marL="2438430" algn="l" defTabSz="2438430" rtl="0" eaLnBrk="1" latinLnBrk="0" hangingPunct="1">
        <a:defRPr sz="4800" kern="1200">
          <a:solidFill>
            <a:schemeClr val="tx1"/>
          </a:solidFill>
          <a:latin typeface="+mn-lt"/>
          <a:ea typeface="+mn-ea"/>
          <a:cs typeface="+mn-cs"/>
        </a:defRPr>
      </a:lvl3pPr>
      <a:lvl4pPr marL="3657646" algn="l" defTabSz="2438430" rtl="0" eaLnBrk="1" latinLnBrk="0" hangingPunct="1">
        <a:defRPr sz="4800" kern="1200">
          <a:solidFill>
            <a:schemeClr val="tx1"/>
          </a:solidFill>
          <a:latin typeface="+mn-lt"/>
          <a:ea typeface="+mn-ea"/>
          <a:cs typeface="+mn-cs"/>
        </a:defRPr>
      </a:lvl4pPr>
      <a:lvl5pPr marL="4876861" algn="l" defTabSz="2438430" rtl="0" eaLnBrk="1" latinLnBrk="0" hangingPunct="1">
        <a:defRPr sz="4800" kern="1200">
          <a:solidFill>
            <a:schemeClr val="tx1"/>
          </a:solidFill>
          <a:latin typeface="+mn-lt"/>
          <a:ea typeface="+mn-ea"/>
          <a:cs typeface="+mn-cs"/>
        </a:defRPr>
      </a:lvl5pPr>
      <a:lvl6pPr marL="6096076" algn="l" defTabSz="2438430" rtl="0" eaLnBrk="1" latinLnBrk="0" hangingPunct="1">
        <a:defRPr sz="4800" kern="1200">
          <a:solidFill>
            <a:schemeClr val="tx1"/>
          </a:solidFill>
          <a:latin typeface="+mn-lt"/>
          <a:ea typeface="+mn-ea"/>
          <a:cs typeface="+mn-cs"/>
        </a:defRPr>
      </a:lvl6pPr>
      <a:lvl7pPr marL="7315291" algn="l" defTabSz="2438430" rtl="0" eaLnBrk="1" latinLnBrk="0" hangingPunct="1">
        <a:defRPr sz="4800" kern="1200">
          <a:solidFill>
            <a:schemeClr val="tx1"/>
          </a:solidFill>
          <a:latin typeface="+mn-lt"/>
          <a:ea typeface="+mn-ea"/>
          <a:cs typeface="+mn-cs"/>
        </a:defRPr>
      </a:lvl7pPr>
      <a:lvl8pPr marL="8534507" algn="l" defTabSz="2438430" rtl="0" eaLnBrk="1" latinLnBrk="0" hangingPunct="1">
        <a:defRPr sz="4800" kern="1200">
          <a:solidFill>
            <a:schemeClr val="tx1"/>
          </a:solidFill>
          <a:latin typeface="+mn-lt"/>
          <a:ea typeface="+mn-ea"/>
          <a:cs typeface="+mn-cs"/>
        </a:defRPr>
      </a:lvl8pPr>
      <a:lvl9pPr marL="9753722" algn="l" defTabSz="2438430" rtl="0" eaLnBrk="1" latinLnBrk="0" hangingPunct="1">
        <a:defRPr sz="4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1000">
              <a:schemeClr val="accent1">
                <a:lumMod val="0"/>
                <a:lumOff val="100000"/>
              </a:schemeClr>
            </a:gs>
            <a:gs pos="57000">
              <a:schemeClr val="accent1">
                <a:lumMod val="0"/>
                <a:lumOff val="100000"/>
              </a:schemeClr>
            </a:gs>
            <a:gs pos="100000">
              <a:schemeClr val="accent1">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F6F6F-895A-E740-9DB8-43D3DBB2E8B7}"/>
              </a:ext>
            </a:extLst>
          </p:cNvPr>
          <p:cNvSpPr>
            <a:spLocks noGrp="1"/>
          </p:cNvSpPr>
          <p:nvPr>
            <p:ph type="title"/>
          </p:nvPr>
        </p:nvSpPr>
        <p:spPr>
          <a:xfrm>
            <a:off x="1089519" y="1484477"/>
            <a:ext cx="24823564" cy="2316457"/>
          </a:xfrm>
          <a:solidFill>
            <a:srgbClr val="0070C0"/>
          </a:solidFill>
          <a:ln w="76200">
            <a:solidFill>
              <a:srgbClr val="011893"/>
            </a:solidFill>
          </a:ln>
        </p:spPr>
        <p:txBody>
          <a:bodyPr lIns="201168" tIns="100584" rIns="201168" bIns="100584">
            <a:normAutofit/>
          </a:bodyPr>
          <a:lstStyle/>
          <a:p>
            <a:pPr algn="ctr">
              <a:spcBef>
                <a:spcPts val="0"/>
              </a:spcBef>
            </a:pPr>
            <a:r>
              <a:rPr lang="en-US" sz="5310" dirty="0">
                <a:solidFill>
                  <a:schemeClr val="bg1"/>
                </a:solidFill>
                <a:latin typeface="Arial" panose="020B0604020202020204" pitchFamily="34" charset="0"/>
                <a:cs typeface="Arial" panose="020B0604020202020204" pitchFamily="34" charset="0"/>
              </a:rPr>
              <a:t>The Free Will Debate</a:t>
            </a:r>
            <a:br>
              <a:rPr lang="en-US" sz="4425" dirty="0">
                <a:solidFill>
                  <a:schemeClr val="bg1"/>
                </a:solidFill>
                <a:latin typeface="Arial" panose="020B0604020202020204" pitchFamily="34" charset="0"/>
                <a:cs typeface="Arial" panose="020B0604020202020204" pitchFamily="34" charset="0"/>
              </a:rPr>
            </a:br>
            <a:r>
              <a:rPr lang="en-US" sz="3540" dirty="0">
                <a:solidFill>
                  <a:schemeClr val="bg1"/>
                </a:solidFill>
                <a:latin typeface="Arial" panose="020B0604020202020204" pitchFamily="34" charset="0"/>
                <a:cs typeface="Arial" panose="020B0604020202020204" pitchFamily="34" charset="0"/>
              </a:rPr>
              <a:t>Tyler Cramer, Sacred Heart University</a:t>
            </a:r>
            <a:br>
              <a:rPr lang="en-US" sz="3540" dirty="0">
                <a:solidFill>
                  <a:schemeClr val="bg1"/>
                </a:solidFill>
                <a:latin typeface="Arial" panose="020B0604020202020204" pitchFamily="34" charset="0"/>
                <a:cs typeface="Arial" panose="020B0604020202020204" pitchFamily="34" charset="0"/>
              </a:rPr>
            </a:br>
            <a:r>
              <a:rPr lang="en-US" sz="3540" dirty="0">
                <a:solidFill>
                  <a:schemeClr val="bg1"/>
                </a:solidFill>
                <a:latin typeface="Arial" panose="020B0604020202020204" pitchFamily="34" charset="0"/>
                <a:cs typeface="Arial" panose="020B0604020202020204" pitchFamily="34" charset="0"/>
              </a:rPr>
              <a:t>Academic Festival / April 28, 2023 / Fairfield, CT</a:t>
            </a:r>
          </a:p>
        </p:txBody>
      </p:sp>
      <p:sp>
        <p:nvSpPr>
          <p:cNvPr id="5" name="Content Placeholder 4">
            <a:extLst>
              <a:ext uri="{FF2B5EF4-FFF2-40B4-BE49-F238E27FC236}">
                <a16:creationId xmlns:a16="http://schemas.microsoft.com/office/drawing/2014/main" id="{937E42AD-6A98-2347-80FA-1B4E9B19B58C}"/>
              </a:ext>
            </a:extLst>
          </p:cNvPr>
          <p:cNvSpPr>
            <a:spLocks noGrp="1"/>
          </p:cNvSpPr>
          <p:nvPr>
            <p:ph sz="half" idx="1"/>
          </p:nvPr>
        </p:nvSpPr>
        <p:spPr>
          <a:xfrm>
            <a:off x="1089518" y="4220217"/>
            <a:ext cx="5960405" cy="8632183"/>
          </a:xfrm>
          <a:ln w="38100">
            <a:solidFill>
              <a:srgbClr val="011893"/>
            </a:solidFill>
          </a:ln>
        </p:spPr>
        <p:txBody>
          <a:bodyPr lIns="201168" tIns="100584" rIns="201168" bIns="100584">
            <a:noAutofit/>
          </a:bodyPr>
          <a:lstStyle/>
          <a:p>
            <a:pPr marL="0" indent="0">
              <a:spcBef>
                <a:spcPts val="0"/>
              </a:spcBef>
              <a:buNone/>
            </a:pPr>
            <a:r>
              <a:rPr lang="en-US" sz="2000" b="1" dirty="0">
                <a:latin typeface="Arial" panose="020B0604020202020204" pitchFamily="34" charset="0"/>
                <a:cs typeface="Arial" panose="020B0604020202020204" pitchFamily="34" charset="0"/>
              </a:rPr>
              <a:t>The mission and accomplishments of the SCE Task Force on Contingency</a:t>
            </a:r>
          </a:p>
          <a:p>
            <a:pPr marL="0" indent="0">
              <a:lnSpc>
                <a:spcPct val="120000"/>
              </a:lnSpc>
              <a:spcBef>
                <a:spcPts val="0"/>
              </a:spcBef>
              <a:buNone/>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r>
              <a:rPr lang="en-US" sz="1400" b="1" dirty="0">
                <a:latin typeface="Arial" panose="020B0604020202020204" pitchFamily="34" charset="0"/>
                <a:cs typeface="Arial" panose="020B0604020202020204" pitchFamily="34" charset="0"/>
              </a:rPr>
              <a:t>The Task Force was appointed in April 2018…</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To assess the relevant available data on contingent faculty appointments.</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To help the SCE name and address the various issues with which it is contending.</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To assess the likely impact of the growing number of contingent appointments on the future viability of the SCE, and to make recommendations as to how the SCE might adapt.</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To consider how these new patterns of faculty employment are being implemented by various types of institutions, whether these patterns are just, and how the SCE might raise its ethical voice and help guide institutions.</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To consider whether graduate programs in our field may be contributing to the problem, and if so, how the SCE should respond.</a:t>
            </a:r>
          </a:p>
          <a:p>
            <a:pPr>
              <a:lnSpc>
                <a:spcPct val="120000"/>
              </a:lnSpc>
              <a:spcBef>
                <a:spcPts val="0"/>
              </a:spcBef>
            </a:pPr>
            <a:endParaRPr lang="en-US" sz="1300" dirty="0">
              <a:latin typeface="Arial" panose="020B0604020202020204" pitchFamily="34" charset="0"/>
              <a:cs typeface="Arial" panose="020B0604020202020204" pitchFamily="34" charset="0"/>
            </a:endParaRPr>
          </a:p>
          <a:p>
            <a:pPr marL="0" indent="0">
              <a:lnSpc>
                <a:spcPct val="120000"/>
              </a:lnSpc>
              <a:spcBef>
                <a:spcPts val="0"/>
              </a:spcBef>
              <a:buNone/>
            </a:pPr>
            <a:r>
              <a:rPr lang="en-US" sz="1400" b="1" dirty="0">
                <a:latin typeface="Arial" panose="020B0604020202020204" pitchFamily="34" charset="0"/>
                <a:cs typeface="Arial" panose="020B0604020202020204" pitchFamily="34" charset="0"/>
              </a:rPr>
              <a:t>So far, the Task Force has…</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Proposed that the SCE Board adopt the American Academy of Religion’s comprehensive Statement on Contingent Faculty Practices, which it did.</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Conducted a survey of members in the SCE and 10 other professional societies,  yielding a total of over 2300 responses.</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Sent the initial survey data to the sister societies, and presented a session about it at the November 2020 AAR meeting.</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Prepared three posters to be presented at the January 2021 SCE Annual Meeting.</a:t>
            </a:r>
          </a:p>
          <a:p>
            <a:pPr marL="0" indent="0">
              <a:lnSpc>
                <a:spcPct val="120000"/>
              </a:lnSpc>
              <a:spcBef>
                <a:spcPts val="0"/>
              </a:spcBef>
              <a:buNone/>
            </a:pPr>
            <a:r>
              <a:rPr lang="en-US" sz="1300" dirty="0">
                <a:latin typeface="Arial" panose="020B0604020202020204" pitchFamily="34" charset="0"/>
                <a:cs typeface="Arial" panose="020B0604020202020204" pitchFamily="34" charset="0"/>
              </a:rPr>
              <a:t> </a:t>
            </a:r>
          </a:p>
          <a:p>
            <a:pPr marL="0" indent="0">
              <a:lnSpc>
                <a:spcPct val="120000"/>
              </a:lnSpc>
              <a:spcBef>
                <a:spcPts val="0"/>
              </a:spcBef>
              <a:buNone/>
            </a:pPr>
            <a:r>
              <a:rPr lang="en-US" sz="1400" b="1" dirty="0">
                <a:latin typeface="Arial" panose="020B0604020202020204" pitchFamily="34" charset="0"/>
                <a:cs typeface="Arial" panose="020B0604020202020204" pitchFamily="34" charset="0"/>
              </a:rPr>
              <a:t>From now until the 2022 Annual Meeting, the Task Force will…</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Further analyze the survey data and share results with the SCE and sister societies.</a:t>
            </a:r>
          </a:p>
          <a:p>
            <a:pPr marL="295275" indent="-29527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Create a white paper that lays out moral arguments in favor of justice for contingent faculty, with particular attention to church-affiliated institutions.</a:t>
            </a:r>
          </a:p>
        </p:txBody>
      </p:sp>
      <p:sp>
        <p:nvSpPr>
          <p:cNvPr id="6" name="Content Placeholder 5">
            <a:extLst>
              <a:ext uri="{FF2B5EF4-FFF2-40B4-BE49-F238E27FC236}">
                <a16:creationId xmlns:a16="http://schemas.microsoft.com/office/drawing/2014/main" id="{BB01D5D1-2209-F24F-AA2B-D55B89ACF8D3}"/>
              </a:ext>
            </a:extLst>
          </p:cNvPr>
          <p:cNvSpPr>
            <a:spLocks noGrp="1"/>
          </p:cNvSpPr>
          <p:nvPr>
            <p:ph sz="half" idx="2"/>
          </p:nvPr>
        </p:nvSpPr>
        <p:spPr>
          <a:xfrm>
            <a:off x="1089518" y="13107523"/>
            <a:ext cx="5960405" cy="2925830"/>
          </a:xfrm>
          <a:ln w="38100">
            <a:solidFill>
              <a:srgbClr val="011893"/>
            </a:solidFill>
          </a:ln>
        </p:spPr>
        <p:txBody>
          <a:bodyPr lIns="201168" tIns="100584" rIns="201168" bIns="100584">
            <a:noAutofit/>
          </a:bodyPr>
          <a:lstStyle/>
          <a:p>
            <a:pPr marL="0" indent="0">
              <a:lnSpc>
                <a:spcPct val="120000"/>
              </a:lnSpc>
              <a:spcBef>
                <a:spcPts val="0"/>
              </a:spcBef>
              <a:buNone/>
            </a:pPr>
            <a:r>
              <a:rPr lang="en-US" sz="1991" b="1" dirty="0">
                <a:latin typeface="Arial" panose="020B0604020202020204" pitchFamily="34" charset="0"/>
                <a:cs typeface="Arial" panose="020B0604020202020204" pitchFamily="34" charset="0"/>
              </a:rPr>
              <a:t>Current Members of the SCE Task Force</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Matthew Gaudet, co-chair, Santa Clara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Cristina </a:t>
            </a:r>
            <a:r>
              <a:rPr lang="en-US" sz="1300" dirty="0" err="1">
                <a:latin typeface="Arial" panose="020B0604020202020204" pitchFamily="34" charset="0"/>
                <a:cs typeface="Arial" panose="020B0604020202020204" pitchFamily="34" charset="0"/>
              </a:rPr>
              <a:t>Traina</a:t>
            </a:r>
            <a:r>
              <a:rPr lang="en-US" sz="1300" dirty="0">
                <a:latin typeface="Arial" panose="020B0604020202020204" pitchFamily="34" charset="0"/>
                <a:cs typeface="Arial" panose="020B0604020202020204" pitchFamily="34" charset="0"/>
              </a:rPr>
              <a:t>, co-chair, Northwestern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Kerry Danner, Georgetown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Robyn Henderson-Espinoza, Independent scholar</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Melanie Jones, Chicago Theological Seminary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James Keenan, SJ, Boston College</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John </a:t>
            </a:r>
            <a:r>
              <a:rPr lang="en-US" sz="1300" dirty="0" err="1">
                <a:latin typeface="Arial" panose="020B0604020202020204" pitchFamily="34" charset="0"/>
                <a:cs typeface="Arial" panose="020B0604020202020204" pitchFamily="34" charset="0"/>
              </a:rPr>
              <a:t>Kelsay</a:t>
            </a:r>
            <a:r>
              <a:rPr lang="en-US" sz="1300" dirty="0">
                <a:latin typeface="Arial" panose="020B0604020202020204" pitchFamily="34" charset="0"/>
                <a:cs typeface="Arial" panose="020B0604020202020204" pitchFamily="34" charset="0"/>
              </a:rPr>
              <a:t>, Florida State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Rebecca Todd Peters, Elon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Karen Peterson-</a:t>
            </a:r>
            <a:r>
              <a:rPr lang="en-US" sz="1300" dirty="0" err="1">
                <a:latin typeface="Arial" panose="020B0604020202020204" pitchFamily="34" charset="0"/>
                <a:cs typeface="Arial" panose="020B0604020202020204" pitchFamily="34" charset="0"/>
              </a:rPr>
              <a:t>Iyer</a:t>
            </a:r>
            <a:r>
              <a:rPr lang="en-US" sz="1300" dirty="0">
                <a:latin typeface="Arial" panose="020B0604020202020204" pitchFamily="34" charset="0"/>
                <a:cs typeface="Arial" panose="020B0604020202020204" pitchFamily="34" charset="0"/>
              </a:rPr>
              <a:t>, Santa Clara University</a:t>
            </a:r>
          </a:p>
          <a:p>
            <a:pPr marL="352425" indent="-352425">
              <a:lnSpc>
                <a:spcPct val="120000"/>
              </a:lnSpc>
              <a:spcBef>
                <a:spcPts val="0"/>
              </a:spcBef>
              <a:buClr>
                <a:srgbClr val="011893"/>
              </a:buClr>
              <a:buSzPct val="150000"/>
            </a:pPr>
            <a:r>
              <a:rPr lang="en-US" sz="1300" dirty="0">
                <a:latin typeface="Arial" panose="020B0604020202020204" pitchFamily="34" charset="0"/>
                <a:cs typeface="Arial" panose="020B0604020202020204" pitchFamily="34" charset="0"/>
              </a:rPr>
              <a:t>Brian Stiltner, Sacred Heart University</a:t>
            </a:r>
          </a:p>
        </p:txBody>
      </p:sp>
      <p:sp>
        <p:nvSpPr>
          <p:cNvPr id="15" name="Content Placeholder 4">
            <a:extLst>
              <a:ext uri="{FF2B5EF4-FFF2-40B4-BE49-F238E27FC236}">
                <a16:creationId xmlns:a16="http://schemas.microsoft.com/office/drawing/2014/main" id="{0B74407B-5DBD-3B4D-B781-3092CAB4400A}"/>
              </a:ext>
            </a:extLst>
          </p:cNvPr>
          <p:cNvSpPr txBox="1">
            <a:spLocks/>
          </p:cNvSpPr>
          <p:nvPr/>
        </p:nvSpPr>
        <p:spPr>
          <a:xfrm flipH="1">
            <a:off x="18482936" y="4220218"/>
            <a:ext cx="7430147" cy="6089970"/>
          </a:xfrm>
          <a:prstGeom prst="rect">
            <a:avLst/>
          </a:prstGeom>
          <a:ln w="38100">
            <a:solidFill>
              <a:srgbClr val="011893"/>
            </a:solidFill>
          </a:ln>
        </p:spPr>
        <p:txBody>
          <a:bodyPr vert="horz" lIns="202311" tIns="101156" rIns="202311" bIns="101156"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b="1" dirty="0">
                <a:solidFill>
                  <a:prstClr val="black"/>
                </a:solidFill>
                <a:latin typeface="Arial" panose="020B0604020202020204" pitchFamily="34" charset="0"/>
                <a:cs typeface="Arial" panose="020B0604020202020204" pitchFamily="34" charset="0"/>
              </a:rPr>
              <a:t>Impact of employment status on attending the SCE Annual meeting</a:t>
            </a:r>
          </a:p>
          <a:p>
            <a:pPr marL="0" indent="0">
              <a:lnSpc>
                <a:spcPct val="100000"/>
              </a:lnSpc>
              <a:spcBef>
                <a:spcPts val="0"/>
              </a:spcBef>
              <a:buNone/>
            </a:pPr>
            <a:endParaRPr lang="en-US" sz="1549" dirty="0">
              <a:solidFill>
                <a:prstClr val="black"/>
              </a:solidFill>
              <a:latin typeface="Arial" panose="020B0604020202020204" pitchFamily="34" charset="0"/>
              <a:cs typeface="Arial" panose="020B0604020202020204" pitchFamily="34" charset="0"/>
            </a:endParaRPr>
          </a:p>
          <a:p>
            <a:pPr marL="808038" indent="-808038">
              <a:lnSpc>
                <a:spcPct val="100000"/>
              </a:lnSpc>
              <a:spcBef>
                <a:spcPts val="0"/>
              </a:spcBef>
              <a:buNone/>
            </a:pPr>
            <a:r>
              <a:rPr lang="en-US" dirty="0">
                <a:solidFill>
                  <a:prstClr val="black"/>
                </a:solidFill>
                <a:latin typeface="Arial" panose="020B0604020202020204" pitchFamily="34" charset="0"/>
                <a:cs typeface="Arial" panose="020B0604020202020204" pitchFamily="34" charset="0"/>
              </a:rPr>
              <a:t>47% </a:t>
            </a:r>
            <a:r>
              <a:rPr lang="en-US" sz="1600" dirty="0">
                <a:solidFill>
                  <a:prstClr val="black"/>
                </a:solidFill>
                <a:latin typeface="Arial" panose="020B0604020202020204" pitchFamily="34" charset="0"/>
                <a:cs typeface="Arial" panose="020B0604020202020204" pitchFamily="34" charset="0"/>
              </a:rPr>
              <a:t>of all SCE members have skipped a meeting because of lack of funds or otherwise. The numbers are similar for tenure track (45%) and non-tenure track/contingent (50%).</a:t>
            </a:r>
          </a:p>
          <a:p>
            <a:pPr marL="0" indent="0">
              <a:lnSpc>
                <a:spcPct val="100000"/>
              </a:lnSpc>
              <a:spcBef>
                <a:spcPts val="0"/>
              </a:spcBef>
              <a:buNone/>
            </a:pPr>
            <a:endParaRPr lang="en-US" sz="1549" dirty="0">
              <a:solidFill>
                <a:prstClr val="black"/>
              </a:solidFill>
              <a:latin typeface="Arial" panose="020B0604020202020204" pitchFamily="34" charset="0"/>
              <a:cs typeface="Arial" panose="020B0604020202020204" pitchFamily="34" charset="0"/>
            </a:endParaRPr>
          </a:p>
          <a:p>
            <a:pPr marL="865188" indent="-865188">
              <a:lnSpc>
                <a:spcPct val="100000"/>
              </a:lnSpc>
              <a:spcBef>
                <a:spcPts val="0"/>
              </a:spcBef>
              <a:buNone/>
            </a:pPr>
            <a:r>
              <a:rPr lang="en-US" dirty="0">
                <a:solidFill>
                  <a:prstClr val="black"/>
                </a:solidFill>
                <a:latin typeface="Arial" panose="020B0604020202020204" pitchFamily="34" charset="0"/>
                <a:cs typeface="Arial" panose="020B0604020202020204" pitchFamily="34" charset="0"/>
              </a:rPr>
              <a:t>81% </a:t>
            </a:r>
            <a:r>
              <a:rPr lang="en-US" sz="1600" dirty="0">
                <a:solidFill>
                  <a:prstClr val="black"/>
                </a:solidFill>
                <a:latin typeface="Arial" panose="020B0604020202020204" pitchFamily="34" charset="0"/>
                <a:cs typeface="Arial" panose="020B0604020202020204" pitchFamily="34" charset="0"/>
              </a:rPr>
              <a:t>of non-tenure track SCE members say it would be helpful if the SCE helped subsidize travel to the conference for them</a:t>
            </a:r>
          </a:p>
          <a:p>
            <a:pPr marL="0" indent="0">
              <a:lnSpc>
                <a:spcPct val="100000"/>
              </a:lnSpc>
              <a:spcBef>
                <a:spcPts val="0"/>
              </a:spcBef>
              <a:buNone/>
            </a:pPr>
            <a:r>
              <a:rPr lang="en-US" dirty="0">
                <a:solidFill>
                  <a:prstClr val="black"/>
                </a:solidFill>
                <a:latin typeface="Arial" panose="020B0604020202020204" pitchFamily="34" charset="0"/>
                <a:cs typeface="Arial" panose="020B0604020202020204" pitchFamily="34" charset="0"/>
              </a:rPr>
              <a:t>69% </a:t>
            </a:r>
            <a:r>
              <a:rPr lang="en-US" sz="1600" dirty="0">
                <a:solidFill>
                  <a:prstClr val="black"/>
                </a:solidFill>
                <a:latin typeface="Arial" panose="020B0604020202020204" pitchFamily="34" charset="0"/>
                <a:cs typeface="Arial" panose="020B0604020202020204" pitchFamily="34" charset="0"/>
              </a:rPr>
              <a:t>of tenure track SCE members say that we should do so</a:t>
            </a:r>
          </a:p>
          <a:p>
            <a:pPr marL="0" indent="0">
              <a:lnSpc>
                <a:spcPct val="100000"/>
              </a:lnSpc>
              <a:spcBef>
                <a:spcPts val="0"/>
              </a:spcBef>
              <a:buNone/>
            </a:pPr>
            <a:endParaRPr lang="en-US" sz="1549" dirty="0">
              <a:solidFill>
                <a:prstClr val="black"/>
              </a:solidFill>
              <a:latin typeface="Arial" panose="020B0604020202020204" pitchFamily="34" charset="0"/>
              <a:cs typeface="Arial" panose="020B0604020202020204" pitchFamily="34" charset="0"/>
            </a:endParaRPr>
          </a:p>
          <a:p>
            <a:pPr marL="0" indent="0">
              <a:lnSpc>
                <a:spcPct val="120000"/>
              </a:lnSpc>
              <a:spcBef>
                <a:spcPts val="0"/>
              </a:spcBef>
              <a:buNone/>
            </a:pPr>
            <a:r>
              <a:rPr lang="en-US" sz="1800" dirty="0">
                <a:solidFill>
                  <a:prstClr val="black"/>
                </a:solidFill>
                <a:latin typeface="Arial" panose="020B0604020202020204" pitchFamily="34" charset="0"/>
                <a:cs typeface="Arial" panose="020B0604020202020204" pitchFamily="34" charset="0"/>
              </a:rPr>
              <a:t>Possible ways to do this, according to SCE members:</a:t>
            </a:r>
          </a:p>
          <a:p>
            <a:pPr>
              <a:lnSpc>
                <a:spcPct val="120000"/>
              </a:lnSpc>
              <a:spcBef>
                <a:spcPts val="0"/>
              </a:spcBef>
              <a:buClr>
                <a:srgbClr val="011893"/>
              </a:buClr>
              <a:buSzPct val="150000"/>
            </a:pPr>
            <a:r>
              <a:rPr lang="en-US" sz="1800" dirty="0">
                <a:latin typeface="Arial" panose="020B0604020202020204" pitchFamily="34" charset="0"/>
                <a:cs typeface="Arial" panose="020B0604020202020204" pitchFamily="34" charset="0"/>
              </a:rPr>
              <a:t>By reducing or eliminating contingent membership or registration fees (38% say this)</a:t>
            </a:r>
          </a:p>
          <a:p>
            <a:pPr>
              <a:lnSpc>
                <a:spcPct val="120000"/>
              </a:lnSpc>
              <a:spcBef>
                <a:spcPts val="0"/>
              </a:spcBef>
              <a:buClr>
                <a:srgbClr val="011893"/>
              </a:buClr>
              <a:buSzPct val="150000"/>
            </a:pPr>
            <a:r>
              <a:rPr lang="en-US" sz="1800" dirty="0">
                <a:latin typeface="Arial" panose="020B0604020202020204" pitchFamily="34" charset="0"/>
                <a:cs typeface="Arial" panose="020B0604020202020204" pitchFamily="34" charset="0"/>
              </a:rPr>
              <a:t>By providing travel assistance from SCE general funds, for which members can apply on the basis of need (28% say this)</a:t>
            </a:r>
          </a:p>
          <a:p>
            <a:pPr>
              <a:lnSpc>
                <a:spcPct val="120000"/>
              </a:lnSpc>
              <a:spcBef>
                <a:spcPts val="0"/>
              </a:spcBef>
              <a:buClr>
                <a:srgbClr val="011893"/>
              </a:buClr>
              <a:buSzPct val="150000"/>
            </a:pPr>
            <a:r>
              <a:rPr lang="en-US" sz="1800" dirty="0">
                <a:latin typeface="Arial" panose="020B0604020202020204" pitchFamily="34" charset="0"/>
                <a:cs typeface="Arial" panose="020B0604020202020204" pitchFamily="34" charset="0"/>
              </a:rPr>
              <a:t>By establishing a contingent travel fund to which members can donate and for which contingent members can apply on the basis of need (30% say this)</a:t>
            </a:r>
          </a:p>
        </p:txBody>
      </p:sp>
      <p:sp>
        <p:nvSpPr>
          <p:cNvPr id="16" name="Content Placeholder 4">
            <a:extLst>
              <a:ext uri="{FF2B5EF4-FFF2-40B4-BE49-F238E27FC236}">
                <a16:creationId xmlns:a16="http://schemas.microsoft.com/office/drawing/2014/main" id="{0A34CCEC-08C6-7E43-B577-F9BC9DD284D2}"/>
              </a:ext>
            </a:extLst>
          </p:cNvPr>
          <p:cNvSpPr txBox="1">
            <a:spLocks/>
          </p:cNvSpPr>
          <p:nvPr/>
        </p:nvSpPr>
        <p:spPr>
          <a:xfrm>
            <a:off x="18482936" y="10729473"/>
            <a:ext cx="7430147" cy="6762970"/>
          </a:xfrm>
          <a:prstGeom prst="rect">
            <a:avLst/>
          </a:prstGeom>
          <a:ln w="38100">
            <a:solidFill>
              <a:srgbClr val="011893"/>
            </a:solidFill>
          </a:ln>
        </p:spPr>
        <p:txBody>
          <a:bodyPr vert="horz" lIns="202311" tIns="201168" rIns="202311" bIns="101156"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2200" b="1" dirty="0">
                <a:solidFill>
                  <a:prstClr val="black"/>
                </a:solidFill>
                <a:latin typeface="Arial" panose="020B0604020202020204" pitchFamily="34" charset="0"/>
                <a:cs typeface="Arial" panose="020B0604020202020204" pitchFamily="34" charset="0"/>
              </a:rPr>
              <a:t>How else can the SCE can assist contingent scholars?</a:t>
            </a:r>
          </a:p>
          <a:p>
            <a:pPr marL="0" indent="0">
              <a:spcBef>
                <a:spcPts val="0"/>
              </a:spcBef>
              <a:buNone/>
            </a:pPr>
            <a:endParaRPr lang="en-US" sz="1549" dirty="0">
              <a:solidFill>
                <a:prstClr val="black"/>
              </a:solidFill>
              <a:latin typeface="Arial" panose="020B0604020202020204" pitchFamily="34" charset="0"/>
              <a:cs typeface="Arial" panose="020B0604020202020204" pitchFamily="34" charset="0"/>
            </a:endParaRPr>
          </a:p>
          <a:p>
            <a:pPr marL="808038" indent="-808038">
              <a:lnSpc>
                <a:spcPct val="110000"/>
              </a:lnSpc>
              <a:spcBef>
                <a:spcPts val="0"/>
              </a:spcBef>
              <a:buNone/>
            </a:pPr>
            <a:r>
              <a:rPr lang="en-US" dirty="0">
                <a:solidFill>
                  <a:prstClr val="black"/>
                </a:solidFill>
                <a:latin typeface="Arial" panose="020B0604020202020204" pitchFamily="34" charset="0"/>
                <a:cs typeface="Arial" panose="020B0604020202020204" pitchFamily="34" charset="0"/>
              </a:rPr>
              <a:t>57% </a:t>
            </a:r>
            <a:r>
              <a:rPr lang="en-US" sz="1900" dirty="0">
                <a:solidFill>
                  <a:prstClr val="black"/>
                </a:solidFill>
                <a:latin typeface="Arial" panose="020B0604020202020204" pitchFamily="34" charset="0"/>
                <a:cs typeface="Arial" panose="020B0604020202020204" pitchFamily="34" charset="0"/>
              </a:rPr>
              <a:t>of SCE members responding to the survey said it would be helpful if the Society provided its members access to journal databases, such as ATLA and JSTOR</a:t>
            </a:r>
          </a:p>
          <a:p>
            <a:pPr marL="0" indent="0">
              <a:spcBef>
                <a:spcPts val="0"/>
              </a:spcBef>
              <a:buNone/>
            </a:pPr>
            <a:endParaRPr lang="en-US" sz="1549" dirty="0">
              <a:solidFill>
                <a:prstClr val="black"/>
              </a:solidFill>
              <a:latin typeface="Arial" panose="020B0604020202020204" pitchFamily="34" charset="0"/>
              <a:cs typeface="Arial" panose="020B0604020202020204" pitchFamily="34" charset="0"/>
            </a:endParaRPr>
          </a:p>
          <a:p>
            <a:pPr marL="0" indent="0">
              <a:lnSpc>
                <a:spcPct val="120000"/>
              </a:lnSpc>
              <a:spcBef>
                <a:spcPts val="0"/>
              </a:spcBef>
              <a:spcAft>
                <a:spcPts val="300"/>
              </a:spcAft>
              <a:buNone/>
            </a:pPr>
            <a:r>
              <a:rPr lang="en-US" sz="1900" dirty="0">
                <a:solidFill>
                  <a:prstClr val="black"/>
                </a:solidFill>
                <a:latin typeface="Arial" panose="020B0604020202020204" pitchFamily="34" charset="0"/>
                <a:cs typeface="Arial" panose="020B0604020202020204" pitchFamily="34" charset="0"/>
              </a:rPr>
              <a:t>In open-ended responses, survey respondents made many other suggestions for how the SCE could be useful, including…</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Continue to support the SCE Caucus for Contingent Faculty Concerns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More affordable food options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Members advocating within their home institutions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The SCE should advocate in the academy, and provide moral support for unionization efforts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Regional meetings where there can be more slots for contingent faculty to present</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Mentoring</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Advocate for accreditation to be based on the percentage of full-time faculty at an institution</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Designate slot(s) on the SCE Board for contingent members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Provide information on finding non-academic jobs</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Help contingent scholars secure research funding, which can be hard for them to do without a full-time academic employer</a:t>
            </a:r>
          </a:p>
          <a:p>
            <a:pPr>
              <a:lnSpc>
                <a:spcPct val="120000"/>
              </a:lnSpc>
              <a:spcBef>
                <a:spcPts val="300"/>
              </a:spcBef>
              <a:buClr>
                <a:srgbClr val="011893"/>
              </a:buClr>
              <a:buSzPct val="150000"/>
            </a:pPr>
            <a:r>
              <a:rPr lang="en-US" sz="1900" dirty="0">
                <a:solidFill>
                  <a:prstClr val="black"/>
                </a:solidFill>
                <a:latin typeface="Arial" panose="020B0604020202020204" pitchFamily="34" charset="0"/>
                <a:cs typeface="Arial" panose="020B0604020202020204" pitchFamily="34" charset="0"/>
              </a:rPr>
              <a:t>Try to rebalance the the culture of the SCE away from a heavy emphasis on research, which can make some members (contingent faculty, ministers) feel their work matters less</a:t>
            </a:r>
          </a:p>
          <a:p>
            <a:pPr marL="349250" indent="-349250">
              <a:spcBef>
                <a:spcPts val="0"/>
              </a:spcBef>
            </a:pPr>
            <a:endParaRPr lang="en-US" sz="1549" dirty="0">
              <a:solidFill>
                <a:prstClr val="black"/>
              </a:solidFill>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2AF44933-62C7-884A-B09A-8C8DB537D1BA}"/>
              </a:ext>
            </a:extLst>
          </p:cNvPr>
          <p:cNvSpPr txBox="1"/>
          <p:nvPr/>
        </p:nvSpPr>
        <p:spPr>
          <a:xfrm>
            <a:off x="7530850" y="4621366"/>
            <a:ext cx="10524976" cy="584775"/>
          </a:xfrm>
          <a:prstGeom prst="rect">
            <a:avLst/>
          </a:prstGeom>
          <a:noFill/>
        </p:spPr>
        <p:txBody>
          <a:bodyPr wrap="square" rtlCol="0">
            <a:spAutoFit/>
          </a:bodyPr>
          <a:lstStyle/>
          <a:p>
            <a:r>
              <a:rPr lang="en-US" sz="3200" b="1" dirty="0">
                <a:solidFill>
                  <a:srgbClr val="011893"/>
                </a:solidFill>
                <a:latin typeface="Arial" panose="020B0604020202020204" pitchFamily="34" charset="0"/>
                <a:cs typeface="Arial" panose="020B0604020202020204" pitchFamily="34" charset="0"/>
              </a:rPr>
              <a:t>Access to benefits, tenure track vs. non tenure track</a:t>
            </a:r>
          </a:p>
        </p:txBody>
      </p:sp>
      <p:sp>
        <p:nvSpPr>
          <p:cNvPr id="36" name="TextBox 35">
            <a:extLst>
              <a:ext uri="{FF2B5EF4-FFF2-40B4-BE49-F238E27FC236}">
                <a16:creationId xmlns:a16="http://schemas.microsoft.com/office/drawing/2014/main" id="{6690F12D-93D7-1F47-8825-940192E521EC}"/>
              </a:ext>
            </a:extLst>
          </p:cNvPr>
          <p:cNvSpPr txBox="1"/>
          <p:nvPr/>
        </p:nvSpPr>
        <p:spPr>
          <a:xfrm>
            <a:off x="7388536" y="11142959"/>
            <a:ext cx="11379199" cy="584775"/>
          </a:xfrm>
          <a:prstGeom prst="rect">
            <a:avLst/>
          </a:prstGeom>
          <a:noFill/>
        </p:spPr>
        <p:txBody>
          <a:bodyPr wrap="square" rtlCol="0">
            <a:spAutoFit/>
          </a:bodyPr>
          <a:lstStyle/>
          <a:p>
            <a:r>
              <a:rPr lang="en-US" sz="3200" b="1" dirty="0">
                <a:solidFill>
                  <a:srgbClr val="011893"/>
                </a:solidFill>
                <a:latin typeface="Arial" panose="020B0604020202020204" pitchFamily="34" charset="0"/>
                <a:cs typeface="Arial" panose="020B0604020202020204" pitchFamily="34" charset="0"/>
              </a:rPr>
              <a:t>Access to office space for contingent faculty in the SCE</a:t>
            </a:r>
          </a:p>
        </p:txBody>
      </p:sp>
      <p:sp>
        <p:nvSpPr>
          <p:cNvPr id="7" name="TextBox 6">
            <a:extLst>
              <a:ext uri="{FF2B5EF4-FFF2-40B4-BE49-F238E27FC236}">
                <a16:creationId xmlns:a16="http://schemas.microsoft.com/office/drawing/2014/main" id="{25F7A6B4-2AC3-0242-BB9E-6535A20CAAE5}"/>
              </a:ext>
            </a:extLst>
          </p:cNvPr>
          <p:cNvSpPr txBox="1"/>
          <p:nvPr/>
        </p:nvSpPr>
        <p:spPr>
          <a:xfrm>
            <a:off x="1089519" y="16496219"/>
            <a:ext cx="4180115" cy="1053025"/>
          </a:xfrm>
          <a:prstGeom prst="rect">
            <a:avLst/>
          </a:prstGeom>
          <a:ln>
            <a:noFill/>
          </a:ln>
        </p:spPr>
        <p:txBody>
          <a:bodyPr vert="horz" wrap="none" lIns="202311" tIns="101156" rIns="202311" bIns="101156" rtlCol="0">
            <a:noAutofit/>
          </a:bodyPr>
          <a:lstStyle/>
          <a:p>
            <a:pPr marL="0" indent="0" algn="l">
              <a:lnSpc>
                <a:spcPct val="100000"/>
              </a:lnSpc>
              <a:spcBef>
                <a:spcPts val="0"/>
              </a:spcBef>
              <a:buNone/>
            </a:pPr>
            <a:r>
              <a:rPr lang="en-US" sz="2000" dirty="0">
                <a:solidFill>
                  <a:srgbClr val="011893"/>
                </a:solidFill>
                <a:latin typeface="Arial" panose="020B0604020202020204" pitchFamily="34" charset="0"/>
                <a:cs typeface="Arial" panose="020B0604020202020204" pitchFamily="34" charset="0"/>
              </a:rPr>
              <a:t>Presented by</a:t>
            </a:r>
          </a:p>
          <a:p>
            <a:pPr marL="0" indent="0" algn="l">
              <a:lnSpc>
                <a:spcPct val="100000"/>
              </a:lnSpc>
              <a:spcBef>
                <a:spcPts val="0"/>
              </a:spcBef>
              <a:buNone/>
            </a:pPr>
            <a:r>
              <a:rPr lang="en-US" sz="2000" dirty="0">
                <a:solidFill>
                  <a:srgbClr val="011893"/>
                </a:solidFill>
                <a:latin typeface="Arial" panose="020B0604020202020204" pitchFamily="34" charset="0"/>
                <a:cs typeface="Arial" panose="020B0604020202020204" pitchFamily="34" charset="0"/>
              </a:rPr>
              <a:t>Tyler Cramer`</a:t>
            </a:r>
          </a:p>
          <a:p>
            <a:pPr marL="0" indent="0" algn="l">
              <a:lnSpc>
                <a:spcPct val="100000"/>
              </a:lnSpc>
              <a:spcBef>
                <a:spcPts val="0"/>
              </a:spcBef>
              <a:buNone/>
            </a:pPr>
            <a:r>
              <a:rPr lang="en-US" sz="2000" dirty="0">
                <a:solidFill>
                  <a:srgbClr val="011893"/>
                </a:solidFill>
                <a:latin typeface="Arial" panose="020B0604020202020204" pitchFamily="34" charset="0"/>
                <a:cs typeface="Arial" panose="020B0604020202020204" pitchFamily="34" charset="0"/>
              </a:rPr>
              <a:t>cramert97@mail.sacredheart.edu</a:t>
            </a:r>
          </a:p>
        </p:txBody>
      </p:sp>
    </p:spTree>
    <p:extLst>
      <p:ext uri="{BB962C8B-B14F-4D97-AF65-F5344CB8AC3E}">
        <p14:creationId xmlns:p14="http://schemas.microsoft.com/office/powerpoint/2010/main" val="9892342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ln>
          <a:solidFill>
            <a:schemeClr val="tx1"/>
          </a:solidFill>
        </a:ln>
      </a:spPr>
      <a:bodyPr vert="horz" lIns="202311" tIns="101156" rIns="202311" bIns="101156" rtlCol="0">
        <a:noAutofit/>
      </a:bodyPr>
      <a:lstStyle>
        <a:defPPr marL="0" indent="0" algn="l">
          <a:lnSpc>
            <a:spcPct val="100000"/>
          </a:lnSpc>
          <a:spcBef>
            <a:spcPts val="0"/>
          </a:spcBef>
          <a:buNone/>
          <a:defRPr sz="1991" b="1" dirty="0">
            <a:solidFill>
              <a:prstClr val="black"/>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605</TotalTime>
  <Words>767</Words>
  <Application>Microsoft Office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Free Will Debate Tyler Cramer, Sacred Heart University Academic Festival / April 28, 2023 / Fairfield, 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of Contingency and Tenure in the SCE Brian Stiltner Sacred Heart University With the SCE Task Force on Contingent Faculty</dc:title>
  <dc:creator>Stiltner, Prof. Brian E.</dc:creator>
  <cp:lastModifiedBy>Cramer, Tyler M.</cp:lastModifiedBy>
  <cp:revision>26</cp:revision>
  <cp:lastPrinted>2019-12-15T02:43:11Z</cp:lastPrinted>
  <dcterms:created xsi:type="dcterms:W3CDTF">2019-12-14T17:55:43Z</dcterms:created>
  <dcterms:modified xsi:type="dcterms:W3CDTF">2023-04-17T19:34:10Z</dcterms:modified>
</cp:coreProperties>
</file>