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269748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0000"/>
    <a:srgbClr val="01189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2"/>
    <p:restoredTop sz="86351"/>
  </p:normalViewPr>
  <p:slideViewPr>
    <p:cSldViewPr snapToGrid="0" snapToObjects="1">
      <p:cViewPr>
        <p:scale>
          <a:sx n="45" d="100"/>
          <a:sy n="45" d="100"/>
        </p:scale>
        <p:origin x="144" y="-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3613B-6DF0-1445-AE2E-60BEB6EFE9C2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143000"/>
            <a:ext cx="4552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C3015-6B02-7141-BE92-F8B7C0F9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261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1pPr>
    <a:lvl2pPr marL="1086307" algn="l" defTabSz="217261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2pPr>
    <a:lvl3pPr marL="2172614" algn="l" defTabSz="217261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3pPr>
    <a:lvl4pPr marL="3258922" algn="l" defTabSz="217261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4pPr>
    <a:lvl5pPr marL="4345229" algn="l" defTabSz="217261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5pPr>
    <a:lvl6pPr marL="5431536" algn="l" defTabSz="217261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6pPr>
    <a:lvl7pPr marL="6517843" algn="l" defTabSz="217261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7pPr>
    <a:lvl8pPr marL="7604150" algn="l" defTabSz="217261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8pPr>
    <a:lvl9pPr marL="8690458" algn="l" defTabSz="217261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C3015-6B02-7141-BE92-F8B7C0F9D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3110" y="2992968"/>
            <a:ext cx="22928580" cy="6366933"/>
          </a:xfrm>
        </p:spPr>
        <p:txBody>
          <a:bodyPr anchor="b"/>
          <a:lstStyle>
            <a:lvl1pPr algn="ctr">
              <a:defRPr sz="1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1850" y="9605435"/>
            <a:ext cx="20231100" cy="4415365"/>
          </a:xfrm>
        </p:spPr>
        <p:txBody>
          <a:bodyPr/>
          <a:lstStyle>
            <a:lvl1pPr marL="0" indent="0" algn="ctr">
              <a:buNone/>
              <a:defRPr sz="6400"/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319-E578-0E4B-B76D-B2CB3339B6C4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5F9-8C41-5F4C-806A-B056F7CF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6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319-E578-0E4B-B76D-B2CB3339B6C4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5F9-8C41-5F4C-806A-B056F7CF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9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303843" y="973667"/>
            <a:ext cx="5816441" cy="15498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4519" y="973667"/>
            <a:ext cx="17112139" cy="15498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319-E578-0E4B-B76D-B2CB3339B6C4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5F9-8C41-5F4C-806A-B056F7CF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319-E578-0E4B-B76D-B2CB3339B6C4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5F9-8C41-5F4C-806A-B056F7CF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5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470" y="4559305"/>
            <a:ext cx="23265765" cy="7607299"/>
          </a:xfrm>
        </p:spPr>
        <p:txBody>
          <a:bodyPr anchor="b"/>
          <a:lstStyle>
            <a:lvl1pPr>
              <a:defRPr sz="1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0470" y="12238572"/>
            <a:ext cx="23265765" cy="4000499"/>
          </a:xfrm>
        </p:spPr>
        <p:txBody>
          <a:bodyPr/>
          <a:lstStyle>
            <a:lvl1pPr marL="0" indent="0">
              <a:buNone/>
              <a:defRPr sz="6400">
                <a:solidFill>
                  <a:schemeClr val="tx1"/>
                </a:solidFill>
              </a:defRPr>
            </a:lvl1pPr>
            <a:lvl2pPr marL="1219215" indent="0">
              <a:buNone/>
              <a:defRPr sz="5333">
                <a:solidFill>
                  <a:schemeClr val="tx1">
                    <a:tint val="75000"/>
                  </a:schemeClr>
                </a:solidFill>
              </a:defRPr>
            </a:lvl2pPr>
            <a:lvl3pPr marL="243843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3657646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4pPr>
            <a:lvl5pPr marL="4876861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5pPr>
            <a:lvl6pPr marL="6096076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6pPr>
            <a:lvl7pPr marL="7315291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7pPr>
            <a:lvl8pPr marL="8534507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8pPr>
            <a:lvl9pPr marL="975372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319-E578-0E4B-B76D-B2CB3339B6C4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5F9-8C41-5F4C-806A-B056F7CF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2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4518" y="4868333"/>
            <a:ext cx="11464290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55993" y="4868333"/>
            <a:ext cx="11464290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319-E578-0E4B-B76D-B2CB3339B6C4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5F9-8C41-5F4C-806A-B056F7CF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5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031" y="973671"/>
            <a:ext cx="23265765" cy="3534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8034" y="4483101"/>
            <a:ext cx="11411603" cy="2197099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215" indent="0">
              <a:buNone/>
              <a:defRPr sz="5333" b="1"/>
            </a:lvl2pPr>
            <a:lvl3pPr marL="2438430" indent="0">
              <a:buNone/>
              <a:defRPr sz="4800" b="1"/>
            </a:lvl3pPr>
            <a:lvl4pPr marL="3657646" indent="0">
              <a:buNone/>
              <a:defRPr sz="4267" b="1"/>
            </a:lvl4pPr>
            <a:lvl5pPr marL="4876861" indent="0">
              <a:buNone/>
              <a:defRPr sz="4267" b="1"/>
            </a:lvl5pPr>
            <a:lvl6pPr marL="6096076" indent="0">
              <a:buNone/>
              <a:defRPr sz="4267" b="1"/>
            </a:lvl6pPr>
            <a:lvl7pPr marL="7315291" indent="0">
              <a:buNone/>
              <a:defRPr sz="4267" b="1"/>
            </a:lvl7pPr>
            <a:lvl8pPr marL="8534507" indent="0">
              <a:buNone/>
              <a:defRPr sz="4267" b="1"/>
            </a:lvl8pPr>
            <a:lvl9pPr marL="9753722" indent="0">
              <a:buNone/>
              <a:defRPr sz="42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8034" y="6680200"/>
            <a:ext cx="11411603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655994" y="4483101"/>
            <a:ext cx="11467803" cy="2197099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215" indent="0">
              <a:buNone/>
              <a:defRPr sz="5333" b="1"/>
            </a:lvl2pPr>
            <a:lvl3pPr marL="2438430" indent="0">
              <a:buNone/>
              <a:defRPr sz="4800" b="1"/>
            </a:lvl3pPr>
            <a:lvl4pPr marL="3657646" indent="0">
              <a:buNone/>
              <a:defRPr sz="4267" b="1"/>
            </a:lvl4pPr>
            <a:lvl5pPr marL="4876861" indent="0">
              <a:buNone/>
              <a:defRPr sz="4267" b="1"/>
            </a:lvl5pPr>
            <a:lvl6pPr marL="6096076" indent="0">
              <a:buNone/>
              <a:defRPr sz="4267" b="1"/>
            </a:lvl6pPr>
            <a:lvl7pPr marL="7315291" indent="0">
              <a:buNone/>
              <a:defRPr sz="4267" b="1"/>
            </a:lvl7pPr>
            <a:lvl8pPr marL="8534507" indent="0">
              <a:buNone/>
              <a:defRPr sz="4267" b="1"/>
            </a:lvl8pPr>
            <a:lvl9pPr marL="9753722" indent="0">
              <a:buNone/>
              <a:defRPr sz="42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655994" y="6680200"/>
            <a:ext cx="11467803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319-E578-0E4B-B76D-B2CB3339B6C4}" type="datetimeFigureOut">
              <a:rPr lang="en-US" smtClean="0"/>
              <a:t>4/17/23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5F9-8C41-5F4C-806A-B056F7CF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5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319-E578-0E4B-B76D-B2CB3339B6C4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5F9-8C41-5F4C-806A-B056F7CF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0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319-E578-0E4B-B76D-B2CB3339B6C4}" type="datetimeFigureOut">
              <a:rPr lang="en-US" smtClean="0"/>
              <a:t>4/17/23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5F9-8C41-5F4C-806A-B056F7CF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0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031" y="1219200"/>
            <a:ext cx="8700075" cy="4267200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7803" y="2633138"/>
            <a:ext cx="13655993" cy="12996333"/>
          </a:xfrm>
        </p:spPr>
        <p:txBody>
          <a:bodyPr/>
          <a:lstStyle>
            <a:lvl1pPr>
              <a:defRPr sz="8533"/>
            </a:lvl1pPr>
            <a:lvl2pPr>
              <a:defRPr sz="7467"/>
            </a:lvl2pPr>
            <a:lvl3pPr>
              <a:defRPr sz="6400"/>
            </a:lvl3pPr>
            <a:lvl4pPr>
              <a:defRPr sz="5333"/>
            </a:lvl4pPr>
            <a:lvl5pPr>
              <a:defRPr sz="5333"/>
            </a:lvl5pPr>
            <a:lvl6pPr>
              <a:defRPr sz="5333"/>
            </a:lvl6pPr>
            <a:lvl7pPr>
              <a:defRPr sz="5333"/>
            </a:lvl7pPr>
            <a:lvl8pPr>
              <a:defRPr sz="5333"/>
            </a:lvl8pPr>
            <a:lvl9pPr>
              <a:defRPr sz="5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8031" y="5486400"/>
            <a:ext cx="8700075" cy="10164235"/>
          </a:xfrm>
        </p:spPr>
        <p:txBody>
          <a:bodyPr/>
          <a:lstStyle>
            <a:lvl1pPr marL="0" indent="0">
              <a:buNone/>
              <a:defRPr sz="4267"/>
            </a:lvl1pPr>
            <a:lvl2pPr marL="1219215" indent="0">
              <a:buNone/>
              <a:defRPr sz="3733"/>
            </a:lvl2pPr>
            <a:lvl3pPr marL="2438430" indent="0">
              <a:buNone/>
              <a:defRPr sz="3200"/>
            </a:lvl3pPr>
            <a:lvl4pPr marL="3657646" indent="0">
              <a:buNone/>
              <a:defRPr sz="2667"/>
            </a:lvl4pPr>
            <a:lvl5pPr marL="4876861" indent="0">
              <a:buNone/>
              <a:defRPr sz="2667"/>
            </a:lvl5pPr>
            <a:lvl6pPr marL="6096076" indent="0">
              <a:buNone/>
              <a:defRPr sz="2667"/>
            </a:lvl6pPr>
            <a:lvl7pPr marL="7315291" indent="0">
              <a:buNone/>
              <a:defRPr sz="2667"/>
            </a:lvl7pPr>
            <a:lvl8pPr marL="8534507" indent="0">
              <a:buNone/>
              <a:defRPr sz="2667"/>
            </a:lvl8pPr>
            <a:lvl9pPr marL="9753722" indent="0">
              <a:buNone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319-E578-0E4B-B76D-B2CB3339B6C4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5F9-8C41-5F4C-806A-B056F7CF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0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031" y="1219200"/>
            <a:ext cx="8700075" cy="4267200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67803" y="2633138"/>
            <a:ext cx="13655993" cy="12996333"/>
          </a:xfrm>
        </p:spPr>
        <p:txBody>
          <a:bodyPr anchor="t"/>
          <a:lstStyle>
            <a:lvl1pPr marL="0" indent="0">
              <a:buNone/>
              <a:defRPr sz="8533"/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8031" y="5486400"/>
            <a:ext cx="8700075" cy="10164235"/>
          </a:xfrm>
        </p:spPr>
        <p:txBody>
          <a:bodyPr/>
          <a:lstStyle>
            <a:lvl1pPr marL="0" indent="0">
              <a:buNone/>
              <a:defRPr sz="4267"/>
            </a:lvl1pPr>
            <a:lvl2pPr marL="1219215" indent="0">
              <a:buNone/>
              <a:defRPr sz="3733"/>
            </a:lvl2pPr>
            <a:lvl3pPr marL="2438430" indent="0">
              <a:buNone/>
              <a:defRPr sz="3200"/>
            </a:lvl3pPr>
            <a:lvl4pPr marL="3657646" indent="0">
              <a:buNone/>
              <a:defRPr sz="2667"/>
            </a:lvl4pPr>
            <a:lvl5pPr marL="4876861" indent="0">
              <a:buNone/>
              <a:defRPr sz="2667"/>
            </a:lvl5pPr>
            <a:lvl6pPr marL="6096076" indent="0">
              <a:buNone/>
              <a:defRPr sz="2667"/>
            </a:lvl6pPr>
            <a:lvl7pPr marL="7315291" indent="0">
              <a:buNone/>
              <a:defRPr sz="2667"/>
            </a:lvl7pPr>
            <a:lvl8pPr marL="8534507" indent="0">
              <a:buNone/>
              <a:defRPr sz="2667"/>
            </a:lvl8pPr>
            <a:lvl9pPr marL="9753722" indent="0">
              <a:buNone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319-E578-0E4B-B76D-B2CB3339B6C4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5F9-8C41-5F4C-806A-B056F7CF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0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54518" y="973671"/>
            <a:ext cx="23265765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518" y="4868333"/>
            <a:ext cx="23265765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4518" y="16950271"/>
            <a:ext cx="606933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5319-E578-0E4B-B76D-B2CB3339B6C4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35403" y="16950271"/>
            <a:ext cx="910399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953" y="16950271"/>
            <a:ext cx="606933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DC5F9-8C41-5F4C-806A-B056F7CF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kern="1200">
          <a:solidFill>
            <a:schemeClr val="tx1"/>
          </a:solidFill>
          <a:latin typeface="+mn-lt"/>
          <a:ea typeface="+mn-ea"/>
          <a:cs typeface="+mn-cs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F6F6F-895A-E740-9DB8-43D3DBB2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519" y="1484477"/>
            <a:ext cx="24823564" cy="2316457"/>
          </a:xfrm>
          <a:solidFill>
            <a:srgbClr val="870000"/>
          </a:solidFill>
          <a:ln w="76200">
            <a:solidFill>
              <a:srgbClr val="011893"/>
            </a:solidFill>
          </a:ln>
        </p:spPr>
        <p:txBody>
          <a:bodyPr lIns="201168" tIns="100584" rIns="201168" bIns="100584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Health &amp; Performance: The Benefits of PED Use in Pro Sports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Capstone Presentation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Gregory Aldrich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7E42AD-6A98-2347-80FA-1B4E9B19B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9518" y="4220218"/>
            <a:ext cx="5960405" cy="8324208"/>
          </a:xfrm>
          <a:ln w="38100">
            <a:solidFill>
              <a:srgbClr val="011893"/>
            </a:solidFill>
          </a:ln>
        </p:spPr>
        <p:txBody>
          <a:bodyPr lIns="201168" tIns="100584" rIns="201168" bIns="100584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History of PED’s in Sports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Beginning of PED Use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Doping is the use of banned performance-enhancing substances in sport.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Doping can include a wide range of substances, but most people often think of anabolic steroids in this topic.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first official ban on substances was in 1928, but PED testing was not enforced until the late 90’s and early 2000’s.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current punishment for using PED’s is very harsh in all professional sports for good reason.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Athletes using substances without medical supervision are putting themselves at serious health risk and compromising the integrity of sport.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Reasons for Use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Athletes commonly use PED’s to recovery from injury or alleviate pain from intense contact sports.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Some only use for reasons of gaining advantage over their opponents.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Aging athletes are more likely to use PED’s to maintain physical health, not as much for performance benefit.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Implementation of medically supervised substance use would benefit athletes health and reduce risk of injury without causing a serious advantage in performance.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would take just one open minded executive in a pro sports league to introduce a new era of sports where medically supervised performance enhancing drug use would be allowed for health benefits of the athletes.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01D5D1-2209-F24F-AA2B-D55B89ACF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7534" y="13454805"/>
            <a:ext cx="5960405" cy="2074233"/>
          </a:xfrm>
          <a:ln w="38100">
            <a:solidFill>
              <a:srgbClr val="011893"/>
            </a:solidFill>
          </a:ln>
        </p:spPr>
        <p:txBody>
          <a:bodyPr lIns="201168" tIns="100584" rIns="201168" bIns="100584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91" b="1" dirty="0">
                <a:latin typeface="Arial" panose="020B0604020202020204" pitchFamily="34" charset="0"/>
                <a:cs typeface="Arial" panose="020B0604020202020204" pitchFamily="34" charset="0"/>
              </a:rPr>
              <a:t>Commonly Used PED’s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Human Growth Hormone (HGH)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Erythropoietin (EPO) (Blood Doping)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Marijuana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Anabolic Steroids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B74407B-5DBD-3B4D-B781-3092CAB4400A}"/>
              </a:ext>
            </a:extLst>
          </p:cNvPr>
          <p:cNvSpPr txBox="1">
            <a:spLocks/>
          </p:cNvSpPr>
          <p:nvPr/>
        </p:nvSpPr>
        <p:spPr>
          <a:xfrm flipH="1">
            <a:off x="18500953" y="4220217"/>
            <a:ext cx="7430147" cy="6089970"/>
          </a:xfrm>
          <a:prstGeom prst="rect">
            <a:avLst/>
          </a:prstGeom>
          <a:ln w="38100">
            <a:solidFill>
              <a:srgbClr val="011893"/>
            </a:solidFill>
          </a:ln>
        </p:spPr>
        <p:txBody>
          <a:bodyPr vert="horz" lIns="202311" tIns="101156" rIns="202311" bIns="10115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0A34CCEC-08C6-7E43-B577-F9BC9DD284D2}"/>
              </a:ext>
            </a:extLst>
          </p:cNvPr>
          <p:cNvSpPr txBox="1">
            <a:spLocks/>
          </p:cNvSpPr>
          <p:nvPr/>
        </p:nvSpPr>
        <p:spPr>
          <a:xfrm>
            <a:off x="18482936" y="10729473"/>
            <a:ext cx="7430147" cy="2100702"/>
          </a:xfrm>
          <a:prstGeom prst="rect">
            <a:avLst/>
          </a:prstGeom>
          <a:ln w="38100">
            <a:solidFill>
              <a:srgbClr val="011893"/>
            </a:solidFill>
          </a:ln>
        </p:spPr>
        <p:txBody>
          <a:bodyPr vert="horz" lIns="202311" tIns="201168" rIns="202311" bIns="101156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Cannabis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Cannabis is the most used recreational substance and is used by athletes for health benefits, muscle relaxation, sleep improvements, exercise recovery, and reduced stress and anxiety.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Cannabis is banned during most leagues in-competition phase.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have shown that cannabis has no performance-enhancing effect and only provides physiological effects on recovery and pain management. </a:t>
            </a:r>
          </a:p>
          <a:p>
            <a:pPr marL="349250" indent="-34925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7A6B4-2AC3-0242-BB9E-6535A20CAAE5}"/>
              </a:ext>
            </a:extLst>
          </p:cNvPr>
          <p:cNvSpPr txBox="1"/>
          <p:nvPr/>
        </p:nvSpPr>
        <p:spPr>
          <a:xfrm>
            <a:off x="1107534" y="16403914"/>
            <a:ext cx="4180115" cy="1053025"/>
          </a:xfrm>
          <a:prstGeom prst="rect">
            <a:avLst/>
          </a:prstGeom>
          <a:ln>
            <a:noFill/>
          </a:ln>
        </p:spPr>
        <p:txBody>
          <a:bodyPr vert="horz" wrap="none" lIns="202311" tIns="101156" rIns="202311" bIns="101156" rtlCol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Greg Aldrich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aldrichg35@mail.sacredheart.edu</a:t>
            </a:r>
          </a:p>
        </p:txBody>
      </p:sp>
      <p:pic>
        <p:nvPicPr>
          <p:cNvPr id="1026" name="Picture 2" descr="Performance Enhancing Hormone Doping in Sport - Endotext - NCBI Bookshelf">
            <a:extLst>
              <a:ext uri="{FF2B5EF4-FFF2-40B4-BE49-F238E27FC236}">
                <a16:creationId xmlns:a16="http://schemas.microsoft.com/office/drawing/2014/main" id="{4CABE7B7-DBE6-513E-378F-87E6ED13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16" y="4068742"/>
            <a:ext cx="9438844" cy="597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osterone Levels &amp; Testosterone Test | BodyLogicMD">
            <a:extLst>
              <a:ext uri="{FF2B5EF4-FFF2-40B4-BE49-F238E27FC236}">
                <a16:creationId xmlns:a16="http://schemas.microsoft.com/office/drawing/2014/main" id="{81985CC1-AE60-BD35-A2BE-32462D02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536" y="4677942"/>
            <a:ext cx="6252946" cy="33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51B64C-3450-484E-ED4F-0DACDFF555ED}"/>
              </a:ext>
            </a:extLst>
          </p:cNvPr>
          <p:cNvSpPr txBox="1"/>
          <p:nvPr/>
        </p:nvSpPr>
        <p:spPr>
          <a:xfrm>
            <a:off x="18500953" y="4240796"/>
            <a:ext cx="7430147" cy="60899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202311" tIns="101156" rIns="202311" bIns="101156" rtlCol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Testosterone is a naturally produced hormone impacting bone/muscle mass and strength, red blood cell production, libido, and fat percentage.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natural test production usually decreases starting at 30  years old, men may experience limited testosterone production as early as early to mid 20’s.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Testosterone replacement therapy benefits both male and women with low levels; can improve strength and RBC count, cognitive function, and reduce CVD risk.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5018AA4-651C-6B76-489D-2EB41CBC9211}"/>
              </a:ext>
            </a:extLst>
          </p:cNvPr>
          <p:cNvSpPr txBox="1">
            <a:spLocks/>
          </p:cNvSpPr>
          <p:nvPr/>
        </p:nvSpPr>
        <p:spPr>
          <a:xfrm>
            <a:off x="18482936" y="13220886"/>
            <a:ext cx="7430147" cy="2638239"/>
          </a:xfrm>
          <a:prstGeom prst="rect">
            <a:avLst/>
          </a:prstGeom>
          <a:ln w="38100">
            <a:solidFill>
              <a:srgbClr val="011893"/>
            </a:solidFill>
          </a:ln>
        </p:spPr>
        <p:txBody>
          <a:bodyPr vert="horz" lIns="202311" tIns="201168" rIns="202311" bIns="10115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rules for banned substances in sports are like bad parenting, constantly banning new substances without finding safe alternatives.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Medically supervised performance enhancing drug use could benefit athlete’s health and recovery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open minded executive in one pro sports league could start a positive change for the future of pro sports, creating a safer environment for athletes to play at their peak physical abilities, avoid injury, and have better overall health in their post-career lives.  </a:t>
            </a:r>
          </a:p>
        </p:txBody>
      </p:sp>
      <p:pic>
        <p:nvPicPr>
          <p:cNvPr id="1030" name="Picture 6" descr="Leafly Partners with Americans for Safe Access on NFL-Focused Chronic Pain  Ads - Americans for Safe Access">
            <a:extLst>
              <a:ext uri="{FF2B5EF4-FFF2-40B4-BE49-F238E27FC236}">
                <a16:creationId xmlns:a16="http://schemas.microsoft.com/office/drawing/2014/main" id="{D1DEB479-4A33-0178-5BFB-43B7C854B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576" y="10310186"/>
            <a:ext cx="8309723" cy="75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5E2560-CE16-B0A8-C0AB-075C7E78FD56}"/>
              </a:ext>
            </a:extLst>
          </p:cNvPr>
          <p:cNvSpPr txBox="1"/>
          <p:nvPr/>
        </p:nvSpPr>
        <p:spPr>
          <a:xfrm>
            <a:off x="3829050" y="457200"/>
            <a:ext cx="0" cy="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202311" tIns="101156" rIns="202311" bIns="101156" rtlCol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1991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3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9123</TotalTime>
  <Words>488</Words>
  <Application>Microsoft Macintosh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Enhancing Health &amp; Performance: The Benefits of PED Use in Pro Sports Capstone Presentation Gregory Aldrich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Contingency and Tenure in the SCE Brian Stiltner Sacred Heart University With the SCE Task Force on Contingent Faculty</dc:title>
  <dc:creator>Stiltner, Prof. Brian E.</dc:creator>
  <cp:lastModifiedBy>Aldrich, Gregory C.</cp:lastModifiedBy>
  <cp:revision>26</cp:revision>
  <cp:lastPrinted>2019-12-15T02:43:11Z</cp:lastPrinted>
  <dcterms:created xsi:type="dcterms:W3CDTF">2019-12-14T17:55:43Z</dcterms:created>
  <dcterms:modified xsi:type="dcterms:W3CDTF">2023-04-23T19:38:48Z</dcterms:modified>
</cp:coreProperties>
</file>