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166A"/>
    <a:srgbClr val="A73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85"/>
  </p:normalViewPr>
  <p:slideViewPr>
    <p:cSldViewPr snapToGrid="0" snapToObjects="1">
      <p:cViewPr varScale="1">
        <p:scale>
          <a:sx n="22" d="100"/>
          <a:sy n="22" d="100"/>
        </p:scale>
        <p:origin x="196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8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0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6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4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1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5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4/17/23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6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4/17/23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8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4/17/23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6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4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73CF0-E818-3D4D-943B-513DCF762125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6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2022F0-D88F-1246-9F1C-47723AD72CBA}"/>
              </a:ext>
            </a:extLst>
          </p:cNvPr>
          <p:cNvSpPr txBox="1"/>
          <p:nvPr/>
        </p:nvSpPr>
        <p:spPr>
          <a:xfrm>
            <a:off x="0" y="0"/>
            <a:ext cx="43891200" cy="5730240"/>
          </a:xfrm>
          <a:prstGeom prst="rect">
            <a:avLst/>
          </a:prstGeom>
          <a:solidFill>
            <a:srgbClr val="A8166A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A20BE9-403B-1448-9837-40833B4967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41111" y="19256821"/>
            <a:ext cx="19212969" cy="5418262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US" sz="7200" b="1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  <a:ea typeface="Palatino" pitchFamily="2" charset="77"/>
              </a:rPr>
              <a:t>Superstitions can dramatically impact one’s mental health. Even though they have the potential to disrupt one’s life, they are rational in the aspect that they can make a person feel better in their daily life when regulated properly.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AAD7CE-EF43-8248-9770-71455449FC61}"/>
              </a:ext>
            </a:extLst>
          </p:cNvPr>
          <p:cNvSpPr txBox="1"/>
          <p:nvPr/>
        </p:nvSpPr>
        <p:spPr>
          <a:xfrm>
            <a:off x="0" y="1156973"/>
            <a:ext cx="43891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  <a:cs typeface="Calibri" panose="020F0502020204030204" pitchFamily="34" charset="0"/>
              </a:rPr>
              <a:t>The Impacts of Superstitious Behavior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8A2085-0E21-AC47-B015-3675993C83EC}"/>
              </a:ext>
            </a:extLst>
          </p:cNvPr>
          <p:cNvSpPr txBox="1"/>
          <p:nvPr/>
        </p:nvSpPr>
        <p:spPr>
          <a:xfrm>
            <a:off x="0" y="3049040"/>
            <a:ext cx="43891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800" i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Marissa LaValle, Business Management Major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1B0380-F941-CD4A-9E41-15827C047312}"/>
              </a:ext>
            </a:extLst>
          </p:cNvPr>
          <p:cNvSpPr txBox="1"/>
          <p:nvPr/>
        </p:nvSpPr>
        <p:spPr>
          <a:xfrm>
            <a:off x="31654300" y="26979052"/>
            <a:ext cx="1125478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solidFill>
                  <a:schemeClr val="accent1">
                    <a:lumMod val="50000"/>
                  </a:schemeClr>
                </a:solidFill>
                <a:latin typeface="Palatino" pitchFamily="2" charset="77"/>
                <a:ea typeface="Palatino" pitchFamily="2" charset="77"/>
              </a:rPr>
              <a:t>To read more please ask for a copy of my academic journal…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4C766F-0D5A-C14D-86B0-13F632F0E1E3}"/>
              </a:ext>
            </a:extLst>
          </p:cNvPr>
          <p:cNvSpPr txBox="1"/>
          <p:nvPr/>
        </p:nvSpPr>
        <p:spPr>
          <a:xfrm>
            <a:off x="1584960" y="27514869"/>
            <a:ext cx="213288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effectLst/>
                <a:latin typeface="Optima" panose="02000503060000020004" pitchFamily="2" charset="0"/>
                <a:ea typeface="Calibri" panose="020F0502020204030204" pitchFamily="34" charset="0"/>
              </a:rPr>
              <a:t> In superstition there is the conscious abstract representation of cause and effect (psychological relationship).</a:t>
            </a:r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  <a:ea typeface="Calibri" panose="020F0502020204030204" pitchFamily="34" charset="0"/>
              </a:rPr>
              <a:t>There are three different functions that feed into superstition and superstitious behavior. Superstitions give people a sense of hope, the illusion of control, and social learning belongingness.</a:t>
            </a:r>
            <a:endParaRPr lang="en-US" sz="6000" dirty="0">
              <a:solidFill>
                <a:schemeClr val="accent1">
                  <a:lumMod val="50000"/>
                </a:schemeClr>
              </a:solidFill>
              <a:latin typeface="Optima" panose="02000503060000020004" pitchFamily="2" charset="0"/>
              <a:ea typeface="Palatino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E505DF-8E94-B242-BA21-E8CD09E06365}"/>
              </a:ext>
            </a:extLst>
          </p:cNvPr>
          <p:cNvSpPr txBox="1"/>
          <p:nvPr/>
        </p:nvSpPr>
        <p:spPr>
          <a:xfrm>
            <a:off x="1440450" y="6755875"/>
            <a:ext cx="13871484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  <a:ea typeface="Palatino" pitchFamily="2" charset="77"/>
              </a:rPr>
              <a:t>Superstitions cause mental strain on many but are believed and followed to feel comfort in daily life by all who practice them. My father is a very superstitious man, and by observing his behavior and consistency, I know how superstitions can truly affect someone’s life.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79C177-F041-5544-B00D-6C491F86CFDA}"/>
              </a:ext>
            </a:extLst>
          </p:cNvPr>
          <p:cNvSpPr txBox="1"/>
          <p:nvPr/>
        </p:nvSpPr>
        <p:spPr>
          <a:xfrm>
            <a:off x="29010201" y="6703892"/>
            <a:ext cx="14386560" cy="1024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i="1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Superstitions stem from religious behavior and are used by many today to regulate business performance and athletic performance, similarly to rituals. People find a sense of comfort in routine and a sense of control when they do something with an expected outcome. They are not only used in performance, but in everyday activities for some.</a:t>
            </a:r>
            <a:endParaRPr lang="en-US" sz="6600" dirty="0">
              <a:solidFill>
                <a:schemeClr val="accent1">
                  <a:lumMod val="50000"/>
                </a:schemeClr>
              </a:solidFill>
              <a:latin typeface="Optima" panose="02000503060000020004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BEE00B-A703-6042-B562-B63814984EA8}"/>
              </a:ext>
            </a:extLst>
          </p:cNvPr>
          <p:cNvSpPr txBox="1"/>
          <p:nvPr/>
        </p:nvSpPr>
        <p:spPr>
          <a:xfrm>
            <a:off x="16808449" y="15607254"/>
            <a:ext cx="10274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>
                <a:solidFill>
                  <a:schemeClr val="accent1">
                    <a:lumMod val="50000"/>
                  </a:schemeClr>
                </a:solidFill>
                <a:latin typeface="Palatino" pitchFamily="2" charset="77"/>
                <a:ea typeface="Palatino" pitchFamily="2" charset="77"/>
              </a:rPr>
              <a:t>Visual representation of many common superstitions in daily life and obstacles faced by those who are superstitious.</a:t>
            </a:r>
          </a:p>
        </p:txBody>
      </p:sp>
      <p:sp>
        <p:nvSpPr>
          <p:cNvPr id="49" name="Curved Right Arrow 48">
            <a:extLst>
              <a:ext uri="{FF2B5EF4-FFF2-40B4-BE49-F238E27FC236}">
                <a16:creationId xmlns:a16="http://schemas.microsoft.com/office/drawing/2014/main" id="{253030DA-08F3-F344-946F-870091A894E7}"/>
              </a:ext>
            </a:extLst>
          </p:cNvPr>
          <p:cNvSpPr/>
          <p:nvPr/>
        </p:nvSpPr>
        <p:spPr>
          <a:xfrm rot="20960337">
            <a:off x="13536592" y="15788925"/>
            <a:ext cx="2421890" cy="5490732"/>
          </a:xfrm>
          <a:prstGeom prst="curvedRightArrow">
            <a:avLst/>
          </a:prstGeom>
          <a:solidFill>
            <a:schemeClr val="accent1">
              <a:alpha val="76000"/>
            </a:schemeClr>
          </a:solidFill>
          <a:ln>
            <a:solidFill>
              <a:schemeClr val="accent1">
                <a:lumMod val="60000"/>
                <a:lumOff val="40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How superstition changes the way we make decisions">
            <a:extLst>
              <a:ext uri="{FF2B5EF4-FFF2-40B4-BE49-F238E27FC236}">
                <a16:creationId xmlns:a16="http://schemas.microsoft.com/office/drawing/2014/main" id="{89F63E3D-E399-1DC6-1B28-FACAC4AF2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5660" y="6368483"/>
            <a:ext cx="11370795" cy="923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 Functional Motivation Framework for Examining Superstitious Behavior |  Journal of the Association for Consumer Research: Vol 3, No 4">
            <a:extLst>
              <a:ext uri="{FF2B5EF4-FFF2-40B4-BE49-F238E27FC236}">
                <a16:creationId xmlns:a16="http://schemas.microsoft.com/office/drawing/2014/main" id="{8C1F2F27-9391-7F6A-F574-D15064D7C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812" y="16393402"/>
            <a:ext cx="10725149" cy="1021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960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E68C44B38D454A822357E92809081D" ma:contentTypeVersion="11" ma:contentTypeDescription="Create a new document." ma:contentTypeScope="" ma:versionID="d3393b1b8119e248737e5ddde8568eda">
  <xsd:schema xmlns:xsd="http://www.w3.org/2001/XMLSchema" xmlns:xs="http://www.w3.org/2001/XMLSchema" xmlns:p="http://schemas.microsoft.com/office/2006/metadata/properties" xmlns:ns2="4947024e-c7f4-448a-a7ae-6578092e520f" xmlns:ns3="9d02f471-8987-4bc7-bd7c-fcb151f959ef" targetNamespace="http://schemas.microsoft.com/office/2006/metadata/properties" ma:root="true" ma:fieldsID="d237871ee7a15691f6429755f6ef49e9" ns2:_="" ns3:_="">
    <xsd:import namespace="4947024e-c7f4-448a-a7ae-6578092e520f"/>
    <xsd:import namespace="9d02f471-8987-4bc7-bd7c-fcb151f959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7024e-c7f4-448a-a7ae-6578092e52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2f471-8987-4bc7-bd7c-fcb151f959e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D4D0EC-6185-425F-92AA-EFE5C05FBB1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CE57344-8B55-403D-ABDC-5BC685E9B8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62C45E-7EA8-4A5C-80C5-9ACA78425E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47024e-c7f4-448a-a7ae-6578092e520f"/>
    <ds:schemaRef ds:uri="9d02f471-8987-4bc7-bd7c-fcb151f959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1005</TotalTime>
  <Words>240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Optima</vt:lpstr>
      <vt:lpstr>Palatino</vt:lpstr>
      <vt:lpstr>Office Theme</vt:lpstr>
      <vt:lpstr>Superstitions can dramatically impact one’s mental health. Even though they have the potential to disrupt one’s life, they are rational in the aspect that they can make a person feel better in their daily life when regulated properly.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posters convey your findings in a clear</dc:title>
  <dc:creator>Michels, Steven J.</dc:creator>
  <cp:lastModifiedBy>LaValle, Marissa R.</cp:lastModifiedBy>
  <cp:revision>10</cp:revision>
  <dcterms:created xsi:type="dcterms:W3CDTF">2020-01-31T20:05:15Z</dcterms:created>
  <dcterms:modified xsi:type="dcterms:W3CDTF">2023-04-18T18:23:42Z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0x010100FAE68C44B38D454A822357E92809081D</vt:lpwstr>
  </property>
</Properties>
</file>