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741"/>
  </p:normalViewPr>
  <p:slideViewPr>
    <p:cSldViewPr snapToGrid="0">
      <p:cViewPr varScale="1">
        <p:scale>
          <a:sx n="110" d="100"/>
          <a:sy n="110" d="100"/>
        </p:scale>
        <p:origin x="63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666A0-817D-854A-4DA3-6AD76FEB8F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8F0E4E-B5AD-E522-75C3-DF745795B2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A0D56E-EFBD-B527-B43A-967B9764393D}"/>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5" name="Footer Placeholder 4">
            <a:extLst>
              <a:ext uri="{FF2B5EF4-FFF2-40B4-BE49-F238E27FC236}">
                <a16:creationId xmlns:a16="http://schemas.microsoft.com/office/drawing/2014/main" id="{1CA90976-4D6F-13A3-44B9-9AEB2966EC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13E37-1948-D1B5-9318-6BD63FA331D7}"/>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1755466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E5840-E3E8-9462-7FB2-CED9C22D94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20E263-282D-CF18-A167-0C5EA27C23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783094-4D62-BD6D-795E-E90E28BBA988}"/>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5" name="Footer Placeholder 4">
            <a:extLst>
              <a:ext uri="{FF2B5EF4-FFF2-40B4-BE49-F238E27FC236}">
                <a16:creationId xmlns:a16="http://schemas.microsoft.com/office/drawing/2014/main" id="{AB4CB5F9-A2B4-CDA3-88F1-D59A3F60FD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ED5D9F-22E7-8641-9D9C-B4FCE52A113B}"/>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266450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7A7FA3-BBC4-7904-1CCF-9B37641F23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AC8DB6-D3DC-AF15-6460-DB62A0C3A9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336A66-CA06-6E53-D341-FAB0E8C05EAB}"/>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5" name="Footer Placeholder 4">
            <a:extLst>
              <a:ext uri="{FF2B5EF4-FFF2-40B4-BE49-F238E27FC236}">
                <a16:creationId xmlns:a16="http://schemas.microsoft.com/office/drawing/2014/main" id="{4DEF93AB-6513-25FB-C6EA-E91ABBD26F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8A6C97-6207-A0A6-EE5D-0A2F6B877978}"/>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1734259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8"/>
        <p:cNvGrpSpPr/>
        <p:nvPr/>
      </p:nvGrpSpPr>
      <p:grpSpPr>
        <a:xfrm>
          <a:off x="0" y="0"/>
          <a:ext cx="0" cy="0"/>
          <a:chOff x="0" y="0"/>
          <a:chExt cx="0" cy="0"/>
        </a:xfrm>
      </p:grpSpPr>
      <p:sp>
        <p:nvSpPr>
          <p:cNvPr id="19" name="Google Shape;19;p4"/>
          <p:cNvSpPr/>
          <p:nvPr/>
        </p:nvSpPr>
        <p:spPr>
          <a:xfrm>
            <a:off x="0" y="6727600"/>
            <a:ext cx="12192000" cy="130400"/>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0" name="Google Shape;20;p4"/>
          <p:cNvSpPr txBox="1">
            <a:spLocks noGrp="1"/>
          </p:cNvSpPr>
          <p:nvPr>
            <p:ph type="title"/>
          </p:nvPr>
        </p:nvSpPr>
        <p:spPr>
          <a:xfrm>
            <a:off x="415600" y="521800"/>
            <a:ext cx="11360800" cy="834800"/>
          </a:xfrm>
          <a:prstGeom prst="rect">
            <a:avLst/>
          </a:prstGeom>
        </p:spPr>
        <p:txBody>
          <a:bodyPr spcFirstLastPara="1" wrap="square" lIns="91425" tIns="91425" rIns="91425" bIns="91425" anchor="t"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1" name="Google Shape;21;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11320333" y="6241345"/>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47698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92E15-195E-393F-426B-B6A181AB73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150DDE-D780-557E-E523-FDAF47FDA2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ADC72F-4723-A784-4BFB-01494EC2279A}"/>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5" name="Footer Placeholder 4">
            <a:extLst>
              <a:ext uri="{FF2B5EF4-FFF2-40B4-BE49-F238E27FC236}">
                <a16:creationId xmlns:a16="http://schemas.microsoft.com/office/drawing/2014/main" id="{07C9DCD5-F915-BCF5-939D-79ADC9E0C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99FB6A-7E94-C45C-CE5A-FF4E2281DCF4}"/>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3808978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0E7DC-3AD3-B145-8FB5-91A6B9D3EA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C1195B-44AB-C46A-A6BD-63A210124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D9F06B-84AD-161E-4B19-C517704EDD4C}"/>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5" name="Footer Placeholder 4">
            <a:extLst>
              <a:ext uri="{FF2B5EF4-FFF2-40B4-BE49-F238E27FC236}">
                <a16:creationId xmlns:a16="http://schemas.microsoft.com/office/drawing/2014/main" id="{46CB071B-DA4A-5A91-F19A-6B947E772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D0C31A-A54E-1E42-5E3C-A776384D97F7}"/>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3101773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24898-A425-A224-8335-6885E34B79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8B1FB5-CC61-2CAE-8A47-65107A55D2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0360EA-E00B-7E84-BA33-F0E1149B86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F2D547-AF76-5933-8EBC-D1731FC1B2CE}"/>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6" name="Footer Placeholder 5">
            <a:extLst>
              <a:ext uri="{FF2B5EF4-FFF2-40B4-BE49-F238E27FC236}">
                <a16:creationId xmlns:a16="http://schemas.microsoft.com/office/drawing/2014/main" id="{5B5E341D-36A5-2CEC-AFF1-86C51020D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FE357A-B2DF-780D-B976-468A50B6294B}"/>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3195551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A7864-B9B4-F993-B16D-4541E067C6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8618A3-2B9B-1A32-8D9D-C4643C5491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E5963C-1920-9530-7BCD-68B786BE2C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975C08-C683-725F-8553-3E25832A81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C9B0A4-CC69-0FFE-3BD1-18CAE7B556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1BECB0-2E00-9325-4BA8-F1F65B160A2A}"/>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8" name="Footer Placeholder 7">
            <a:extLst>
              <a:ext uri="{FF2B5EF4-FFF2-40B4-BE49-F238E27FC236}">
                <a16:creationId xmlns:a16="http://schemas.microsoft.com/office/drawing/2014/main" id="{913F05EB-2627-1043-53BF-5C32D7FC7A8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9DAF75-5963-FE09-41F3-044E31A822AC}"/>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197190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209F-F7D9-32F9-EA77-91844CBAF2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52DC3C-FBEF-F0B1-CE19-4347ECF320BB}"/>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4" name="Footer Placeholder 3">
            <a:extLst>
              <a:ext uri="{FF2B5EF4-FFF2-40B4-BE49-F238E27FC236}">
                <a16:creationId xmlns:a16="http://schemas.microsoft.com/office/drawing/2014/main" id="{77211A3D-24B2-0597-CBF7-D0C3EAA29A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BC2C1E-37EC-FBEE-DC8F-4EEE42FE0F47}"/>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3831234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DCE51E-9AA2-6877-644F-413A3B4E74C4}"/>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3" name="Footer Placeholder 2">
            <a:extLst>
              <a:ext uri="{FF2B5EF4-FFF2-40B4-BE49-F238E27FC236}">
                <a16:creationId xmlns:a16="http://schemas.microsoft.com/office/drawing/2014/main" id="{476441D7-DD1E-27A2-4890-0CA6D5C9F0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DDF33F-3162-98C8-8CC6-C58240D0E1A1}"/>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3803585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05FFF-1E50-BA89-AB9C-AE813049BE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D94137-F478-7C09-2D24-110CD172E6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1CF481-813F-BE01-C20C-FCD8B15152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742CB8-24D5-536C-EE1E-D1FEDF8BDFAA}"/>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6" name="Footer Placeholder 5">
            <a:extLst>
              <a:ext uri="{FF2B5EF4-FFF2-40B4-BE49-F238E27FC236}">
                <a16:creationId xmlns:a16="http://schemas.microsoft.com/office/drawing/2014/main" id="{BB9B666A-6334-EA69-DA4B-DE3F39C843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4FB85E-B4A0-633C-D6B1-2F98544DE83F}"/>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4125080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C5E18-6EC8-E687-7374-062A46DF05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08FF05-0B2F-D725-527A-8E3BCB10D3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29B99D-07DD-87C4-6C68-6932BA4A53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8E77D8-4066-1642-ACDA-A614D543C128}"/>
              </a:ext>
            </a:extLst>
          </p:cNvPr>
          <p:cNvSpPr>
            <a:spLocks noGrp="1"/>
          </p:cNvSpPr>
          <p:nvPr>
            <p:ph type="dt" sz="half" idx="10"/>
          </p:nvPr>
        </p:nvSpPr>
        <p:spPr/>
        <p:txBody>
          <a:bodyPr/>
          <a:lstStyle/>
          <a:p>
            <a:fld id="{818BEF7E-60AE-534D-80EB-E596704825BA}" type="datetimeFigureOut">
              <a:rPr lang="en-US" smtClean="0"/>
              <a:t>4/17/23</a:t>
            </a:fld>
            <a:endParaRPr lang="en-US"/>
          </a:p>
        </p:txBody>
      </p:sp>
      <p:sp>
        <p:nvSpPr>
          <p:cNvPr id="6" name="Footer Placeholder 5">
            <a:extLst>
              <a:ext uri="{FF2B5EF4-FFF2-40B4-BE49-F238E27FC236}">
                <a16:creationId xmlns:a16="http://schemas.microsoft.com/office/drawing/2014/main" id="{F83789D9-2B19-E8DC-4610-CAC0F4B14F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83F2B9-037B-1B75-0B40-AA8576884871}"/>
              </a:ext>
            </a:extLst>
          </p:cNvPr>
          <p:cNvSpPr>
            <a:spLocks noGrp="1"/>
          </p:cNvSpPr>
          <p:nvPr>
            <p:ph type="sldNum" sz="quarter" idx="12"/>
          </p:nvPr>
        </p:nvSpPr>
        <p:spPr/>
        <p:txBody>
          <a:bodyPr/>
          <a:lstStyle/>
          <a:p>
            <a:fld id="{8EE7CD98-DE61-8249-BEBF-018C774E9BC7}" type="slidenum">
              <a:rPr lang="en-US" smtClean="0"/>
              <a:t>‹#›</a:t>
            </a:fld>
            <a:endParaRPr lang="en-US"/>
          </a:p>
        </p:txBody>
      </p:sp>
    </p:spTree>
    <p:extLst>
      <p:ext uri="{BB962C8B-B14F-4D97-AF65-F5344CB8AC3E}">
        <p14:creationId xmlns:p14="http://schemas.microsoft.com/office/powerpoint/2010/main" val="202571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C19BC9-D7C9-ACF3-E3C0-56B6E1816C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955575-EB3D-F223-0BD4-1C52B3854F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6773D2-FCBA-46B2-A1E3-ECFD01E0B5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BEF7E-60AE-534D-80EB-E596704825BA}" type="datetimeFigureOut">
              <a:rPr lang="en-US" smtClean="0"/>
              <a:t>4/17/23</a:t>
            </a:fld>
            <a:endParaRPr lang="en-US"/>
          </a:p>
        </p:txBody>
      </p:sp>
      <p:sp>
        <p:nvSpPr>
          <p:cNvPr id="5" name="Footer Placeholder 4">
            <a:extLst>
              <a:ext uri="{FF2B5EF4-FFF2-40B4-BE49-F238E27FC236}">
                <a16:creationId xmlns:a16="http://schemas.microsoft.com/office/drawing/2014/main" id="{9BAA297E-AD6E-B11C-0B3C-D4F667CFDA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AAB603-1452-FB50-82F1-BCC7D3CA17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7CD98-DE61-8249-BEBF-018C774E9BC7}" type="slidenum">
              <a:rPr lang="en-US" smtClean="0"/>
              <a:t>‹#›</a:t>
            </a:fld>
            <a:endParaRPr lang="en-US"/>
          </a:p>
        </p:txBody>
      </p:sp>
    </p:spTree>
    <p:extLst>
      <p:ext uri="{BB962C8B-B14F-4D97-AF65-F5344CB8AC3E}">
        <p14:creationId xmlns:p14="http://schemas.microsoft.com/office/powerpoint/2010/main" val="1738309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orm's eye view of the feet of a person running on the road">
            <a:extLst>
              <a:ext uri="{FF2B5EF4-FFF2-40B4-BE49-F238E27FC236}">
                <a16:creationId xmlns:a16="http://schemas.microsoft.com/office/drawing/2014/main" id="{BE172281-E831-D216-798F-7F4EF68F0842}"/>
              </a:ext>
            </a:extLst>
          </p:cNvPr>
          <p:cNvPicPr>
            <a:picLocks noChangeAspect="1"/>
          </p:cNvPicPr>
          <p:nvPr/>
        </p:nvPicPr>
        <p:blipFill rotWithShape="1">
          <a:blip r:embed="rId2">
            <a:alphaModFix/>
          </a:blip>
          <a:srcRect b="11765"/>
          <a:stretch/>
        </p:blipFill>
        <p:spPr>
          <a:xfrm>
            <a:off x="0" y="-1"/>
            <a:ext cx="12192000" cy="6858001"/>
          </a:xfrm>
          <a:prstGeom prst="rect">
            <a:avLst/>
          </a:prstGeom>
        </p:spPr>
      </p:pic>
      <p:sp>
        <p:nvSpPr>
          <p:cNvPr id="5" name="TextBox 4">
            <a:extLst>
              <a:ext uri="{FF2B5EF4-FFF2-40B4-BE49-F238E27FC236}">
                <a16:creationId xmlns:a16="http://schemas.microsoft.com/office/drawing/2014/main" id="{8371FFE9-D48A-E021-51CE-743977885E79}"/>
              </a:ext>
            </a:extLst>
          </p:cNvPr>
          <p:cNvSpPr txBox="1"/>
          <p:nvPr/>
        </p:nvSpPr>
        <p:spPr>
          <a:xfrm>
            <a:off x="834841" y="309355"/>
            <a:ext cx="9249105" cy="707886"/>
          </a:xfrm>
          <a:prstGeom prst="rect">
            <a:avLst/>
          </a:prstGeom>
          <a:solidFill>
            <a:schemeClr val="bg1"/>
          </a:solidFill>
          <a:ln>
            <a:solidFill>
              <a:schemeClr val="tx1"/>
            </a:solidFill>
          </a:ln>
        </p:spPr>
        <p:txBody>
          <a:bodyPr wrap="square" rtlCol="0">
            <a:spAutoFit/>
          </a:bodyPr>
          <a:lstStyle/>
          <a:p>
            <a:pPr algn="ctr"/>
            <a:r>
              <a:rPr lang="en-US" sz="2400" dirty="0">
                <a:latin typeface="Helvetica" pitchFamily="2" charset="0"/>
              </a:rPr>
              <a:t>Should Children Be Encouraged to Participate in Contact Sports?</a:t>
            </a:r>
          </a:p>
          <a:p>
            <a:pPr algn="ctr"/>
            <a:r>
              <a:rPr lang="en-US" sz="1600" dirty="0">
                <a:latin typeface="Helvetica" pitchFamily="2" charset="0"/>
              </a:rPr>
              <a:t>By: Alex Weiler, DHCON</a:t>
            </a:r>
          </a:p>
        </p:txBody>
      </p:sp>
      <p:sp>
        <p:nvSpPr>
          <p:cNvPr id="6" name="TextBox 5">
            <a:extLst>
              <a:ext uri="{FF2B5EF4-FFF2-40B4-BE49-F238E27FC236}">
                <a16:creationId xmlns:a16="http://schemas.microsoft.com/office/drawing/2014/main" id="{DE98A0F8-7183-B6CA-5F0D-7B9A6617F40C}"/>
              </a:ext>
            </a:extLst>
          </p:cNvPr>
          <p:cNvSpPr txBox="1"/>
          <p:nvPr/>
        </p:nvSpPr>
        <p:spPr>
          <a:xfrm>
            <a:off x="8195878" y="4131338"/>
            <a:ext cx="3486228" cy="2432204"/>
          </a:xfrm>
          <a:prstGeom prst="rect">
            <a:avLst/>
          </a:prstGeom>
          <a:solidFill>
            <a:schemeClr val="bg1"/>
          </a:solidFill>
          <a:ln>
            <a:solidFill>
              <a:schemeClr val="tx1"/>
            </a:solidFill>
          </a:ln>
        </p:spPr>
        <p:txBody>
          <a:bodyPr wrap="square" rtlCol="0">
            <a:spAutoFit/>
          </a:bodyPr>
          <a:lstStyle/>
          <a:p>
            <a:pPr algn="ctr"/>
            <a:r>
              <a:rPr lang="en-US" sz="1333" b="1" dirty="0">
                <a:latin typeface="Helvetica" pitchFamily="2" charset="0"/>
              </a:rPr>
              <a:t>Summary:</a:t>
            </a:r>
            <a:endParaRPr lang="en-US" sz="1333" dirty="0">
              <a:latin typeface="Helvetica" pitchFamily="2" charset="0"/>
            </a:endParaRPr>
          </a:p>
          <a:p>
            <a:r>
              <a:rPr lang="en-US" sz="1067" dirty="0">
                <a:solidFill>
                  <a:schemeClr val="accent5"/>
                </a:solidFill>
                <a:latin typeface="Helvetica" pitchFamily="2" charset="0"/>
              </a:rPr>
              <a:t>Concussions are a risk to contact sports, but also to any sort of physical activities.  In this paper, it is argued that the low incidence of concussions shown in even the most intense contact sports do not make it necessary to eliminate these sports.  Current evidence also doesn’t show that concussions sustained as a child have a direct correlation to long-term effects as an adult.  The benefits that come from contact sports have a greater impact on the lives of children than the potential risk for sustaining head injuries.  If proper safety measures continue to be implemented and updated, we should encourage children to continue participating in contact sports.</a:t>
            </a:r>
          </a:p>
        </p:txBody>
      </p:sp>
      <p:sp>
        <p:nvSpPr>
          <p:cNvPr id="7" name="TextBox 6">
            <a:extLst>
              <a:ext uri="{FF2B5EF4-FFF2-40B4-BE49-F238E27FC236}">
                <a16:creationId xmlns:a16="http://schemas.microsoft.com/office/drawing/2014/main" id="{3C37464C-4053-110E-6829-E39415742AA9}"/>
              </a:ext>
            </a:extLst>
          </p:cNvPr>
          <p:cNvSpPr txBox="1"/>
          <p:nvPr/>
        </p:nvSpPr>
        <p:spPr>
          <a:xfrm>
            <a:off x="316595" y="1324493"/>
            <a:ext cx="3699641" cy="3599447"/>
          </a:xfrm>
          <a:prstGeom prst="rect">
            <a:avLst/>
          </a:prstGeom>
          <a:solidFill>
            <a:schemeClr val="bg1"/>
          </a:solidFill>
          <a:ln>
            <a:solidFill>
              <a:schemeClr val="tx1"/>
            </a:solidFill>
          </a:ln>
        </p:spPr>
        <p:txBody>
          <a:bodyPr wrap="square" rtlCol="0">
            <a:spAutoFit/>
          </a:bodyPr>
          <a:lstStyle/>
          <a:p>
            <a:pPr algn="ctr"/>
            <a:r>
              <a:rPr lang="en-US" sz="1333" b="1" dirty="0">
                <a:latin typeface="Helvetica" pitchFamily="2" charset="0"/>
                <a:ea typeface="Calibri" panose="020F0502020204030204" pitchFamily="34" charset="0"/>
                <a:cs typeface="Times New Roman" panose="02020603050405020304" pitchFamily="18" charset="0"/>
              </a:rPr>
              <a:t>Introduction:</a:t>
            </a:r>
          </a:p>
          <a:p>
            <a:r>
              <a:rPr lang="en-US" sz="933" dirty="0">
                <a:solidFill>
                  <a:schemeClr val="accent5"/>
                </a:solidFill>
                <a:latin typeface="Helvetica" pitchFamily="2" charset="0"/>
                <a:ea typeface="Calibri" panose="020F0502020204030204" pitchFamily="34" charset="0"/>
                <a:cs typeface="Times New Roman" panose="02020603050405020304" pitchFamily="18" charset="0"/>
              </a:rPr>
              <a:t>In recent years, awareness of concussions or traumatic brain injuries have increased tremendously and is a fear of many, with the scapegoat falling onto sports, specifically ones that are defined as “contact sports. Contact sports as ones that are traditionally meant to have contact, these include American football, soccer, basketball, hockey, martial arts and many more. These sports may also be referred to “collision sports” throughout the paper.  Because contact sports are played at a higher intensity and involve more physical contact, they hold a greater risk for head injuries. Due to the increased awareness and information on concussions and head traumas, there have been pushes to eliminate contact sports from the lives of children such as American football.  There are both pros and cons to getting rid of contact sports in the lives of our youth, but the benefits of contact sports are highlighted by the idea that they provide a safer environment for children to learn risk-taking behaviors that begin at this point in childhood anyways according to their developmental stage. As new evidence is found, rules and safety have historically been adjusted to maintain the safest measures possible. I grew up playing contact sports and have sustained concussions both in these sports and outside of them, so this topic intrigued me, and I wanted to formulate a better opinion so that I can make a decision for my future children.</a:t>
            </a:r>
            <a:endParaRPr lang="en-US" sz="933" u="sng" dirty="0">
              <a:solidFill>
                <a:schemeClr val="accent5"/>
              </a:solidFill>
              <a:latin typeface="Helvetica" pitchFamily="2"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2C935E45-9E78-2161-9715-86CCB81E0809}"/>
              </a:ext>
            </a:extLst>
          </p:cNvPr>
          <p:cNvSpPr txBox="1"/>
          <p:nvPr/>
        </p:nvSpPr>
        <p:spPr>
          <a:xfrm>
            <a:off x="4830353" y="1490271"/>
            <a:ext cx="2531292" cy="1445973"/>
          </a:xfrm>
          <a:prstGeom prst="rect">
            <a:avLst/>
          </a:prstGeom>
          <a:solidFill>
            <a:schemeClr val="bg1"/>
          </a:solidFill>
          <a:ln>
            <a:solidFill>
              <a:schemeClr val="tx1"/>
            </a:solidFill>
          </a:ln>
        </p:spPr>
        <p:txBody>
          <a:bodyPr wrap="square" rtlCol="0">
            <a:spAutoFit/>
          </a:bodyPr>
          <a:lstStyle/>
          <a:p>
            <a:pPr algn="ctr"/>
            <a:r>
              <a:rPr lang="en-US" sz="1333" b="1" dirty="0">
                <a:latin typeface="Helvetica" pitchFamily="2" charset="0"/>
              </a:rPr>
              <a:t>Methods</a:t>
            </a:r>
          </a:p>
          <a:p>
            <a:r>
              <a:rPr lang="en-US" sz="933" dirty="0">
                <a:solidFill>
                  <a:schemeClr val="accent2"/>
                </a:solidFill>
                <a:latin typeface="Helvetica" pitchFamily="2" charset="0"/>
              </a:rPr>
              <a:t>Databases used:</a:t>
            </a:r>
          </a:p>
          <a:p>
            <a:pPr marL="228594" indent="-228594">
              <a:buFont typeface="Arial" panose="020B0604020202020204" pitchFamily="34" charset="0"/>
              <a:buChar char="•"/>
            </a:pPr>
            <a:r>
              <a:rPr lang="en-US" sz="933" dirty="0">
                <a:solidFill>
                  <a:schemeClr val="accent2"/>
                </a:solidFill>
                <a:latin typeface="Helvetica" pitchFamily="2" charset="0"/>
              </a:rPr>
              <a:t>Sacred Heart University Library</a:t>
            </a:r>
          </a:p>
          <a:p>
            <a:pPr marL="228594" indent="-228594">
              <a:buFont typeface="Arial" panose="020B0604020202020204" pitchFamily="34" charset="0"/>
              <a:buChar char="•"/>
            </a:pPr>
            <a:r>
              <a:rPr lang="en-US" sz="933" dirty="0">
                <a:solidFill>
                  <a:schemeClr val="accent2"/>
                </a:solidFill>
                <a:latin typeface="Helvetica" pitchFamily="2" charset="0"/>
              </a:rPr>
              <a:t>Google Scholar</a:t>
            </a:r>
          </a:p>
          <a:p>
            <a:endParaRPr lang="en-US" sz="933" dirty="0">
              <a:solidFill>
                <a:schemeClr val="accent2"/>
              </a:solidFill>
              <a:latin typeface="Helvetica" pitchFamily="2" charset="0"/>
            </a:endParaRPr>
          </a:p>
          <a:p>
            <a:r>
              <a:rPr lang="en-US" sz="933" dirty="0">
                <a:solidFill>
                  <a:schemeClr val="accent2"/>
                </a:solidFill>
                <a:latin typeface="Helvetica" pitchFamily="2" charset="0"/>
              </a:rPr>
              <a:t>Types of Sources:</a:t>
            </a:r>
          </a:p>
          <a:p>
            <a:pPr marL="228594" indent="-228594">
              <a:buFont typeface="Arial" panose="020B0604020202020204" pitchFamily="34" charset="0"/>
              <a:buChar char="•"/>
            </a:pPr>
            <a:r>
              <a:rPr lang="en-US" sz="933" dirty="0">
                <a:solidFill>
                  <a:schemeClr val="accent2"/>
                </a:solidFill>
                <a:latin typeface="Helvetica" pitchFamily="2" charset="0"/>
              </a:rPr>
              <a:t>Scholarly Journals</a:t>
            </a:r>
          </a:p>
          <a:p>
            <a:pPr marL="228594" indent="-228594">
              <a:buFont typeface="Arial" panose="020B0604020202020204" pitchFamily="34" charset="0"/>
              <a:buChar char="•"/>
            </a:pPr>
            <a:r>
              <a:rPr lang="en-US" sz="933" dirty="0">
                <a:solidFill>
                  <a:schemeClr val="accent2"/>
                </a:solidFill>
                <a:latin typeface="Helvetica" pitchFamily="2" charset="0"/>
              </a:rPr>
              <a:t>Systematic Review</a:t>
            </a:r>
          </a:p>
          <a:p>
            <a:pPr marL="228594" indent="-228594">
              <a:buFont typeface="Arial" panose="020B0604020202020204" pitchFamily="34" charset="0"/>
              <a:buChar char="•"/>
            </a:pPr>
            <a:r>
              <a:rPr lang="en-US" sz="933" dirty="0">
                <a:solidFill>
                  <a:schemeClr val="accent2"/>
                </a:solidFill>
                <a:latin typeface="Helvetica" pitchFamily="2" charset="0"/>
              </a:rPr>
              <a:t>Articles and Reports</a:t>
            </a:r>
          </a:p>
        </p:txBody>
      </p:sp>
      <p:sp>
        <p:nvSpPr>
          <p:cNvPr id="10" name="TextBox 9">
            <a:extLst>
              <a:ext uri="{FF2B5EF4-FFF2-40B4-BE49-F238E27FC236}">
                <a16:creationId xmlns:a16="http://schemas.microsoft.com/office/drawing/2014/main" id="{6AC145EB-D193-23B8-8EAE-81CD89EBB83A}"/>
              </a:ext>
            </a:extLst>
          </p:cNvPr>
          <p:cNvSpPr txBox="1"/>
          <p:nvPr/>
        </p:nvSpPr>
        <p:spPr>
          <a:xfrm>
            <a:off x="4506009" y="5347440"/>
            <a:ext cx="3179975" cy="1118511"/>
          </a:xfrm>
          <a:prstGeom prst="rect">
            <a:avLst/>
          </a:prstGeom>
          <a:solidFill>
            <a:schemeClr val="bg1"/>
          </a:solidFill>
          <a:ln>
            <a:solidFill>
              <a:schemeClr val="tx1"/>
            </a:solidFill>
          </a:ln>
        </p:spPr>
        <p:txBody>
          <a:bodyPr wrap="square" rtlCol="0">
            <a:spAutoFit/>
          </a:bodyPr>
          <a:lstStyle/>
          <a:p>
            <a:pPr algn="ctr"/>
            <a:r>
              <a:rPr lang="en-US" sz="1333" b="1" dirty="0">
                <a:latin typeface="Helvetica" pitchFamily="2" charset="0"/>
              </a:rPr>
              <a:t>Current Protection Measures:</a:t>
            </a:r>
          </a:p>
          <a:p>
            <a:pPr marL="228594" lvl="1" indent="-228594">
              <a:buFont typeface="Arial" panose="020B0604020202020204" pitchFamily="34" charset="0"/>
              <a:buChar char="•"/>
            </a:pPr>
            <a:r>
              <a:rPr lang="en-US" sz="1067" dirty="0">
                <a:solidFill>
                  <a:schemeClr val="accent2"/>
                </a:solidFill>
              </a:rPr>
              <a:t>Return to Play, or RTP programs</a:t>
            </a:r>
          </a:p>
          <a:p>
            <a:pPr marL="228594" lvl="1" indent="-228594">
              <a:buFont typeface="Arial" panose="020B0604020202020204" pitchFamily="34" charset="0"/>
              <a:buChar char="•"/>
            </a:pPr>
            <a:r>
              <a:rPr lang="en-US" sz="1067" dirty="0">
                <a:solidFill>
                  <a:schemeClr val="accent2"/>
                </a:solidFill>
              </a:rPr>
              <a:t>Safety equipment and rules</a:t>
            </a:r>
          </a:p>
          <a:p>
            <a:pPr marL="228594" lvl="1" indent="-228594">
              <a:buFont typeface="Arial" panose="020B0604020202020204" pitchFamily="34" charset="0"/>
              <a:buChar char="•"/>
            </a:pPr>
            <a:r>
              <a:rPr lang="en-US" sz="1067" dirty="0">
                <a:solidFill>
                  <a:schemeClr val="accent2"/>
                </a:solidFill>
              </a:rPr>
              <a:t>Limits on the number of concussions that an athlete may receive before being prohibited from participating</a:t>
            </a:r>
          </a:p>
        </p:txBody>
      </p:sp>
      <p:sp>
        <p:nvSpPr>
          <p:cNvPr id="11" name="TextBox 10">
            <a:extLst>
              <a:ext uri="{FF2B5EF4-FFF2-40B4-BE49-F238E27FC236}">
                <a16:creationId xmlns:a16="http://schemas.microsoft.com/office/drawing/2014/main" id="{EC91A199-0594-A286-3153-9A1BB451D619}"/>
              </a:ext>
            </a:extLst>
          </p:cNvPr>
          <p:cNvSpPr txBox="1"/>
          <p:nvPr/>
        </p:nvSpPr>
        <p:spPr>
          <a:xfrm>
            <a:off x="8170039" y="1490271"/>
            <a:ext cx="3486228" cy="2020233"/>
          </a:xfrm>
          <a:prstGeom prst="rect">
            <a:avLst/>
          </a:prstGeom>
          <a:solidFill>
            <a:schemeClr val="bg1"/>
          </a:solidFill>
          <a:ln>
            <a:solidFill>
              <a:schemeClr val="tx1"/>
            </a:solidFill>
          </a:ln>
        </p:spPr>
        <p:txBody>
          <a:bodyPr wrap="square" rtlCol="0">
            <a:spAutoFit/>
          </a:bodyPr>
          <a:lstStyle/>
          <a:p>
            <a:pPr algn="ctr"/>
            <a:r>
              <a:rPr lang="en-US" sz="1333" b="1" dirty="0">
                <a:latin typeface="Helvetica" pitchFamily="2" charset="0"/>
              </a:rPr>
              <a:t>Benefits of Contact Sports</a:t>
            </a:r>
          </a:p>
          <a:p>
            <a:pPr marL="228594" indent="-228594">
              <a:buFont typeface="Arial" panose="020B0604020202020204" pitchFamily="34" charset="0"/>
              <a:buChar char="•"/>
            </a:pPr>
            <a:r>
              <a:rPr lang="en-US" sz="933" dirty="0">
                <a:solidFill>
                  <a:schemeClr val="accent6"/>
                </a:solidFill>
                <a:latin typeface="Helvetica" pitchFamily="2" charset="0"/>
              </a:rPr>
              <a:t>Promoting position risk-taking behaviors – children are “biologically more impulsive, less restrained, and more inclined to take risks” (</a:t>
            </a:r>
            <a:r>
              <a:rPr lang="en-US" sz="933" dirty="0" err="1">
                <a:solidFill>
                  <a:schemeClr val="accent6"/>
                </a:solidFill>
                <a:latin typeface="Helvetica" pitchFamily="2" charset="0"/>
              </a:rPr>
              <a:t>Glatter</a:t>
            </a:r>
            <a:r>
              <a:rPr lang="en-US" sz="933" dirty="0">
                <a:solidFill>
                  <a:schemeClr val="accent6"/>
                </a:solidFill>
                <a:latin typeface="Helvetica" pitchFamily="2" charset="0"/>
              </a:rPr>
              <a:t>, 2015).</a:t>
            </a:r>
          </a:p>
          <a:p>
            <a:pPr marL="228594" indent="-228594">
              <a:buFont typeface="Arial" panose="020B0604020202020204" pitchFamily="34" charset="0"/>
              <a:buChar char="•"/>
            </a:pPr>
            <a:r>
              <a:rPr lang="en-US" sz="933" dirty="0">
                <a:solidFill>
                  <a:schemeClr val="accent6"/>
                </a:solidFill>
                <a:latin typeface="Helvetica" pitchFamily="2" charset="0"/>
              </a:rPr>
              <a:t>Respect for opponents and teammates from the pace and intensity they are played at (Cohen, 2020).</a:t>
            </a:r>
          </a:p>
          <a:p>
            <a:pPr marL="228594" indent="-228594">
              <a:buFont typeface="Arial" panose="020B0604020202020204" pitchFamily="34" charset="0"/>
              <a:buChar char="•"/>
            </a:pPr>
            <a:r>
              <a:rPr lang="en-US" sz="933" dirty="0">
                <a:solidFill>
                  <a:schemeClr val="accent6"/>
                </a:solidFill>
                <a:latin typeface="Helvetica" pitchFamily="2" charset="0"/>
              </a:rPr>
              <a:t>More opportunities for children to reap benefits of participating in sports in general – these include stronger muscles and bones, preventing childhood obesity, improved cardiovascular endurance, along with social skills, teamwork, leadership skills, self-esteem, responsibility, discipline, and perseverance development (Gellner, 2018).</a:t>
            </a:r>
          </a:p>
        </p:txBody>
      </p:sp>
      <p:sp>
        <p:nvSpPr>
          <p:cNvPr id="12" name="TextBox 11">
            <a:extLst>
              <a:ext uri="{FF2B5EF4-FFF2-40B4-BE49-F238E27FC236}">
                <a16:creationId xmlns:a16="http://schemas.microsoft.com/office/drawing/2014/main" id="{E53AB053-DD69-149D-1538-F3526A084349}"/>
              </a:ext>
            </a:extLst>
          </p:cNvPr>
          <p:cNvSpPr txBox="1"/>
          <p:nvPr/>
        </p:nvSpPr>
        <p:spPr>
          <a:xfrm>
            <a:off x="400534" y="5200148"/>
            <a:ext cx="3531764" cy="1445973"/>
          </a:xfrm>
          <a:prstGeom prst="rect">
            <a:avLst/>
          </a:prstGeom>
          <a:solidFill>
            <a:schemeClr val="bg1"/>
          </a:solidFill>
          <a:ln>
            <a:solidFill>
              <a:schemeClr val="tx1"/>
            </a:solidFill>
          </a:ln>
        </p:spPr>
        <p:txBody>
          <a:bodyPr wrap="square" rtlCol="0">
            <a:spAutoFit/>
          </a:bodyPr>
          <a:lstStyle/>
          <a:p>
            <a:pPr algn="ctr"/>
            <a:r>
              <a:rPr lang="en-US" sz="1333" b="1" dirty="0">
                <a:latin typeface="Helvetica" pitchFamily="2" charset="0"/>
              </a:rPr>
              <a:t>Risks/Arguments against Contact Sports</a:t>
            </a:r>
          </a:p>
          <a:p>
            <a:pPr marL="228594" indent="-228594">
              <a:buFont typeface="Arial" panose="020B0604020202020204" pitchFamily="34" charset="0"/>
              <a:buChar char="•"/>
            </a:pPr>
            <a:r>
              <a:rPr lang="en-US" sz="933" dirty="0">
                <a:solidFill>
                  <a:schemeClr val="accent6"/>
                </a:solidFill>
                <a:latin typeface="Helvetica" pitchFamily="2" charset="0"/>
              </a:rPr>
              <a:t>Increased prevalence of concussions – systematic review showed highest rates in team sports was ice hockey with an incidence of only 1.87%, and highest among individual sports in boxing at 8% (Koh et al., 2009).</a:t>
            </a:r>
          </a:p>
          <a:p>
            <a:pPr marL="228594" indent="-228594">
              <a:buFont typeface="Arial" panose="020B0604020202020204" pitchFamily="34" charset="0"/>
              <a:buChar char="•"/>
            </a:pPr>
            <a:r>
              <a:rPr lang="en-US" sz="933" dirty="0">
                <a:solidFill>
                  <a:schemeClr val="accent6"/>
                </a:solidFill>
                <a:latin typeface="Helvetica" pitchFamily="2" charset="0"/>
              </a:rPr>
              <a:t>Long term-affects on developing child’s brain – study done on Minnesota high school football team showed no higher incidence of neurodegenerative diseases than those who didn’t participate in contact sports (</a:t>
            </a:r>
            <a:r>
              <a:rPr lang="en-US" sz="933" dirty="0" err="1">
                <a:solidFill>
                  <a:schemeClr val="accent6"/>
                </a:solidFill>
                <a:latin typeface="Helvetica" pitchFamily="2" charset="0"/>
              </a:rPr>
              <a:t>Glatter</a:t>
            </a:r>
            <a:r>
              <a:rPr lang="en-US" sz="933" dirty="0">
                <a:solidFill>
                  <a:schemeClr val="accent6"/>
                </a:solidFill>
                <a:latin typeface="Helvetica" pitchFamily="2" charset="0"/>
              </a:rPr>
              <a:t>, 2015).</a:t>
            </a:r>
          </a:p>
        </p:txBody>
      </p:sp>
      <p:pic>
        <p:nvPicPr>
          <p:cNvPr id="1028" name="Picture 4" descr="Is Your Brain a Muscle? | Houston Methodist On Health">
            <a:extLst>
              <a:ext uri="{FF2B5EF4-FFF2-40B4-BE49-F238E27FC236}">
                <a16:creationId xmlns:a16="http://schemas.microsoft.com/office/drawing/2014/main" id="{065415C5-41DB-5C46-E65A-93C0840675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1235" y="3249688"/>
            <a:ext cx="3369529" cy="176329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Qr code&#10;&#10;Description automatically generated">
            <a:extLst>
              <a:ext uri="{FF2B5EF4-FFF2-40B4-BE49-F238E27FC236}">
                <a16:creationId xmlns:a16="http://schemas.microsoft.com/office/drawing/2014/main" id="{56DC309B-8FFD-9695-A523-A7A9BA8C5227}"/>
              </a:ext>
            </a:extLst>
          </p:cNvPr>
          <p:cNvPicPr>
            <a:picLocks noChangeAspect="1"/>
          </p:cNvPicPr>
          <p:nvPr/>
        </p:nvPicPr>
        <p:blipFill>
          <a:blip r:embed="rId4"/>
          <a:stretch>
            <a:fillRect/>
          </a:stretch>
        </p:blipFill>
        <p:spPr>
          <a:xfrm>
            <a:off x="10622775" y="148100"/>
            <a:ext cx="1030396" cy="1030396"/>
          </a:xfrm>
          <a:prstGeom prst="rect">
            <a:avLst/>
          </a:prstGeom>
        </p:spPr>
      </p:pic>
    </p:spTree>
    <p:extLst>
      <p:ext uri="{BB962C8B-B14F-4D97-AF65-F5344CB8AC3E}">
        <p14:creationId xmlns:p14="http://schemas.microsoft.com/office/powerpoint/2010/main" val="1132573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6E76D-F85D-B9C2-CC8C-6840222A98CB}"/>
              </a:ext>
            </a:extLst>
          </p:cNvPr>
          <p:cNvSpPr>
            <a:spLocks noGrp="1"/>
          </p:cNvSpPr>
          <p:nvPr>
            <p:ph type="title"/>
          </p:nvPr>
        </p:nvSpPr>
        <p:spPr/>
        <p:txBody>
          <a:bodyPr>
            <a:normAutofit/>
          </a:bodyPr>
          <a:lstStyle/>
          <a:p>
            <a:pPr algn="ctr"/>
            <a:r>
              <a:rPr lang="en-US" sz="2000" dirty="0">
                <a:latin typeface="Times New Roman" panose="02020603050405020304" pitchFamily="18" charset="0"/>
                <a:cs typeface="Times New Roman" panose="02020603050405020304" pitchFamily="18" charset="0"/>
              </a:rPr>
              <a:t>References</a:t>
            </a:r>
          </a:p>
        </p:txBody>
      </p:sp>
      <p:sp>
        <p:nvSpPr>
          <p:cNvPr id="3" name="Text Placeholder 2">
            <a:extLst>
              <a:ext uri="{FF2B5EF4-FFF2-40B4-BE49-F238E27FC236}">
                <a16:creationId xmlns:a16="http://schemas.microsoft.com/office/drawing/2014/main" id="{061E22DD-52B3-BE4F-60DD-0951E8617AAC}"/>
              </a:ext>
            </a:extLst>
          </p:cNvPr>
          <p:cNvSpPr>
            <a:spLocks noGrp="1"/>
          </p:cNvSpPr>
          <p:nvPr>
            <p:ph type="body" idx="1"/>
          </p:nvPr>
        </p:nvSpPr>
        <p:spPr>
          <a:xfrm>
            <a:off x="415600" y="1151400"/>
            <a:ext cx="11360800" cy="4555200"/>
          </a:xfrm>
        </p:spPr>
        <p:txBody>
          <a:bodyPr>
            <a:normAutofit/>
          </a:bodyPr>
          <a:lstStyle/>
          <a:p>
            <a:pPr marL="0" indent="0">
              <a:lnSpc>
                <a:spcPct val="200000"/>
              </a:lnSpc>
              <a:buNone/>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Cohen, R. (2020, March 2). </a:t>
            </a: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The benefits of contact sports: Why your kids should participate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North Shore Pediatric Therapy. https://www.nspt4kids.com/sports-2/benefits-contact-sports-kids-participate/#:~:text=Benefits%20of%20organized%20contact%20sports,to%20achieve%20a%20common%20goal. </a:t>
            </a:r>
            <a:endParaRPr lang="en-US" sz="1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200000"/>
              </a:lnSpc>
              <a:spcBef>
                <a:spcPts val="0"/>
              </a:spcBef>
              <a:spcAft>
                <a:spcPts val="0"/>
              </a:spcAft>
              <a:buNone/>
            </a:pPr>
            <a:r>
              <a:rPr lang="en-US" sz="1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Koh, J. O., Cassidy, J. D., &amp; Watkinson, E. J. (2003). Incidence of concussion in contact sports: a systematic review of the evidence. </a:t>
            </a:r>
            <a:r>
              <a:rPr lang="en-US" sz="12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Brain Injury</a:t>
            </a:r>
            <a:r>
              <a:rPr lang="en-US" sz="1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i="1"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17</a:t>
            </a:r>
            <a:r>
              <a:rPr lang="en-US" sz="1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(10), 901-917.</a:t>
            </a:r>
          </a:p>
          <a:p>
            <a:pPr marL="0" indent="0">
              <a:lnSpc>
                <a:spcPct val="200000"/>
              </a:lnSpc>
              <a:buNone/>
            </a:pPr>
            <a:r>
              <a:rPr lang="en-US" sz="1200" i="1" dirty="0">
                <a:effectLst/>
                <a:latin typeface="Times New Roman" panose="02020603050405020304" pitchFamily="18" charset="0"/>
                <a:ea typeface="Times New Roman" panose="02020603050405020304" pitchFamily="18" charset="0"/>
              </a:rPr>
              <a:t>Playing sports is good for your child</a:t>
            </a:r>
            <a:r>
              <a:rPr lang="en-US" sz="1200" dirty="0">
                <a:effectLst/>
                <a:latin typeface="Times New Roman" panose="02020603050405020304" pitchFamily="18" charset="0"/>
                <a:ea typeface="Times New Roman" panose="02020603050405020304" pitchFamily="18" charset="0"/>
              </a:rPr>
              <a:t>. University of Utah Health. (2018). https://</a:t>
            </a:r>
            <a:r>
              <a:rPr lang="en-US" sz="1200" dirty="0" err="1">
                <a:effectLst/>
                <a:latin typeface="Times New Roman" panose="02020603050405020304" pitchFamily="18" charset="0"/>
                <a:ea typeface="Times New Roman" panose="02020603050405020304" pitchFamily="18" charset="0"/>
              </a:rPr>
              <a:t>healthcare.utah.edu</a:t>
            </a:r>
            <a:r>
              <a:rPr lang="en-US" sz="1200" dirty="0">
                <a:effectLst/>
                <a:latin typeface="Times New Roman" panose="02020603050405020304" pitchFamily="18" charset="0"/>
                <a:ea typeface="Times New Roman" panose="02020603050405020304" pitchFamily="18" charset="0"/>
              </a:rPr>
              <a:t>/the-scope/</a:t>
            </a:r>
            <a:r>
              <a:rPr lang="en-US" sz="1200" dirty="0" err="1">
                <a:effectLst/>
                <a:latin typeface="Times New Roman" panose="02020603050405020304" pitchFamily="18" charset="0"/>
                <a:ea typeface="Times New Roman" panose="02020603050405020304" pitchFamily="18" charset="0"/>
              </a:rPr>
              <a:t>shows.php?shows</a:t>
            </a:r>
            <a:r>
              <a:rPr lang="en-US" sz="1200" dirty="0">
                <a:effectLst/>
                <a:latin typeface="Times New Roman" panose="02020603050405020304" pitchFamily="18" charset="0"/>
                <a:ea typeface="Times New Roman" panose="02020603050405020304" pitchFamily="18" charset="0"/>
              </a:rPr>
              <a:t>=0_sprwes4o </a:t>
            </a:r>
            <a:endParaRPr lang="en-US" sz="1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200000"/>
              </a:lnSpc>
              <a:buNone/>
            </a:pPr>
            <a:r>
              <a:rPr lang="en-US" sz="1200" dirty="0">
                <a:effectLst/>
                <a:latin typeface="Times New Roman" panose="02020603050405020304" pitchFamily="18" charset="0"/>
                <a:ea typeface="Times New Roman" panose="02020603050405020304" pitchFamily="18" charset="0"/>
              </a:rPr>
              <a:t>Robert </a:t>
            </a:r>
            <a:r>
              <a:rPr lang="en-US" sz="1200" dirty="0" err="1">
                <a:effectLst/>
                <a:latin typeface="Times New Roman" panose="02020603050405020304" pitchFamily="18" charset="0"/>
                <a:ea typeface="Times New Roman" panose="02020603050405020304" pitchFamily="18" charset="0"/>
              </a:rPr>
              <a:t>Glatter</a:t>
            </a:r>
            <a:r>
              <a:rPr lang="en-US" sz="1200" dirty="0">
                <a:effectLst/>
                <a:latin typeface="Times New Roman" panose="02020603050405020304" pitchFamily="18" charset="0"/>
                <a:ea typeface="Times New Roman" panose="02020603050405020304" pitchFamily="18" charset="0"/>
              </a:rPr>
              <a:t>, M. D. (2021, December 10). </a:t>
            </a:r>
            <a:r>
              <a:rPr lang="en-US" sz="1200" i="1" dirty="0">
                <a:effectLst/>
                <a:latin typeface="Times New Roman" panose="02020603050405020304" pitchFamily="18" charset="0"/>
                <a:ea typeface="Times New Roman" panose="02020603050405020304" pitchFamily="18" charset="0"/>
              </a:rPr>
              <a:t>The reasons not to ban contact sports for children: An answer to 'concussion'</a:t>
            </a:r>
            <a:r>
              <a:rPr lang="en-US" sz="1200" dirty="0">
                <a:effectLst/>
                <a:latin typeface="Times New Roman" panose="02020603050405020304" pitchFamily="18" charset="0"/>
                <a:ea typeface="Times New Roman" panose="02020603050405020304" pitchFamily="18" charset="0"/>
              </a:rPr>
              <a:t>. Forbes. https://</a:t>
            </a:r>
            <a:r>
              <a:rPr lang="en-US" sz="1200" dirty="0" err="1">
                <a:effectLst/>
                <a:latin typeface="Times New Roman" panose="02020603050405020304" pitchFamily="18" charset="0"/>
                <a:ea typeface="Times New Roman" panose="02020603050405020304" pitchFamily="18" charset="0"/>
              </a:rPr>
              <a:t>www.forbes.com</a:t>
            </a:r>
            <a:r>
              <a:rPr lang="en-US" sz="1200" dirty="0">
                <a:effectLst/>
                <a:latin typeface="Times New Roman" panose="02020603050405020304" pitchFamily="18" charset="0"/>
                <a:ea typeface="Times New Roman" panose="02020603050405020304" pitchFamily="18" charset="0"/>
              </a:rPr>
              <a:t>/sites/</a:t>
            </a:r>
            <a:r>
              <a:rPr lang="en-US" sz="1200" dirty="0" err="1">
                <a:effectLst/>
                <a:latin typeface="Times New Roman" panose="02020603050405020304" pitchFamily="18" charset="0"/>
                <a:ea typeface="Times New Roman" panose="02020603050405020304" pitchFamily="18" charset="0"/>
              </a:rPr>
              <a:t>robertglatter</a:t>
            </a:r>
            <a:r>
              <a:rPr lang="en-US" sz="1200" dirty="0">
                <a:effectLst/>
                <a:latin typeface="Times New Roman" panose="02020603050405020304" pitchFamily="18" charset="0"/>
                <a:ea typeface="Times New Roman" panose="02020603050405020304" pitchFamily="18" charset="0"/>
              </a:rPr>
              <a:t>/2015/12/23/the-reasons-not-to-ban-contact-sports-in-children-an-answer-to-the-concussion-movie/?</a:t>
            </a:r>
            <a:r>
              <a:rPr lang="en-US" sz="1200" dirty="0" err="1">
                <a:effectLst/>
                <a:latin typeface="Times New Roman" panose="02020603050405020304" pitchFamily="18" charset="0"/>
                <a:ea typeface="Times New Roman" panose="02020603050405020304" pitchFamily="18" charset="0"/>
              </a:rPr>
              <a:t>sh</a:t>
            </a:r>
            <a:r>
              <a:rPr lang="en-US" sz="1200" dirty="0">
                <a:effectLst/>
                <a:latin typeface="Times New Roman" panose="02020603050405020304" pitchFamily="18" charset="0"/>
                <a:ea typeface="Times New Roman" panose="02020603050405020304" pitchFamily="18" charset="0"/>
              </a:rPr>
              <a:t>=646737465511 </a:t>
            </a:r>
          </a:p>
          <a:p>
            <a:pPr marL="0" indent="0">
              <a:lnSpc>
                <a:spcPct val="200000"/>
              </a:lnSpc>
              <a:buNone/>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Cohen, R. (2020, March 2). </a:t>
            </a: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The benefits of contact sports: Why your kids should participate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North Shore Pediatric Therapy. https://www.nspt4kids.com/sports-2/benefits-contact-sports-kids-participate/#:~:text=Benefits%20of%20organized%20contact%20sports,to%20achieve%20a%20common%20goal.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nSpc>
                <a:spcPct val="20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5177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881</Words>
  <Application>Microsoft Macintosh PowerPoint</Application>
  <PresentationFormat>Widescreen</PresentationFormat>
  <Paragraphs>32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Helvetica</vt:lpstr>
      <vt:lpstr>Times New Roman</vt:lpstr>
      <vt:lpstr>Office Theme</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Weiler, Alexander C.</dc:creator>
  <cp:lastModifiedBy>Weiler, Alexander C.</cp:lastModifiedBy>
  <cp:revision>6</cp:revision>
  <dcterms:created xsi:type="dcterms:W3CDTF">2023-04-18T00:38:48Z</dcterms:created>
  <dcterms:modified xsi:type="dcterms:W3CDTF">2023-04-18T01:40:38Z</dcterms:modified>
</cp:coreProperties>
</file>