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Lst>
  <p:notesMasterIdLst>
    <p:notesMasterId r:id="rId4"/>
  </p:notesMasterIdLst>
  <p:sldIdLst>
    <p:sldId id="256" r:id="rId3"/>
  </p:sldIdLst>
  <p:sldSz cx="43891200" cy="32918400"/>
  <p:notesSz cx="7010400" cy="9296400"/>
  <p:embeddedFontLst>
    <p:embeddedFont>
      <p:font typeface="Arial Black" panose="020B0604020202020204" pitchFamily="34" charset="0"/>
      <p:regular r:id="rId5"/>
      <p:bold r:id="rId6"/>
    </p:embeddedFont>
    <p:embeddedFont>
      <p:font typeface="Helvetica Neue" panose="02000503000000020004" pitchFamily="2" charset="0"/>
      <p:regular r:id="rId7"/>
      <p:bold r:id="rId8"/>
      <p:italic r:id="rId9"/>
      <p:boldItalic r:id="rId10"/>
    </p:embeddedFont>
    <p:embeddedFont>
      <p:font typeface="Helvetica Neue Light" panose="02000403000000020004" pitchFamily="2" charset="0"/>
      <p:regular r:id="rId11"/>
      <p:bold r:id="rId12"/>
      <p:italic r:id="rId13"/>
      <p:boldItalic r:id="rId14"/>
    </p:embeddedFont>
    <p:embeddedFont>
      <p:font typeface="Trebuchet MS" panose="020B070302020209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0792FB-8DFF-44F4-8321-E656CBC3323A}">
  <a:tblStyle styleId="{D50792FB-8DFF-44F4-8321-E656CBC3323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56B16CD-7B80-41B8-9744-01C3D0BF80C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08"/>
    <p:restoredTop sz="94754"/>
  </p:normalViewPr>
  <p:slideViewPr>
    <p:cSldViewPr snapToGrid="0">
      <p:cViewPr>
        <p:scale>
          <a:sx n="35" d="100"/>
          <a:sy n="35" d="100"/>
        </p:scale>
        <p:origin x="-1360" y="-1400"/>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59" name="Google Shape;5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6x48 template">
  <p:cSld name="36x48 template">
    <p:spTree>
      <p:nvGrpSpPr>
        <p:cNvPr id="1" name="Shape 17"/>
        <p:cNvGrpSpPr/>
        <p:nvPr/>
      </p:nvGrpSpPr>
      <p:grpSpPr>
        <a:xfrm>
          <a:off x="0" y="0"/>
          <a:ext cx="0" cy="0"/>
          <a:chOff x="0" y="0"/>
          <a:chExt cx="0" cy="0"/>
        </a:xfrm>
      </p:grpSpPr>
      <p:sp>
        <p:nvSpPr>
          <p:cNvPr id="18" name="Google Shape;18;p2"/>
          <p:cNvSpPr txBox="1">
            <a:spLocks noGrp="1"/>
          </p:cNvSpPr>
          <p:nvPr>
            <p:ph type="body" idx="1"/>
          </p:nvPr>
        </p:nvSpPr>
        <p:spPr>
          <a:xfrm>
            <a:off x="459674" y="5617998"/>
            <a:ext cx="10056813" cy="8325329"/>
          </a:xfrm>
          <a:prstGeom prst="rect">
            <a:avLst/>
          </a:prstGeom>
          <a:solidFill>
            <a:schemeClr val="lt2"/>
          </a:solidFill>
          <a:ln>
            <a:noFill/>
          </a:ln>
        </p:spPr>
        <p:txBody>
          <a:bodyPr spcFirstLastPara="1" wrap="square" lIns="228575" tIns="228575" rIns="228575" bIns="228575" anchor="t" anchorCtr="0">
            <a:noAutofit/>
          </a:bodyPr>
          <a:lstStyle>
            <a:lvl1pPr marL="457200" marR="0" lvl="0" indent="-228600" algn="l" rtl="0">
              <a:lnSpc>
                <a:spcPct val="100000"/>
              </a:lnSpc>
              <a:spcBef>
                <a:spcPts val="720"/>
              </a:spcBef>
              <a:spcAft>
                <a:spcPts val="0"/>
              </a:spcAft>
              <a:buClr>
                <a:schemeClr val="dk2"/>
              </a:buClr>
              <a:buSzPts val="3600"/>
              <a:buFont typeface="Arial"/>
              <a:buNone/>
              <a:defRPr sz="36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body" idx="2"/>
          </p:nvPr>
        </p:nvSpPr>
        <p:spPr>
          <a:xfrm>
            <a:off x="477825" y="14281762"/>
            <a:ext cx="10050462"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body" idx="3"/>
          </p:nvPr>
        </p:nvSpPr>
        <p:spPr>
          <a:xfrm>
            <a:off x="11460161" y="6378481"/>
            <a:ext cx="10048874"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body" idx="4"/>
          </p:nvPr>
        </p:nvSpPr>
        <p:spPr>
          <a:xfrm>
            <a:off x="11460162" y="5617998"/>
            <a:ext cx="10048875"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body" idx="5"/>
          </p:nvPr>
        </p:nvSpPr>
        <p:spPr>
          <a:xfrm>
            <a:off x="22385343" y="6378481"/>
            <a:ext cx="10048874"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body" idx="6"/>
          </p:nvPr>
        </p:nvSpPr>
        <p:spPr>
          <a:xfrm>
            <a:off x="22377404" y="5617998"/>
            <a:ext cx="10058400"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body" idx="7"/>
          </p:nvPr>
        </p:nvSpPr>
        <p:spPr>
          <a:xfrm>
            <a:off x="33390292" y="5617998"/>
            <a:ext cx="10047018"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body" idx="8"/>
          </p:nvPr>
        </p:nvSpPr>
        <p:spPr>
          <a:xfrm>
            <a:off x="33390292" y="6378481"/>
            <a:ext cx="10047018"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6" name="Google Shape;26;p2"/>
          <p:cNvSpPr txBox="1">
            <a:spLocks noGrp="1"/>
          </p:cNvSpPr>
          <p:nvPr>
            <p:ph type="body" idx="9"/>
          </p:nvPr>
        </p:nvSpPr>
        <p:spPr>
          <a:xfrm>
            <a:off x="33390292" y="14341987"/>
            <a:ext cx="10047018"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7" name="Google Shape;27;p2"/>
          <p:cNvSpPr txBox="1">
            <a:spLocks noGrp="1"/>
          </p:cNvSpPr>
          <p:nvPr>
            <p:ph type="body" idx="13"/>
          </p:nvPr>
        </p:nvSpPr>
        <p:spPr>
          <a:xfrm>
            <a:off x="33390292" y="15011402"/>
            <a:ext cx="10052050"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8" name="Google Shape;28;p2"/>
          <p:cNvSpPr txBox="1">
            <a:spLocks noGrp="1"/>
          </p:cNvSpPr>
          <p:nvPr>
            <p:ph type="body" idx="14"/>
          </p:nvPr>
        </p:nvSpPr>
        <p:spPr>
          <a:xfrm>
            <a:off x="33390292" y="25748651"/>
            <a:ext cx="10047018"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9" name="Google Shape;29;p2"/>
          <p:cNvSpPr txBox="1">
            <a:spLocks noGrp="1"/>
          </p:cNvSpPr>
          <p:nvPr>
            <p:ph type="body" idx="15"/>
          </p:nvPr>
        </p:nvSpPr>
        <p:spPr>
          <a:xfrm>
            <a:off x="33390292" y="26433446"/>
            <a:ext cx="10052050"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30" name="Google Shape;30;p2"/>
          <p:cNvSpPr txBox="1">
            <a:spLocks noGrp="1"/>
          </p:cNvSpPr>
          <p:nvPr>
            <p:ph type="body" idx="16"/>
          </p:nvPr>
        </p:nvSpPr>
        <p:spPr>
          <a:xfrm>
            <a:off x="459674" y="14951552"/>
            <a:ext cx="10056813"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31" name="Google Shape;31;p2"/>
          <p:cNvSpPr txBox="1">
            <a:spLocks noGrp="1"/>
          </p:cNvSpPr>
          <p:nvPr>
            <p:ph type="body" idx="17"/>
          </p:nvPr>
        </p:nvSpPr>
        <p:spPr>
          <a:xfrm>
            <a:off x="477831" y="3842821"/>
            <a:ext cx="32389761" cy="83459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720"/>
              </a:spcBef>
              <a:spcAft>
                <a:spcPts val="0"/>
              </a:spcAft>
              <a:buClr>
                <a:srgbClr val="7B7B7B"/>
              </a:buClr>
              <a:buSzPts val="3600"/>
              <a:buFont typeface="Arial"/>
              <a:buNone/>
              <a:defRPr sz="3600" b="0" i="0" u="none" strike="noStrike" cap="none">
                <a:solidFill>
                  <a:srgbClr val="7B7B7B"/>
                </a:solidFill>
                <a:latin typeface="Helvetica Neue Light"/>
                <a:ea typeface="Helvetica Neue Light"/>
                <a:cs typeface="Helvetica Neue Light"/>
                <a:sym typeface="Helvetica Neue Light"/>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32" name="Google Shape;32;p2"/>
          <p:cNvSpPr txBox="1">
            <a:spLocks noGrp="1"/>
          </p:cNvSpPr>
          <p:nvPr>
            <p:ph type="body" idx="18"/>
          </p:nvPr>
        </p:nvSpPr>
        <p:spPr>
          <a:xfrm>
            <a:off x="477831" y="2686267"/>
            <a:ext cx="32389765" cy="83459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720"/>
              </a:spcBef>
              <a:spcAft>
                <a:spcPts val="0"/>
              </a:spcAft>
              <a:buClr>
                <a:srgbClr val="7B7B7B"/>
              </a:buClr>
              <a:buSzPts val="3600"/>
              <a:buFont typeface="Arial"/>
              <a:buNone/>
              <a:defRPr sz="3600" b="0" i="0" u="none" strike="noStrike" cap="none">
                <a:solidFill>
                  <a:srgbClr val="7B7B7B"/>
                </a:solidFill>
                <a:latin typeface="Helvetica Neue Light"/>
                <a:ea typeface="Helvetica Neue Light"/>
                <a:cs typeface="Helvetica Neue Light"/>
                <a:sym typeface="Helvetica Neue Light"/>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33" name="Google Shape;33;p2"/>
          <p:cNvSpPr txBox="1">
            <a:spLocks noGrp="1"/>
          </p:cNvSpPr>
          <p:nvPr>
            <p:ph type="body" idx="19"/>
          </p:nvPr>
        </p:nvSpPr>
        <p:spPr>
          <a:xfrm>
            <a:off x="477826" y="1032861"/>
            <a:ext cx="32389769" cy="1331444"/>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760"/>
              </a:spcBef>
              <a:spcAft>
                <a:spcPts val="0"/>
              </a:spcAft>
              <a:buClr>
                <a:srgbClr val="7B7B7B"/>
              </a:buClr>
              <a:buSzPts val="8800"/>
              <a:buFont typeface="Arial"/>
              <a:buNone/>
              <a:defRPr sz="8800" b="1" i="0" u="none" strike="noStrike" cap="none">
                <a:solidFill>
                  <a:srgbClr val="7B7B7B"/>
                </a:solidFill>
                <a:latin typeface="Helvetica Neue Light"/>
                <a:ea typeface="Helvetica Neue Light"/>
                <a:cs typeface="Helvetica Neue Light"/>
                <a:sym typeface="Helvetica Neue Light"/>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ithout guides">
  <p:cSld name="Without guides">
    <p:spTree>
      <p:nvGrpSpPr>
        <p:cNvPr id="1" name="Shape 40"/>
        <p:cNvGrpSpPr/>
        <p:nvPr/>
      </p:nvGrpSpPr>
      <p:grpSpPr>
        <a:xfrm>
          <a:off x="0" y="0"/>
          <a:ext cx="0" cy="0"/>
          <a:chOff x="0" y="0"/>
          <a:chExt cx="0" cy="0"/>
        </a:xfrm>
      </p:grpSpPr>
      <p:sp>
        <p:nvSpPr>
          <p:cNvPr id="41" name="Google Shape;41;p4"/>
          <p:cNvSpPr txBox="1">
            <a:spLocks noGrp="1"/>
          </p:cNvSpPr>
          <p:nvPr>
            <p:ph type="body" idx="1"/>
          </p:nvPr>
        </p:nvSpPr>
        <p:spPr>
          <a:xfrm>
            <a:off x="459674" y="5617998"/>
            <a:ext cx="10056813" cy="8325329"/>
          </a:xfrm>
          <a:prstGeom prst="rect">
            <a:avLst/>
          </a:prstGeom>
          <a:solidFill>
            <a:schemeClr val="lt2"/>
          </a:solidFill>
          <a:ln>
            <a:noFill/>
          </a:ln>
        </p:spPr>
        <p:txBody>
          <a:bodyPr spcFirstLastPara="1" wrap="square" lIns="228575" tIns="228575" rIns="228575" bIns="228575" anchor="t" anchorCtr="0">
            <a:noAutofit/>
          </a:bodyPr>
          <a:lstStyle>
            <a:lvl1pPr marL="457200" marR="0" lvl="0" indent="-228600" algn="l" rtl="0">
              <a:lnSpc>
                <a:spcPct val="100000"/>
              </a:lnSpc>
              <a:spcBef>
                <a:spcPts val="720"/>
              </a:spcBef>
              <a:spcAft>
                <a:spcPts val="0"/>
              </a:spcAft>
              <a:buClr>
                <a:schemeClr val="dk2"/>
              </a:buClr>
              <a:buSzPts val="3600"/>
              <a:buFont typeface="Arial"/>
              <a:buNone/>
              <a:defRPr sz="36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2" name="Google Shape;42;p4"/>
          <p:cNvSpPr txBox="1">
            <a:spLocks noGrp="1"/>
          </p:cNvSpPr>
          <p:nvPr>
            <p:ph type="body" idx="2"/>
          </p:nvPr>
        </p:nvSpPr>
        <p:spPr>
          <a:xfrm>
            <a:off x="477825" y="14281762"/>
            <a:ext cx="10050462"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3" name="Google Shape;43;p4"/>
          <p:cNvSpPr txBox="1">
            <a:spLocks noGrp="1"/>
          </p:cNvSpPr>
          <p:nvPr>
            <p:ph type="body" idx="3"/>
          </p:nvPr>
        </p:nvSpPr>
        <p:spPr>
          <a:xfrm>
            <a:off x="11460161" y="6378481"/>
            <a:ext cx="10048874"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4" name="Google Shape;44;p4"/>
          <p:cNvSpPr txBox="1">
            <a:spLocks noGrp="1"/>
          </p:cNvSpPr>
          <p:nvPr>
            <p:ph type="body" idx="4"/>
          </p:nvPr>
        </p:nvSpPr>
        <p:spPr>
          <a:xfrm>
            <a:off x="11460162" y="5617998"/>
            <a:ext cx="10048875"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5" name="Google Shape;45;p4"/>
          <p:cNvSpPr txBox="1">
            <a:spLocks noGrp="1"/>
          </p:cNvSpPr>
          <p:nvPr>
            <p:ph type="body" idx="5"/>
          </p:nvPr>
        </p:nvSpPr>
        <p:spPr>
          <a:xfrm>
            <a:off x="22385343" y="6378481"/>
            <a:ext cx="10048874"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6" name="Google Shape;46;p4"/>
          <p:cNvSpPr txBox="1">
            <a:spLocks noGrp="1"/>
          </p:cNvSpPr>
          <p:nvPr>
            <p:ph type="body" idx="6"/>
          </p:nvPr>
        </p:nvSpPr>
        <p:spPr>
          <a:xfrm>
            <a:off x="22377404" y="5617998"/>
            <a:ext cx="10058400"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7" name="Google Shape;47;p4"/>
          <p:cNvSpPr txBox="1">
            <a:spLocks noGrp="1"/>
          </p:cNvSpPr>
          <p:nvPr>
            <p:ph type="body" idx="7"/>
          </p:nvPr>
        </p:nvSpPr>
        <p:spPr>
          <a:xfrm>
            <a:off x="33390292" y="5617998"/>
            <a:ext cx="10047018"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8" name="Google Shape;48;p4"/>
          <p:cNvSpPr txBox="1">
            <a:spLocks noGrp="1"/>
          </p:cNvSpPr>
          <p:nvPr>
            <p:ph type="body" idx="8"/>
          </p:nvPr>
        </p:nvSpPr>
        <p:spPr>
          <a:xfrm>
            <a:off x="33390292" y="6378481"/>
            <a:ext cx="10047018"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9" name="Google Shape;49;p4"/>
          <p:cNvSpPr txBox="1">
            <a:spLocks noGrp="1"/>
          </p:cNvSpPr>
          <p:nvPr>
            <p:ph type="body" idx="9"/>
          </p:nvPr>
        </p:nvSpPr>
        <p:spPr>
          <a:xfrm>
            <a:off x="33390292" y="14341987"/>
            <a:ext cx="10047018"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0" name="Google Shape;50;p4"/>
          <p:cNvSpPr txBox="1">
            <a:spLocks noGrp="1"/>
          </p:cNvSpPr>
          <p:nvPr>
            <p:ph type="body" idx="13"/>
          </p:nvPr>
        </p:nvSpPr>
        <p:spPr>
          <a:xfrm>
            <a:off x="33390292" y="15011402"/>
            <a:ext cx="10052050"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1" name="Google Shape;51;p4"/>
          <p:cNvSpPr txBox="1">
            <a:spLocks noGrp="1"/>
          </p:cNvSpPr>
          <p:nvPr>
            <p:ph type="body" idx="14"/>
          </p:nvPr>
        </p:nvSpPr>
        <p:spPr>
          <a:xfrm>
            <a:off x="33390292" y="25748651"/>
            <a:ext cx="10047018" cy="615545"/>
          </a:xfrm>
          <a:prstGeom prst="rect">
            <a:avLst/>
          </a:prstGeom>
          <a:solidFill>
            <a:schemeClr val="accent6"/>
          </a:solidFill>
          <a:ln>
            <a:noFill/>
          </a:ln>
        </p:spPr>
        <p:txBody>
          <a:bodyPr spcFirstLastPara="1" wrap="square" lIns="91425" tIns="91425" rIns="91425" bIns="91425" anchor="ctr" anchorCtr="0">
            <a:spAutoFit/>
          </a:bodyPr>
          <a:lstStyle>
            <a:lvl1pPr marL="457200" marR="0" lvl="0" indent="-228600" algn="l" rtl="0">
              <a:spcBef>
                <a:spcPts val="56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2" name="Google Shape;52;p4"/>
          <p:cNvSpPr txBox="1">
            <a:spLocks noGrp="1"/>
          </p:cNvSpPr>
          <p:nvPr>
            <p:ph type="body" idx="15"/>
          </p:nvPr>
        </p:nvSpPr>
        <p:spPr>
          <a:xfrm>
            <a:off x="33390292" y="26433446"/>
            <a:ext cx="10052050"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3" name="Google Shape;53;p4"/>
          <p:cNvSpPr txBox="1">
            <a:spLocks noGrp="1"/>
          </p:cNvSpPr>
          <p:nvPr>
            <p:ph type="body" idx="16"/>
          </p:nvPr>
        </p:nvSpPr>
        <p:spPr>
          <a:xfrm>
            <a:off x="459674" y="14951552"/>
            <a:ext cx="10056813" cy="892530"/>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Helvetica Neue"/>
                <a:ea typeface="Helvetica Neue"/>
                <a:cs typeface="Helvetica Neue"/>
                <a:sym typeface="Helvetica Neue"/>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4" name="Google Shape;54;p4"/>
          <p:cNvSpPr txBox="1">
            <a:spLocks noGrp="1"/>
          </p:cNvSpPr>
          <p:nvPr>
            <p:ph type="body" idx="17"/>
          </p:nvPr>
        </p:nvSpPr>
        <p:spPr>
          <a:xfrm>
            <a:off x="477831" y="3842821"/>
            <a:ext cx="32389761" cy="83459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720"/>
              </a:spcBef>
              <a:spcAft>
                <a:spcPts val="0"/>
              </a:spcAft>
              <a:buClr>
                <a:srgbClr val="7B7B7B"/>
              </a:buClr>
              <a:buSzPts val="3600"/>
              <a:buFont typeface="Arial"/>
              <a:buNone/>
              <a:defRPr sz="3600" b="0" i="0" u="none" strike="noStrike" cap="none">
                <a:solidFill>
                  <a:srgbClr val="7B7B7B"/>
                </a:solidFill>
                <a:latin typeface="Helvetica Neue Light"/>
                <a:ea typeface="Helvetica Neue Light"/>
                <a:cs typeface="Helvetica Neue Light"/>
                <a:sym typeface="Helvetica Neue Light"/>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5" name="Google Shape;55;p4"/>
          <p:cNvSpPr txBox="1">
            <a:spLocks noGrp="1"/>
          </p:cNvSpPr>
          <p:nvPr>
            <p:ph type="body" idx="18"/>
          </p:nvPr>
        </p:nvSpPr>
        <p:spPr>
          <a:xfrm>
            <a:off x="477831" y="2686267"/>
            <a:ext cx="32389765" cy="83459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720"/>
              </a:spcBef>
              <a:spcAft>
                <a:spcPts val="0"/>
              </a:spcAft>
              <a:buClr>
                <a:srgbClr val="7B7B7B"/>
              </a:buClr>
              <a:buSzPts val="3600"/>
              <a:buFont typeface="Arial"/>
              <a:buNone/>
              <a:defRPr sz="3600" b="0" i="0" u="none" strike="noStrike" cap="none">
                <a:solidFill>
                  <a:srgbClr val="7B7B7B"/>
                </a:solidFill>
                <a:latin typeface="Helvetica Neue Light"/>
                <a:ea typeface="Helvetica Neue Light"/>
                <a:cs typeface="Helvetica Neue Light"/>
                <a:sym typeface="Helvetica Neue Light"/>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6" name="Google Shape;56;p4"/>
          <p:cNvSpPr txBox="1">
            <a:spLocks noGrp="1"/>
          </p:cNvSpPr>
          <p:nvPr>
            <p:ph type="body" idx="19"/>
          </p:nvPr>
        </p:nvSpPr>
        <p:spPr>
          <a:xfrm>
            <a:off x="477826" y="1032861"/>
            <a:ext cx="32389769" cy="1331444"/>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760"/>
              </a:spcBef>
              <a:spcAft>
                <a:spcPts val="0"/>
              </a:spcAft>
              <a:buClr>
                <a:srgbClr val="7B7B7B"/>
              </a:buClr>
              <a:buSzPts val="8800"/>
              <a:buFont typeface="Arial"/>
              <a:buNone/>
              <a:defRPr sz="8800" b="1" i="0" u="none" strike="noStrike" cap="none">
                <a:solidFill>
                  <a:srgbClr val="7B7B7B"/>
                </a:solidFill>
                <a:latin typeface="Helvetica Neue Light"/>
                <a:ea typeface="Helvetica Neue Light"/>
                <a:cs typeface="Helvetica Neue Light"/>
                <a:sym typeface="Helvetica Neue Light"/>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449705" y="32356499"/>
            <a:ext cx="2514600" cy="341436"/>
          </a:xfrm>
          <a:prstGeom prst="rect">
            <a:avLst/>
          </a:prstGeom>
          <a:noFill/>
          <a:ln>
            <a:noFill/>
          </a:ln>
        </p:spPr>
        <p:txBody>
          <a:bodyPr spcFirstLastPara="1" wrap="square" lIns="91250" tIns="45600" rIns="91250" bIns="45600" anchor="t" anchorCtr="0">
            <a:spAutoFit/>
          </a:bodyPr>
          <a:lstStyle/>
          <a:p>
            <a:pPr marL="0" marR="0" lvl="0" indent="0" algn="l" rtl="0">
              <a:lnSpc>
                <a:spcPct val="65000"/>
              </a:lnSpc>
              <a:spcBef>
                <a:spcPts val="0"/>
              </a:spcBef>
              <a:spcAft>
                <a:spcPts val="0"/>
              </a:spcAft>
              <a:buNone/>
            </a:pPr>
            <a:r>
              <a:rPr lang="en-US" sz="500" b="1" i="0" u="none" strike="noStrike" cap="none">
                <a:solidFill>
                  <a:srgbClr val="BFBFBF"/>
                </a:solidFill>
                <a:latin typeface="Arial"/>
                <a:ea typeface="Arial"/>
                <a:cs typeface="Arial"/>
                <a:sym typeface="Arial"/>
              </a:rPr>
              <a:t>RESEARCH POSTER PRESENTATION DESIGN © 2019</a:t>
            </a:r>
            <a:endParaRPr/>
          </a:p>
          <a:p>
            <a:pPr marL="0" marR="0" lvl="0" indent="0" algn="l" rtl="0">
              <a:lnSpc>
                <a:spcPct val="65000"/>
              </a:lnSpc>
              <a:spcBef>
                <a:spcPts val="550"/>
              </a:spcBef>
              <a:spcAft>
                <a:spcPts val="0"/>
              </a:spcAft>
              <a:buNone/>
            </a:pPr>
            <a:r>
              <a:rPr lang="en-US" sz="1100" b="1" i="0" u="none" strike="noStrike" cap="none">
                <a:solidFill>
                  <a:srgbClr val="BFBFBF"/>
                </a:solidFill>
                <a:latin typeface="Arial"/>
                <a:ea typeface="Arial"/>
                <a:cs typeface="Arial"/>
                <a:sym typeface="Arial"/>
              </a:rPr>
              <a:t>www.PosterPresentations.com</a:t>
            </a:r>
            <a:endParaRPr/>
          </a:p>
        </p:txBody>
      </p:sp>
      <p:graphicFrame>
        <p:nvGraphicFramePr>
          <p:cNvPr id="11" name="Google Shape;11;p1"/>
          <p:cNvGraphicFramePr/>
          <p:nvPr/>
        </p:nvGraphicFramePr>
        <p:xfrm>
          <a:off x="-10611120" y="14098"/>
          <a:ext cx="9776875" cy="32679250"/>
        </p:xfrm>
        <a:graphic>
          <a:graphicData uri="http://schemas.openxmlformats.org/drawingml/2006/table">
            <a:tbl>
              <a:tblPr firstRow="1" bandRow="1">
                <a:noFill/>
                <a:tableStyleId>{D50792FB-8DFF-44F4-8321-E656CBC3323A}</a:tableStyleId>
              </a:tblPr>
              <a:tblGrid>
                <a:gridCol w="4192250">
                  <a:extLst>
                    <a:ext uri="{9D8B030D-6E8A-4147-A177-3AD203B41FA5}">
                      <a16:colId xmlns:a16="http://schemas.microsoft.com/office/drawing/2014/main" val="20000"/>
                    </a:ext>
                  </a:extLst>
                </a:gridCol>
                <a:gridCol w="5584625">
                  <a:extLst>
                    <a:ext uri="{9D8B030D-6E8A-4147-A177-3AD203B41FA5}">
                      <a16:colId xmlns:a16="http://schemas.microsoft.com/office/drawing/2014/main" val="20001"/>
                    </a:ext>
                  </a:extLst>
                </a:gridCol>
              </a:tblGrid>
              <a:tr h="1329125">
                <a:tc gridSpan="2">
                  <a:txBody>
                    <a:bodyPr/>
                    <a:lstStyle/>
                    <a:p>
                      <a:pPr marL="0" marR="0" lvl="0" indent="0" algn="ctr" rtl="0">
                        <a:lnSpc>
                          <a:spcPct val="100000"/>
                        </a:lnSpc>
                        <a:spcBef>
                          <a:spcPts val="0"/>
                        </a:spcBef>
                        <a:spcAft>
                          <a:spcPts val="0"/>
                        </a:spcAft>
                        <a:buClr>
                          <a:srgbClr val="1F3A4E"/>
                        </a:buClr>
                        <a:buSzPts val="3600"/>
                        <a:buFont typeface="Arial Black"/>
                        <a:buNone/>
                      </a:pPr>
                      <a:r>
                        <a:rPr lang="en-US" sz="3600" b="0" u="none" strike="noStrike" cap="none">
                          <a:solidFill>
                            <a:srgbClr val="1F3A4E"/>
                          </a:solidFill>
                          <a:latin typeface="Arial Black"/>
                          <a:ea typeface="Arial Black"/>
                          <a:cs typeface="Arial Black"/>
                          <a:sym typeface="Arial Black"/>
                        </a:rPr>
                        <a:t>QUICK START GUIDE</a:t>
                      </a:r>
                      <a:br>
                        <a:rPr lang="en-US" sz="3600" b="0" u="none" strike="noStrike" cap="none">
                          <a:solidFill>
                            <a:srgbClr val="1F3A4E"/>
                          </a:solidFill>
                          <a:latin typeface="Arial Black"/>
                          <a:ea typeface="Arial Black"/>
                          <a:cs typeface="Arial Black"/>
                          <a:sym typeface="Arial Black"/>
                        </a:rPr>
                      </a:br>
                      <a:r>
                        <a:rPr lang="en-US" sz="2800" b="1" u="none" strike="noStrike" cap="none">
                          <a:solidFill>
                            <a:srgbClr val="FF0000"/>
                          </a:solidFill>
                          <a:latin typeface="Trebuchet MS"/>
                          <a:ea typeface="Trebuchet MS"/>
                          <a:cs typeface="Trebuchet MS"/>
                          <a:sym typeface="Trebuchet MS"/>
                        </a:rPr>
                        <a:t>(THIS SIDEBAR WILL NOT PRINT)</a:t>
                      </a:r>
                      <a:endParaRPr sz="3600" b="1" u="none" strike="noStrike" cap="none">
                        <a:solidFill>
                          <a:schemeClr val="lt1"/>
                        </a:solidFill>
                        <a:latin typeface="Trebuchet MS"/>
                        <a:ea typeface="Trebuchet MS"/>
                        <a:cs typeface="Trebuchet MS"/>
                        <a:sym typeface="Trebuchet MS"/>
                      </a:endParaRPr>
                    </a:p>
                  </a:txBody>
                  <a:tcPr marL="182875" marR="91450" marT="137150" marB="45725">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5">
                <a:tc gridSpan="2">
                  <a:txBody>
                    <a:bodyPr/>
                    <a:lstStyle/>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This PowerPoint template produces a </a:t>
                      </a:r>
                      <a:r>
                        <a:rPr lang="en-US" sz="2000" i="0" u="none" strike="noStrike" cap="none">
                          <a:solidFill>
                            <a:srgbClr val="FFC000"/>
                          </a:solidFill>
                          <a:latin typeface="Arial"/>
                          <a:ea typeface="Arial"/>
                          <a:cs typeface="Arial"/>
                          <a:sym typeface="Arial"/>
                        </a:rPr>
                        <a:t>36"x48" </a:t>
                      </a:r>
                      <a:r>
                        <a:rPr lang="en-US" sz="2000" i="0" u="none" strike="noStrike" cap="none">
                          <a:solidFill>
                            <a:srgbClr val="D9D9D9"/>
                          </a:solidFill>
                          <a:latin typeface="Arial"/>
                          <a:ea typeface="Arial"/>
                          <a:cs typeface="Arial"/>
                          <a:sym typeface="Arial"/>
                        </a:rPr>
                        <a:t>presentation poster. You can use it to create your research poster by placing your title, subtitle, text, tables, charts and photos. </a:t>
                      </a:r>
                      <a:endParaRPr/>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We provide a series of online tutorials that will guide you through the poster design process and answer your poster production questions. For complete template tutorials,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the  </a:t>
                      </a:r>
                      <a:r>
                        <a:rPr lang="en-US" sz="2000" i="0" u="none" strike="noStrike" cap="none">
                          <a:solidFill>
                            <a:srgbClr val="FFC000"/>
                          </a:solidFill>
                          <a:latin typeface="Arial"/>
                          <a:ea typeface="Arial"/>
                          <a:cs typeface="Arial"/>
                          <a:sym typeface="Arial"/>
                        </a:rPr>
                        <a:t>HELP DESK</a:t>
                      </a:r>
                      <a:r>
                        <a:rPr lang="en-US" sz="2000" i="0" u="none" strike="noStrike" cap="none">
                          <a:solidFill>
                            <a:srgbClr val="D9D9D9"/>
                          </a:solidFill>
                          <a:latin typeface="Arial"/>
                          <a:ea typeface="Arial"/>
                          <a:cs typeface="Arial"/>
                          <a:sym typeface="Arial"/>
                        </a:rPr>
                        <a:t> tab.</a:t>
                      </a:r>
                      <a:endParaRPr/>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To print your poster using our same-day professional printing service,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a:t>
                      </a:r>
                      <a:r>
                        <a:rPr lang="en-US" sz="2000" i="0" u="none" strike="noStrike" cap="none">
                          <a:solidFill>
                            <a:srgbClr val="FFC000"/>
                          </a:solidFill>
                          <a:latin typeface="Arial"/>
                          <a:ea typeface="Arial"/>
                          <a:cs typeface="Arial"/>
                          <a:sym typeface="Arial"/>
                        </a:rPr>
                        <a:t>Order your poster</a:t>
                      </a:r>
                      <a:r>
                        <a:rPr lang="en-US" sz="2000" i="0" u="none" strike="noStrike" cap="none">
                          <a:solidFill>
                            <a:srgbClr val="D9D9D9"/>
                          </a:solidFill>
                          <a:latin typeface="Arial"/>
                          <a:ea typeface="Arial"/>
                          <a:cs typeface="Arial"/>
                          <a:sym typeface="Arial"/>
                        </a:rPr>
                        <a:t>".</a:t>
                      </a:r>
                      <a:endParaRPr sz="2000" b="1" u="none" strike="noStrike" cap="none">
                        <a:solidFill>
                          <a:srgbClr val="D9D9D9"/>
                        </a:solidFill>
                        <a:latin typeface="Arial"/>
                        <a:ea typeface="Arial"/>
                        <a:cs typeface="Arial"/>
                        <a:sym typeface="Arial"/>
                      </a:endParaRPr>
                    </a:p>
                  </a:txBody>
                  <a:tcPr marL="182875" marR="91450" marT="137150" marB="45725">
                    <a:solidFill>
                      <a:srgbClr val="010101"/>
                    </a:solidFill>
                  </a:tcPr>
                </a:tc>
                <a:tc hMerge="1">
                  <a:txBody>
                    <a:bodyPr/>
                    <a:lstStyle/>
                    <a:p>
                      <a:endParaRPr lang="en-US"/>
                    </a:p>
                  </a:txBody>
                  <a:tcPr/>
                </a:tc>
                <a:extLst>
                  <a:ext uri="{0D108BD9-81ED-4DB2-BD59-A6C34878D82A}">
                    <a16:rowId xmlns:a16="http://schemas.microsoft.com/office/drawing/2014/main" val="10001"/>
                  </a:ext>
                </a:extLst>
              </a:tr>
              <a:tr h="4572425">
                <a:tc>
                  <a:txBody>
                    <a:bodyPr/>
                    <a:lstStyle/>
                    <a:p>
                      <a:pPr marL="0" marR="0" lvl="0" indent="0" algn="ctr" rtl="0">
                        <a:spcBef>
                          <a:spcPts val="0"/>
                        </a:spcBef>
                        <a:spcAft>
                          <a:spcPts val="0"/>
                        </a:spcAft>
                        <a:buNone/>
                      </a:pPr>
                      <a:endParaRPr sz="2000" u="none" strike="noStrike" cap="none">
                        <a:solidFill>
                          <a:srgbClr val="1F3A4E"/>
                        </a:solidFill>
                      </a:endParaRPr>
                    </a:p>
                    <a:p>
                      <a:pPr marL="0" marR="0" lvl="0" indent="0" algn="ctr" rtl="0">
                        <a:spcBef>
                          <a:spcPts val="0"/>
                        </a:spcBef>
                        <a:spcAft>
                          <a:spcPts val="0"/>
                        </a:spcAft>
                        <a:buNone/>
                      </a:pPr>
                      <a:endParaRPr sz="2000" u="none" strike="noStrike" cap="none">
                        <a:solidFill>
                          <a:srgbClr val="1F3A4E"/>
                        </a:solidFill>
                      </a:endParaRPr>
                    </a:p>
                    <a:p>
                      <a:pPr marL="0" marR="0" lvl="0" indent="0" algn="ctr" rtl="0">
                        <a:spcBef>
                          <a:spcPts val="0"/>
                        </a:spcBef>
                        <a:spcAft>
                          <a:spcPts val="0"/>
                        </a:spcAft>
                        <a:buNone/>
                      </a:pPr>
                      <a:r>
                        <a:rPr lang="en-US" sz="2000" u="none" strike="noStrike" cap="none">
                          <a:solidFill>
                            <a:schemeClr val="lt1"/>
                          </a:solidFill>
                          <a:latin typeface="Arial"/>
                          <a:ea typeface="Arial"/>
                          <a:cs typeface="Arial"/>
                          <a:sym typeface="Arial"/>
                        </a:rPr>
                        <a:t>This is a template for a </a:t>
                      </a:r>
                      <a:endParaRPr/>
                    </a:p>
                    <a:p>
                      <a:pPr marL="0" marR="0" lvl="0" indent="0" algn="ctr" rtl="0">
                        <a:spcBef>
                          <a:spcPts val="0"/>
                        </a:spcBef>
                        <a:spcAft>
                          <a:spcPts val="0"/>
                        </a:spcAft>
                        <a:buNone/>
                      </a:pPr>
                      <a:r>
                        <a:rPr lang="en-US" sz="2000" u="none" strike="noStrike" cap="none">
                          <a:solidFill>
                            <a:schemeClr val="lt1"/>
                          </a:solidFill>
                          <a:latin typeface="Arial"/>
                          <a:ea typeface="Arial"/>
                          <a:cs typeface="Arial"/>
                          <a:sym typeface="Arial"/>
                        </a:rPr>
                        <a:t>presentation poster</a:t>
                      </a:r>
                      <a:br>
                        <a:rPr lang="en-US" sz="2000" u="none" strike="noStrike" cap="none">
                          <a:solidFill>
                            <a:schemeClr val="lt1"/>
                          </a:solidFill>
                          <a:latin typeface="Arial"/>
                          <a:ea typeface="Arial"/>
                          <a:cs typeface="Arial"/>
                          <a:sym typeface="Arial"/>
                        </a:rPr>
                      </a:br>
                      <a:r>
                        <a:rPr lang="en-US" sz="3600" b="1" u="none" strike="noStrike" cap="none">
                          <a:solidFill>
                            <a:srgbClr val="FFC000"/>
                          </a:solidFill>
                          <a:latin typeface="Arial"/>
                          <a:ea typeface="Arial"/>
                          <a:cs typeface="Arial"/>
                          <a:sym typeface="Arial"/>
                        </a:rPr>
                        <a:t>36 inches tall</a:t>
                      </a:r>
                      <a:br>
                        <a:rPr lang="en-US" sz="3600" b="1" u="none" strike="noStrike" cap="none">
                          <a:solidFill>
                            <a:srgbClr val="FFC000"/>
                          </a:solidFill>
                          <a:latin typeface="Arial"/>
                          <a:ea typeface="Arial"/>
                          <a:cs typeface="Arial"/>
                          <a:sym typeface="Arial"/>
                        </a:rPr>
                      </a:br>
                      <a:r>
                        <a:rPr lang="en-US" sz="3600" b="1" u="none" strike="noStrike" cap="none">
                          <a:solidFill>
                            <a:srgbClr val="FFC000"/>
                          </a:solidFill>
                          <a:latin typeface="Arial"/>
                          <a:ea typeface="Arial"/>
                          <a:cs typeface="Arial"/>
                          <a:sym typeface="Arial"/>
                        </a:rPr>
                        <a:t>by</a:t>
                      </a:r>
                      <a:br>
                        <a:rPr lang="en-US" sz="3600" b="1" u="none" strike="noStrike" cap="none">
                          <a:solidFill>
                            <a:srgbClr val="FFC000"/>
                          </a:solidFill>
                          <a:latin typeface="Arial"/>
                          <a:ea typeface="Arial"/>
                          <a:cs typeface="Arial"/>
                          <a:sym typeface="Arial"/>
                        </a:rPr>
                      </a:br>
                      <a:r>
                        <a:rPr lang="en-US" sz="3600" b="1" u="none" strike="noStrike" cap="none">
                          <a:solidFill>
                            <a:srgbClr val="FFC000"/>
                          </a:solidFill>
                          <a:latin typeface="Arial"/>
                          <a:ea typeface="Arial"/>
                          <a:cs typeface="Arial"/>
                          <a:sym typeface="Arial"/>
                        </a:rPr>
                        <a:t>48 inches wide</a:t>
                      </a:r>
                      <a:br>
                        <a:rPr lang="en-US" sz="2000" u="none" strike="noStrike" cap="none">
                          <a:solidFill>
                            <a:schemeClr val="lt1"/>
                          </a:solidFill>
                          <a:latin typeface="Arial"/>
                          <a:ea typeface="Arial"/>
                          <a:cs typeface="Arial"/>
                          <a:sym typeface="Arial"/>
                        </a:rPr>
                      </a:br>
                      <a:endParaRPr sz="2000" u="none" strike="noStrike" cap="none">
                        <a:solidFill>
                          <a:srgbClr val="1F3A4E"/>
                        </a:solidFill>
                      </a:endParaRPr>
                    </a:p>
                  </a:txBody>
                  <a:tcPr marL="91450" marR="91450" marT="45725" marB="45725">
                    <a:solidFill>
                      <a:srgbClr val="010101"/>
                    </a:solidFill>
                  </a:tcPr>
                </a:tc>
                <a:tc>
                  <a:txBody>
                    <a:bodyPr/>
                    <a:lstStyle/>
                    <a:p>
                      <a:pPr marL="0" marR="0" lvl="0" indent="0" algn="l" rtl="0">
                        <a:lnSpc>
                          <a:spcPct val="100000"/>
                        </a:lnSpc>
                        <a:spcBef>
                          <a:spcPts val="0"/>
                        </a:spcBef>
                        <a:spcAft>
                          <a:spcPts val="0"/>
                        </a:spcAft>
                        <a:buClr>
                          <a:srgbClr val="FFC000"/>
                        </a:buClr>
                        <a:buSzPts val="2400"/>
                        <a:buFont typeface="Arial"/>
                        <a:buNone/>
                      </a:pPr>
                      <a:r>
                        <a:rPr lang="en-US" sz="2400" b="1" u="none" strike="noStrike" cap="none">
                          <a:solidFill>
                            <a:srgbClr val="FFC000"/>
                          </a:solidFill>
                          <a:latin typeface="Arial"/>
                          <a:ea typeface="Arial"/>
                          <a:cs typeface="Arial"/>
                          <a:sym typeface="Arial"/>
                        </a:rPr>
                        <a:t>Important: Check the template size</a:t>
                      </a:r>
                      <a:br>
                        <a:rPr lang="en-US" sz="2000" b="0" u="none" strike="noStrike" cap="none">
                          <a:solidFill>
                            <a:srgbClr val="FFC000"/>
                          </a:solidFill>
                          <a:latin typeface="Arial"/>
                          <a:ea typeface="Arial"/>
                          <a:cs typeface="Arial"/>
                          <a:sym typeface="Arial"/>
                        </a:rPr>
                      </a:br>
                      <a:r>
                        <a:rPr lang="en-US" sz="2000" b="0" u="none" strike="noStrike" cap="none">
                          <a:solidFill>
                            <a:srgbClr val="D9D9D9"/>
                          </a:solidFill>
                          <a:latin typeface="Arial"/>
                          <a:ea typeface="Arial"/>
                          <a:cs typeface="Arial"/>
                          <a:sym typeface="Arial"/>
                        </a:rPr>
                        <a:t>Before you start working on your poster and to avoid printing problems check that you have downloaded and that you are using the correct size template for your poster presentation.</a:t>
                      </a:r>
                      <a:br>
                        <a:rPr lang="en-US" sz="2000" b="0" u="none" strike="noStrike" cap="none">
                          <a:solidFill>
                            <a:srgbClr val="D9D9D9"/>
                          </a:solidFill>
                          <a:latin typeface="Arial"/>
                          <a:ea typeface="Arial"/>
                          <a:cs typeface="Arial"/>
                          <a:sym typeface="Arial"/>
                        </a:rPr>
                      </a:br>
                      <a:r>
                        <a:rPr lang="en-US" sz="2000" b="0" u="none" strike="noStrike" cap="none">
                          <a:solidFill>
                            <a:srgbClr val="D9D9D9"/>
                          </a:solidFill>
                          <a:latin typeface="Arial"/>
                          <a:ea typeface="Arial"/>
                          <a:cs typeface="Arial"/>
                          <a:sym typeface="Arial"/>
                        </a:rPr>
                        <a:t>This template can also be printed at the following sizes without distortion and without any additional formatting:</a:t>
                      </a:r>
                      <a:br>
                        <a:rPr lang="en-US" sz="2000" b="0" u="none" strike="noStrike" cap="none">
                          <a:solidFill>
                            <a:srgbClr val="D9D9D9"/>
                          </a:solidFill>
                          <a:latin typeface="Arial"/>
                          <a:ea typeface="Arial"/>
                          <a:cs typeface="Arial"/>
                          <a:sym typeface="Arial"/>
                        </a:rPr>
                      </a:br>
                      <a:r>
                        <a:rPr lang="en-US" sz="2000" b="0" u="none" strike="noStrike" cap="none">
                          <a:solidFill>
                            <a:srgbClr val="FFC000"/>
                          </a:solidFill>
                          <a:latin typeface="Arial"/>
                          <a:ea typeface="Arial"/>
                          <a:cs typeface="Arial"/>
                          <a:sym typeface="Arial"/>
                        </a:rPr>
                        <a:t>30 tall x 40 wide</a:t>
                      </a:r>
                      <a:br>
                        <a:rPr lang="en-US" sz="2000" b="0" u="none" strike="noStrike" cap="none">
                          <a:solidFill>
                            <a:srgbClr val="FFC000"/>
                          </a:solidFill>
                          <a:latin typeface="Arial"/>
                          <a:ea typeface="Arial"/>
                          <a:cs typeface="Arial"/>
                          <a:sym typeface="Arial"/>
                        </a:rPr>
                      </a:br>
                      <a:r>
                        <a:rPr lang="en-US" sz="2000" b="0" u="none" strike="noStrike" cap="none">
                          <a:solidFill>
                            <a:srgbClr val="FFC000"/>
                          </a:solidFill>
                          <a:latin typeface="Arial"/>
                          <a:ea typeface="Arial"/>
                          <a:cs typeface="Arial"/>
                          <a:sym typeface="Arial"/>
                        </a:rPr>
                        <a:t>42 tall x 56 wide</a:t>
                      </a:r>
                      <a:br>
                        <a:rPr lang="en-US" sz="2000" b="0" u="none" strike="noStrike" cap="none">
                          <a:solidFill>
                            <a:srgbClr val="FFC000"/>
                          </a:solidFill>
                          <a:latin typeface="Arial"/>
                          <a:ea typeface="Arial"/>
                          <a:cs typeface="Arial"/>
                          <a:sym typeface="Arial"/>
                        </a:rPr>
                      </a:br>
                      <a:r>
                        <a:rPr lang="en-US" sz="2000" b="0" u="none" strike="noStrike" cap="none">
                          <a:solidFill>
                            <a:srgbClr val="FFC000"/>
                          </a:solidFill>
                          <a:latin typeface="Arial"/>
                          <a:ea typeface="Arial"/>
                          <a:cs typeface="Arial"/>
                          <a:sym typeface="Arial"/>
                        </a:rPr>
                        <a:t>48 tall x 64 wide</a:t>
                      </a:r>
                      <a:endParaRPr/>
                    </a:p>
                  </a:txBody>
                  <a:tcPr marL="182875" marR="91450" marT="137150" marB="45725">
                    <a:solidFill>
                      <a:srgbClr val="010101"/>
                    </a:solidFill>
                  </a:tcPr>
                </a:tc>
                <a:extLst>
                  <a:ext uri="{0D108BD9-81ED-4DB2-BD59-A6C34878D82A}">
                    <a16:rowId xmlns:a16="http://schemas.microsoft.com/office/drawing/2014/main" val="10002"/>
                  </a:ext>
                </a:extLst>
              </a:tr>
              <a:tr h="4288700">
                <a:tc>
                  <a:txBody>
                    <a:bodyPr/>
                    <a:lstStyle/>
                    <a:p>
                      <a:pPr marL="0" marR="0" lvl="0" indent="0" algn="l" rtl="0">
                        <a:spcBef>
                          <a:spcPts val="0"/>
                        </a:spcBef>
                        <a:spcAft>
                          <a:spcPts val="0"/>
                        </a:spcAft>
                        <a:buNone/>
                      </a:pPr>
                      <a:endParaRPr sz="2000">
                        <a:solidFill>
                          <a:srgbClr val="1F3A4E"/>
                        </a:solidFill>
                      </a:endParaRPr>
                    </a:p>
                  </a:txBody>
                  <a:tcPr marL="91450" marR="91450" marT="45725" marB="45725"/>
                </a:tc>
                <a:tc>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How to </a:t>
                      </a:r>
                      <a:r>
                        <a:rPr lang="en-US" sz="4000" b="1">
                          <a:solidFill>
                            <a:srgbClr val="FFC000"/>
                          </a:solidFill>
                          <a:latin typeface="Arial"/>
                          <a:ea typeface="Arial"/>
                          <a:cs typeface="Arial"/>
                          <a:sym typeface="Arial"/>
                        </a:rPr>
                        <a:t>Zoom in </a:t>
                      </a:r>
                      <a:r>
                        <a:rPr lang="en-US" sz="2400" b="1">
                          <a:solidFill>
                            <a:srgbClr val="FFC000"/>
                          </a:solidFill>
                          <a:latin typeface="Arial"/>
                          <a:ea typeface="Arial"/>
                          <a:cs typeface="Arial"/>
                          <a:sym typeface="Arial"/>
                        </a:rPr>
                        <a:t>and </a:t>
                      </a:r>
                      <a:r>
                        <a:rPr lang="en-US" sz="1800" b="1">
                          <a:solidFill>
                            <a:srgbClr val="FFC000"/>
                          </a:solidFill>
                          <a:latin typeface="Arial"/>
                          <a:ea typeface="Arial"/>
                          <a:cs typeface="Arial"/>
                          <a:sym typeface="Arial"/>
                        </a:rPr>
                        <a:t>out</a:t>
                      </a:r>
                      <a:endParaRPr sz="2400" b="1">
                        <a:solidFill>
                          <a:srgbClr val="FFC000"/>
                        </a:solidFill>
                        <a:latin typeface="Arial"/>
                        <a:ea typeface="Arial"/>
                        <a:cs typeface="Arial"/>
                        <a:sym typeface="Arial"/>
                      </a:endParaRPr>
                    </a:p>
                    <a:p>
                      <a:pPr marL="0" marR="0" lvl="0" indent="0" algn="l" rtl="0">
                        <a:spcBef>
                          <a:spcPts val="0"/>
                        </a:spcBef>
                        <a:spcAft>
                          <a:spcPts val="0"/>
                        </a:spcAft>
                        <a:buNone/>
                      </a:pPr>
                      <a:r>
                        <a:rPr lang="en-US" sz="2000" b="0">
                          <a:solidFill>
                            <a:srgbClr val="D9D9D9"/>
                          </a:solidFill>
                          <a:latin typeface="Arial"/>
                          <a:ea typeface="Arial"/>
                          <a:cs typeface="Arial"/>
                          <a:sym typeface="Arial"/>
                        </a:rPr>
                        <a:t>Use the PowerPoint zoom tool to adjust the screen magnification to view comfortably. PowerPoint provides 2 ways to zoom: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1. </a:t>
                      </a:r>
                      <a:r>
                        <a:rPr lang="en-US" sz="2000" b="0">
                          <a:solidFill>
                            <a:srgbClr val="D9D9D9"/>
                          </a:solidFill>
                          <a:latin typeface="Arial"/>
                          <a:ea typeface="Arial"/>
                          <a:cs typeface="Arial"/>
                          <a:sym typeface="Arial"/>
                        </a:rPr>
                        <a:t>On the top menu bar click on the VIEW tab and then click on ZOOM. Choose the zoom percentage that works best for you.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2. </a:t>
                      </a:r>
                      <a:r>
                        <a:rPr lang="en-US" sz="2000" b="0">
                          <a:solidFill>
                            <a:srgbClr val="D9D9D9"/>
                          </a:solidFill>
                          <a:latin typeface="Arial"/>
                          <a:ea typeface="Arial"/>
                          <a:cs typeface="Arial"/>
                          <a:sym typeface="Arial"/>
                        </a:rPr>
                        <a:t>For better zoom flexibility, use the zoom slider at the bottom right of the window.</a:t>
                      </a:r>
                      <a:endParaRPr/>
                    </a:p>
                  </a:txBody>
                  <a:tcPr marL="182875" marR="91450" marT="137150" marB="45725">
                    <a:solidFill>
                      <a:srgbClr val="010101"/>
                    </a:solidFill>
                  </a:tcPr>
                </a:tc>
                <a:extLst>
                  <a:ext uri="{0D108BD9-81ED-4DB2-BD59-A6C34878D82A}">
                    <a16:rowId xmlns:a16="http://schemas.microsoft.com/office/drawing/2014/main" val="10003"/>
                  </a:ext>
                </a:extLst>
              </a:tr>
              <a:tr h="1800525">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Ruler and Guides</a:t>
                      </a:r>
                      <a:br>
                        <a:rPr lang="en-US" sz="2000" b="0">
                          <a:solidFill>
                            <a:srgbClr val="FFC000"/>
                          </a:solidFill>
                          <a:latin typeface="Arial"/>
                          <a:ea typeface="Arial"/>
                          <a:cs typeface="Arial"/>
                          <a:sym typeface="Arial"/>
                        </a:rPr>
                      </a:br>
                      <a:r>
                        <a:rPr lang="en-US" sz="2000" b="0">
                          <a:solidFill>
                            <a:srgbClr val="D9D9D9"/>
                          </a:solidFill>
                          <a:latin typeface="Arial"/>
                          <a:ea typeface="Arial"/>
                          <a:cs typeface="Arial"/>
                          <a:sym typeface="Aria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a:p>
                  </a:txBody>
                  <a:tcPr marL="91450" marR="91450" marT="45725" marB="45725">
                    <a:solidFill>
                      <a:srgbClr val="010101"/>
                    </a:solidFill>
                  </a:tcPr>
                </a:tc>
                <a:tc hMerge="1">
                  <a:txBody>
                    <a:bodyPr/>
                    <a:lstStyle/>
                    <a:p>
                      <a:endParaRPr lang="en-US"/>
                    </a:p>
                  </a:txBody>
                  <a:tcPr/>
                </a:tc>
                <a:extLst>
                  <a:ext uri="{0D108BD9-81ED-4DB2-BD59-A6C34878D82A}">
                    <a16:rowId xmlns:a16="http://schemas.microsoft.com/office/drawing/2014/main" val="10004"/>
                  </a:ext>
                </a:extLst>
              </a:tr>
              <a:tr h="3824350">
                <a:tc>
                  <a:txBody>
                    <a:bodyPr/>
                    <a:lstStyle/>
                    <a:p>
                      <a:pPr marL="0" marR="0" lvl="0" indent="0" algn="l" rtl="0">
                        <a:spcBef>
                          <a:spcPts val="0"/>
                        </a:spcBef>
                        <a:spcAft>
                          <a:spcPts val="0"/>
                        </a:spcAft>
                        <a:buNone/>
                      </a:pPr>
                      <a:endParaRPr sz="2000">
                        <a:solidFill>
                          <a:srgbClr val="1F3A4E"/>
                        </a:solidFill>
                      </a:endParaRPr>
                    </a:p>
                  </a:txBody>
                  <a:tcPr marL="91450" marR="91450" marT="45725" marB="45725"/>
                </a:tc>
                <a:tc>
                  <a:txBody>
                    <a:bodyPr/>
                    <a:lstStyle/>
                    <a:p>
                      <a:pPr marL="0" marR="0" lvl="1" indent="0" algn="l" rtl="0">
                        <a:spcBef>
                          <a:spcPts val="0"/>
                        </a:spcBef>
                        <a:spcAft>
                          <a:spcPts val="0"/>
                        </a:spcAft>
                        <a:buNone/>
                      </a:pPr>
                      <a:r>
                        <a:rPr lang="en-US" sz="2400" b="1" u="none" strike="noStrike" cap="none">
                          <a:solidFill>
                            <a:srgbClr val="FFC000"/>
                          </a:solidFill>
                          <a:latin typeface="Arial"/>
                          <a:ea typeface="Arial"/>
                          <a:cs typeface="Arial"/>
                          <a:sym typeface="Arial"/>
                        </a:rPr>
                        <a:t>Headers and text containers</a:t>
                      </a:r>
                      <a:br>
                        <a:rPr lang="en-US" sz="2000" b="0" u="none" strike="noStrike" cap="none">
                          <a:solidFill>
                            <a:schemeClr val="lt1"/>
                          </a:solidFill>
                          <a:latin typeface="Arial"/>
                          <a:ea typeface="Arial"/>
                          <a:cs typeface="Arial"/>
                          <a:sym typeface="Arial"/>
                        </a:rPr>
                      </a:br>
                      <a:r>
                        <a:rPr lang="en-US" sz="2000" b="0" u="none" strike="noStrike" cap="none">
                          <a:solidFill>
                            <a:srgbClr val="D9D9D9"/>
                          </a:solidFill>
                          <a:latin typeface="Arial"/>
                          <a:ea typeface="Arial"/>
                          <a:cs typeface="Arial"/>
                          <a:sym typeface="Arial"/>
                        </a:rPr>
                        <a:t>Included in this template are commonly used section headers such as Abstract, Objectives, Methods, Results, etc.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Click inside a section header to add its text.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add another header, click on edge of the section box so that it is outlined. Copy and paste it.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increase its size, click on the white circles and expand to the the desired size.</a:t>
                      </a:r>
                      <a:endParaRPr/>
                    </a:p>
                  </a:txBody>
                  <a:tcPr marL="182875" marR="91450" marT="137150" marB="45725">
                    <a:solidFill>
                      <a:srgbClr val="010101"/>
                    </a:solidFill>
                  </a:tcPr>
                </a:tc>
                <a:extLst>
                  <a:ext uri="{0D108BD9-81ED-4DB2-BD59-A6C34878D82A}">
                    <a16:rowId xmlns:a16="http://schemas.microsoft.com/office/drawing/2014/main" val="10005"/>
                  </a:ext>
                </a:extLst>
              </a:tr>
              <a:tr h="3519125">
                <a:tc gridSpan="2">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Adding content to the poster</a:t>
                      </a:r>
                      <a:endParaRPr/>
                    </a:p>
                    <a:p>
                      <a:pPr marL="0" marR="0" lvl="0" indent="0" algn="l" rtl="0">
                        <a:spcBef>
                          <a:spcPts val="0"/>
                        </a:spcBef>
                        <a:spcAft>
                          <a:spcPts val="0"/>
                        </a:spcAft>
                        <a:buNone/>
                      </a:pPr>
                      <a:r>
                        <a:rPr lang="en-US" sz="2000">
                          <a:solidFill>
                            <a:srgbClr val="D9D9D9"/>
                          </a:solidFill>
                          <a:latin typeface="Arial"/>
                          <a:ea typeface="Arial"/>
                          <a:cs typeface="Arial"/>
                          <a:sym typeface="Arial"/>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a:p>
                    <a:p>
                      <a:pPr marL="342900" marR="0" lvl="0" indent="-342900" algn="l" rtl="0">
                        <a:spcBef>
                          <a:spcPts val="0"/>
                        </a:spcBef>
                        <a:spcAft>
                          <a:spcPts val="0"/>
                        </a:spcAft>
                        <a:buClr>
                          <a:srgbClr val="D9D9D9"/>
                        </a:buClr>
                        <a:buSzPts val="2000"/>
                        <a:buFont typeface="Arial"/>
                        <a:buChar char="-"/>
                      </a:pPr>
                      <a:r>
                        <a:rPr lang="en-US" sz="2000">
                          <a:solidFill>
                            <a:srgbClr val="D9D9D9"/>
                          </a:solidFill>
                          <a:latin typeface="Arial"/>
                          <a:ea typeface="Arial"/>
                          <a:cs typeface="Arial"/>
                          <a:sym typeface="Arial"/>
                        </a:rPr>
                        <a:t>If you run out of room, try to reduce the size of your fonts and/or the size of your graphics. If there is a lot of empty space try to increase your font sizes and the size of your graphics. The font used for references can be smaller.</a:t>
                      </a:r>
                      <a:endParaRPr sz="2000">
                        <a:solidFill>
                          <a:srgbClr val="D9D9D9"/>
                        </a:solidFill>
                        <a:latin typeface="Arial"/>
                        <a:ea typeface="Arial"/>
                        <a:cs typeface="Arial"/>
                        <a:sym typeface="Arial"/>
                      </a:endParaRPr>
                    </a:p>
                  </a:txBody>
                  <a:tcPr marL="91450" marR="91450" marT="45725" marB="45725">
                    <a:solidFill>
                      <a:srgbClr val="010101"/>
                    </a:solidFill>
                  </a:tcPr>
                </a:tc>
                <a:tc hMerge="1">
                  <a:txBody>
                    <a:bodyPr/>
                    <a:lstStyle/>
                    <a:p>
                      <a:endParaRPr lang="en-US"/>
                    </a:p>
                  </a:txBody>
                  <a:tcPr/>
                </a:tc>
                <a:extLst>
                  <a:ext uri="{0D108BD9-81ED-4DB2-BD59-A6C34878D82A}">
                    <a16:rowId xmlns:a16="http://schemas.microsoft.com/office/drawing/2014/main" val="10006"/>
                  </a:ext>
                </a:extLst>
              </a:tr>
              <a:tr h="2377650">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Photos</a:t>
                      </a:r>
                      <a:endParaRPr/>
                    </a:p>
                    <a:p>
                      <a:pPr marL="0" marR="0" lvl="0" indent="0" algn="l" rtl="0">
                        <a:lnSpc>
                          <a:spcPct val="100000"/>
                        </a:lnSpc>
                        <a:spcBef>
                          <a:spcPts val="0"/>
                        </a:spcBef>
                        <a:spcAft>
                          <a:spcPts val="0"/>
                        </a:spcAft>
                        <a:buClr>
                          <a:srgbClr val="D9D9D9"/>
                        </a:buClr>
                        <a:buSzPts val="2000"/>
                        <a:buFont typeface="Arial"/>
                        <a:buNone/>
                      </a:pPr>
                      <a:r>
                        <a:rPr lang="en-US" sz="2000" b="0" i="0" u="none" strike="noStrike" cap="none">
                          <a:solidFill>
                            <a:srgbClr val="D9D9D9"/>
                          </a:solidFill>
                          <a:latin typeface="Arial"/>
                          <a:ea typeface="Arial"/>
                          <a:cs typeface="Arial"/>
                          <a:sym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a:p>
                  </a:txBody>
                  <a:tcPr marL="182875" marR="91450" marT="137150" marB="45725">
                    <a:solidFill>
                      <a:srgbClr val="010101"/>
                    </a:solidFill>
                  </a:tcPr>
                </a:tc>
                <a:tc hMerge="1">
                  <a:txBody>
                    <a:bodyPr/>
                    <a:lstStyle/>
                    <a:p>
                      <a:endParaRPr lang="en-US"/>
                    </a:p>
                  </a:txBody>
                  <a:tcPr/>
                </a:tc>
                <a:extLst>
                  <a:ext uri="{0D108BD9-81ED-4DB2-BD59-A6C34878D82A}">
                    <a16:rowId xmlns:a16="http://schemas.microsoft.com/office/drawing/2014/main" val="10007"/>
                  </a:ext>
                </a:extLst>
              </a:tr>
              <a:tr h="2293175">
                <a:tc gridSpan="2">
                  <a:txBody>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a:txBody>
                  <a:tcPr marL="182875" marR="91450" marT="137150" marB="45725"/>
                </a:tc>
                <a:tc hMerge="1">
                  <a:txBody>
                    <a:bodyPr/>
                    <a:lstStyle/>
                    <a:p>
                      <a:endParaRPr lang="en-US"/>
                    </a:p>
                  </a:txBody>
                  <a:tcPr/>
                </a:tc>
                <a:extLst>
                  <a:ext uri="{0D108BD9-81ED-4DB2-BD59-A6C34878D82A}">
                    <a16:rowId xmlns:a16="http://schemas.microsoft.com/office/drawing/2014/main" val="10008"/>
                  </a:ext>
                </a:extLst>
              </a:tr>
              <a:tr h="1280275">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Quality check your graphics</a:t>
                      </a:r>
                      <a:endParaRPr/>
                    </a:p>
                    <a:p>
                      <a:pPr marL="0" marR="0" lvl="0" indent="0" algn="l" rtl="0">
                        <a:lnSpc>
                          <a:spcPct val="100000"/>
                        </a:lnSpc>
                        <a:spcBef>
                          <a:spcPts val="0"/>
                        </a:spcBef>
                        <a:spcAft>
                          <a:spcPts val="0"/>
                        </a:spcAft>
                        <a:buClr>
                          <a:srgbClr val="D9D9D9"/>
                        </a:buClr>
                        <a:buSzPts val="2000"/>
                        <a:buFont typeface="Arial"/>
                        <a:buNone/>
                      </a:pPr>
                      <a:r>
                        <a:rPr lang="en-US" sz="2000">
                          <a:solidFill>
                            <a:srgbClr val="D9D9D9"/>
                          </a:solidFill>
                          <a:latin typeface="Arial"/>
                          <a:ea typeface="Arial"/>
                          <a:cs typeface="Arial"/>
                          <a:sym typeface="Arial"/>
                        </a:rPr>
                        <a:t>Zoom in and look at your images at 100%-200% magnification. If they look clear, they will print well. </a:t>
                      </a:r>
                      <a:endParaRPr/>
                    </a:p>
                  </a:txBody>
                  <a:tcPr marL="182875" marR="91450" marT="137150" marB="45725">
                    <a:solidFill>
                      <a:srgbClr val="010101"/>
                    </a:solidFill>
                  </a:tcPr>
                </a:tc>
                <a:tc hMerge="1">
                  <a:txBody>
                    <a:bodyPr/>
                    <a:lstStyle/>
                    <a:p>
                      <a:endParaRPr lang="en-US"/>
                    </a:p>
                  </a:txBody>
                  <a:tcPr/>
                </a:tc>
                <a:extLst>
                  <a:ext uri="{0D108BD9-81ED-4DB2-BD59-A6C34878D82A}">
                    <a16:rowId xmlns:a16="http://schemas.microsoft.com/office/drawing/2014/main" val="10009"/>
                  </a:ext>
                </a:extLst>
              </a:tr>
              <a:tr h="3187275">
                <a:tc gridSpan="2">
                  <a:txBody>
                    <a:bodyPr/>
                    <a:lstStyle/>
                    <a:p>
                      <a:pPr marL="0" marR="0" lvl="0" indent="0" algn="l" rtl="0">
                        <a:lnSpc>
                          <a:spcPct val="100000"/>
                        </a:lnSpc>
                        <a:spcBef>
                          <a:spcPts val="0"/>
                        </a:spcBef>
                        <a:spcAft>
                          <a:spcPts val="0"/>
                        </a:spcAft>
                        <a:buClr>
                          <a:schemeClr val="dk1"/>
                        </a:buClr>
                        <a:buSzPts val="2000"/>
                        <a:buFont typeface="Calibri"/>
                        <a:buNone/>
                      </a:pPr>
                      <a:endParaRPr sz="2000">
                        <a:solidFill>
                          <a:schemeClr val="lt1"/>
                        </a:solidFill>
                        <a:latin typeface="Arial"/>
                        <a:ea typeface="Arial"/>
                        <a:cs typeface="Arial"/>
                        <a:sym typeface="Arial"/>
                      </a:endParaRPr>
                    </a:p>
                  </a:txBody>
                  <a:tcPr marL="182875" marR="91450" marT="137150" marB="45725"/>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Google Shape;12;p1"/>
          <p:cNvGraphicFramePr/>
          <p:nvPr/>
        </p:nvGraphicFramePr>
        <p:xfrm>
          <a:off x="44695229" y="-84749"/>
          <a:ext cx="9430175" cy="33075050"/>
        </p:xfrm>
        <a:graphic>
          <a:graphicData uri="http://schemas.openxmlformats.org/drawingml/2006/table">
            <a:tbl>
              <a:tblPr firstRow="1" bandRow="1">
                <a:noFill/>
                <a:tableStyleId>{D50792FB-8DFF-44F4-8321-E656CBC3323A}</a:tableStyleId>
              </a:tblPr>
              <a:tblGrid>
                <a:gridCol w="3343825">
                  <a:extLst>
                    <a:ext uri="{9D8B030D-6E8A-4147-A177-3AD203B41FA5}">
                      <a16:colId xmlns:a16="http://schemas.microsoft.com/office/drawing/2014/main" val="20000"/>
                    </a:ext>
                  </a:extLst>
                </a:gridCol>
                <a:gridCol w="1381550">
                  <a:extLst>
                    <a:ext uri="{9D8B030D-6E8A-4147-A177-3AD203B41FA5}">
                      <a16:colId xmlns:a16="http://schemas.microsoft.com/office/drawing/2014/main" val="20001"/>
                    </a:ext>
                  </a:extLst>
                </a:gridCol>
                <a:gridCol w="4704800">
                  <a:extLst>
                    <a:ext uri="{9D8B030D-6E8A-4147-A177-3AD203B41FA5}">
                      <a16:colId xmlns:a16="http://schemas.microsoft.com/office/drawing/2014/main" val="20002"/>
                    </a:ext>
                  </a:extLst>
                </a:gridCol>
              </a:tblGrid>
              <a:tr h="1756425">
                <a:tc gridSpan="3">
                  <a:txBody>
                    <a:bodyPr/>
                    <a:lstStyle/>
                    <a:p>
                      <a:pPr marL="0" marR="0" lvl="0" indent="0" algn="ctr" rtl="0">
                        <a:lnSpc>
                          <a:spcPct val="100000"/>
                        </a:lnSpc>
                        <a:spcBef>
                          <a:spcPts val="0"/>
                        </a:spcBef>
                        <a:spcAft>
                          <a:spcPts val="0"/>
                        </a:spcAft>
                        <a:buClr>
                          <a:srgbClr val="1F3A4E"/>
                        </a:buClr>
                        <a:buSzPts val="4000"/>
                        <a:buFont typeface="Arial Black"/>
                        <a:buNone/>
                      </a:pPr>
                      <a:r>
                        <a:rPr lang="en-US" sz="4000" b="0">
                          <a:solidFill>
                            <a:srgbClr val="1F3A4E"/>
                          </a:solidFill>
                          <a:latin typeface="Arial Black"/>
                          <a:ea typeface="Arial Black"/>
                          <a:cs typeface="Arial Black"/>
                          <a:sym typeface="Arial Black"/>
                        </a:rPr>
                        <a:t>QUICK START GUIDE</a:t>
                      </a:r>
                      <a:br>
                        <a:rPr lang="en-US" sz="4000" b="0">
                          <a:solidFill>
                            <a:srgbClr val="1F3A4E"/>
                          </a:solidFill>
                          <a:latin typeface="Arial Black"/>
                          <a:ea typeface="Arial Black"/>
                          <a:cs typeface="Arial Black"/>
                          <a:sym typeface="Arial Black"/>
                        </a:rPr>
                      </a:br>
                      <a:r>
                        <a:rPr lang="en-US" sz="3200" b="1">
                          <a:solidFill>
                            <a:srgbClr val="FF0000"/>
                          </a:solidFill>
                          <a:latin typeface="Trebuchet MS"/>
                          <a:ea typeface="Trebuchet MS"/>
                          <a:cs typeface="Trebuchet MS"/>
                          <a:sym typeface="Trebuchet MS"/>
                        </a:rPr>
                        <a:t>(THIS SIDEBAR WILL NOT PRINT)</a:t>
                      </a:r>
                      <a:endParaRPr sz="4000" b="1">
                        <a:solidFill>
                          <a:schemeClr val="lt1"/>
                        </a:solidFill>
                        <a:latin typeface="Trebuchet MS"/>
                        <a:ea typeface="Trebuchet MS"/>
                        <a:cs typeface="Trebuchet MS"/>
                        <a:sym typeface="Trebuchet MS"/>
                      </a:endParaRPr>
                    </a:p>
                  </a:txBody>
                  <a:tcPr marL="182875" marR="91450" marT="137150" marB="4572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0">
                <a:tc gridSpan="3">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change the template colors</a:t>
                      </a:r>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You can change the overall template color theme by clicking on the COLORS dropdown menu under the DESIGN tab. You can see a tutorial here: </a:t>
                      </a:r>
                      <a:r>
                        <a:rPr lang="en-US" sz="2400" u="sng">
                          <a:solidFill>
                            <a:schemeClr val="hlink"/>
                          </a:solidFill>
                          <a:hlinkClick r:id="rId3"/>
                        </a:rPr>
                        <a:t>https://www.posterpresentations.com/how-to-change-the-research-poster-template-colors.html</a:t>
                      </a:r>
                      <a:endParaRPr sz="2400">
                        <a:solidFill>
                          <a:srgbClr val="FFC000"/>
                        </a:solidFill>
                      </a:endParaRPr>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You can also manually change the color of individual elements by going to VIEW &gt; SLIDE MASTER. On the left side of your screen select the background master where you can change the template background, column sizes, etc. </a:t>
                      </a:r>
                      <a:endParaRPr/>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After you finish working on the SLIDE MASTER, it is important that you go to VIEW &gt; NORMAL to continue working on your poster. </a:t>
                      </a:r>
                      <a:endParaRPr/>
                    </a:p>
                  </a:txBody>
                  <a:tcPr marL="182875" marR="91450" marT="137150" marB="45725">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67725">
                <a:tc gridSpan="3">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change the column layout configuration</a:t>
                      </a:r>
                      <a:endParaRPr/>
                    </a:p>
                    <a:p>
                      <a:pPr marL="0" marR="0" lvl="0" indent="0" algn="l" rtl="0">
                        <a:spcBef>
                          <a:spcPts val="0"/>
                        </a:spcBef>
                        <a:spcAft>
                          <a:spcPts val="0"/>
                        </a:spcAft>
                        <a:buNone/>
                      </a:pPr>
                      <a:r>
                        <a:rPr lang="en-US" sz="2400">
                          <a:solidFill>
                            <a:srgbClr val="D9D9D9"/>
                          </a:solidFill>
                          <a:latin typeface="Arial"/>
                          <a:ea typeface="Arial"/>
                          <a:cs typeface="Arial"/>
                          <a:sym typeface="Arial"/>
                        </a:rPr>
                        <a:t>You can manually change the configuration on the columns by going to VIEW &gt; SLIDE MASTER. You can delete columns, resize them or modify them as needed for your layout.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You can see a tutorial here: </a:t>
                      </a:r>
                      <a:r>
                        <a:rPr lang="en-US" sz="2400" u="sng">
                          <a:solidFill>
                            <a:srgbClr val="FFC000"/>
                          </a:solidFill>
                          <a:latin typeface="Arial"/>
                          <a:ea typeface="Arial"/>
                          <a:cs typeface="Arial"/>
                          <a:sym typeface="Arial"/>
                        </a:rPr>
                        <a:t>https://www.posterpresentations.com/how-to-change-the-column-configuration.html</a:t>
                      </a:r>
                      <a:endParaRPr sz="8600" u="sng">
                        <a:solidFill>
                          <a:srgbClr val="FFC000"/>
                        </a:solidFill>
                      </a:endParaRPr>
                    </a:p>
                  </a:txBody>
                  <a:tcPr marL="182875" marR="91450" marT="137150" marB="45725">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177075">
                <a:tc gridSpan="2">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tc>
                <a:tc hMerge="1">
                  <a:txBody>
                    <a:bodyPr/>
                    <a:lstStyle/>
                    <a:p>
                      <a:endParaRPr lang="en-US"/>
                    </a:p>
                  </a:txBody>
                  <a:tcPr/>
                </a:tc>
                <a:tc rowSpan="2">
                  <a:txBody>
                    <a:bodyPr/>
                    <a:lstStyle/>
                    <a:p>
                      <a:pPr marL="0" marR="0" lvl="0" indent="0" algn="l" rtl="0">
                        <a:lnSpc>
                          <a:spcPct val="100000"/>
                        </a:lnSpc>
                        <a:spcBef>
                          <a:spcPts val="0"/>
                        </a:spcBef>
                        <a:spcAft>
                          <a:spcPts val="0"/>
                        </a:spcAft>
                        <a:buClr>
                          <a:srgbClr val="FFC000"/>
                        </a:buClr>
                        <a:buSzPts val="2800"/>
                        <a:buFont typeface="Arial"/>
                        <a:buNone/>
                      </a:pPr>
                      <a:r>
                        <a:rPr lang="en-US" sz="2800" b="1">
                          <a:solidFill>
                            <a:srgbClr val="FFC000"/>
                          </a:solidFill>
                          <a:latin typeface="Arial"/>
                          <a:ea typeface="Arial"/>
                          <a:cs typeface="Arial"/>
                          <a:sym typeface="Arial"/>
                        </a:rPr>
                        <a:t>How to hide the QUICK START GUIDE bars from the sides of the template</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The Quick Start Guides </a:t>
                      </a:r>
                      <a:r>
                        <a:rPr lang="en-US" sz="2400" u="sng">
                          <a:solidFill>
                            <a:srgbClr val="D9D9D9"/>
                          </a:solidFill>
                          <a:latin typeface="Arial"/>
                          <a:ea typeface="Arial"/>
                          <a:cs typeface="Arial"/>
                          <a:sym typeface="Arial"/>
                        </a:rPr>
                        <a:t>are outside the template’s printable area</a:t>
                      </a:r>
                      <a:r>
                        <a:rPr lang="en-US" sz="2400">
                          <a:solidFill>
                            <a:srgbClr val="D9D9D9"/>
                          </a:solidFill>
                          <a:latin typeface="Arial"/>
                          <a:ea typeface="Arial"/>
                          <a:cs typeface="Arial"/>
                          <a:sym typeface="Arial"/>
                        </a:rPr>
                        <a:t> and they will not be on the printed poster. </a:t>
                      </a:r>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create a PDF file from your template, the guides will not be included.</a:t>
                      </a:r>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To hide the guides click on the </a:t>
                      </a:r>
                      <a:r>
                        <a:rPr lang="en-US" sz="2400" b="1">
                          <a:solidFill>
                            <a:srgbClr val="D9D9D9"/>
                          </a:solidFill>
                          <a:latin typeface="Arial"/>
                          <a:ea typeface="Arial"/>
                          <a:cs typeface="Arial"/>
                          <a:sym typeface="Arial"/>
                        </a:rPr>
                        <a:t>Home</a:t>
                      </a:r>
                      <a:r>
                        <a:rPr lang="en-US" sz="2400">
                          <a:solidFill>
                            <a:srgbClr val="D9D9D9"/>
                          </a:solidFill>
                          <a:latin typeface="Arial"/>
                          <a:ea typeface="Arial"/>
                          <a:cs typeface="Arial"/>
                          <a:sym typeface="Arial"/>
                        </a:rPr>
                        <a:t> tab (top of the screen) and then click on the </a:t>
                      </a:r>
                      <a:r>
                        <a:rPr lang="en-US" sz="2400" b="1">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 button below to see the available layouts. Choose the </a:t>
                      </a:r>
                      <a:r>
                        <a:rPr lang="en-US" sz="2400" b="1">
                          <a:solidFill>
                            <a:srgbClr val="D9D9D9"/>
                          </a:solidFill>
                          <a:latin typeface="Arial"/>
                          <a:ea typeface="Arial"/>
                          <a:cs typeface="Arial"/>
                          <a:sym typeface="Arial"/>
                        </a:rPr>
                        <a:t>Without Guides </a:t>
                      </a:r>
                      <a:r>
                        <a:rPr lang="en-US" sz="2400" b="0">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a:t>
                      </a: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solidFill>
                      <a:srgbClr val="010101"/>
                    </a:solidFill>
                  </a:tcPr>
                </a:tc>
                <a:extLst>
                  <a:ext uri="{0D108BD9-81ED-4DB2-BD59-A6C34878D82A}">
                    <a16:rowId xmlns:a16="http://schemas.microsoft.com/office/drawing/2014/main" val="10003"/>
                  </a:ext>
                </a:extLst>
              </a:tr>
              <a:tr h="2888325">
                <a:tc gridSpan="2">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781425">
                <a:tc gridSpan="2">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preview your poster prior to printing</a:t>
                      </a:r>
                      <a:endParaRPr sz="2800" b="1">
                        <a:solidFill>
                          <a:srgbClr val="FFC000"/>
                        </a:solidFill>
                        <a:latin typeface="Arial"/>
                        <a:ea typeface="Arial"/>
                        <a:cs typeface="Arial"/>
                        <a:sym typeface="Arial"/>
                      </a:endParaRPr>
                    </a:p>
                    <a:p>
                      <a:pPr marL="0" marR="0" lvl="0" indent="0" algn="l" rtl="0">
                        <a:spcBef>
                          <a:spcPts val="0"/>
                        </a:spcBef>
                        <a:spcAft>
                          <a:spcPts val="0"/>
                        </a:spcAft>
                        <a:buNone/>
                      </a:pPr>
                      <a:r>
                        <a:rPr lang="en-US" sz="2400">
                          <a:solidFill>
                            <a:srgbClr val="D9D9D9"/>
                          </a:solidFill>
                          <a:latin typeface="Arial"/>
                          <a:ea typeface="Arial"/>
                          <a:cs typeface="Arial"/>
                          <a:sym typeface="Arial"/>
                        </a:rPr>
                        <a:t>You can preview your poster at any time by pressing the </a:t>
                      </a:r>
                      <a:r>
                        <a:rPr lang="en-US" sz="2400">
                          <a:solidFill>
                            <a:srgbClr val="FFC000"/>
                          </a:solidFill>
                          <a:latin typeface="Arial"/>
                          <a:ea typeface="Arial"/>
                          <a:cs typeface="Arial"/>
                          <a:sym typeface="Arial"/>
                        </a:rPr>
                        <a:t>F5 key</a:t>
                      </a:r>
                      <a:r>
                        <a:rPr lang="en-US" sz="2400">
                          <a:solidFill>
                            <a:srgbClr val="D9D9D9"/>
                          </a:solidFill>
                          <a:latin typeface="Arial"/>
                          <a:ea typeface="Arial"/>
                          <a:cs typeface="Arial"/>
                          <a:sym typeface="Arial"/>
                        </a:rPr>
                        <a:t> on your keyboard. You will see on the screen what's on your poster and how it should look when printed. Press the </a:t>
                      </a:r>
                      <a:r>
                        <a:rPr lang="en-US" sz="2400">
                          <a:solidFill>
                            <a:srgbClr val="FFC000"/>
                          </a:solidFill>
                          <a:latin typeface="Arial"/>
                          <a:ea typeface="Arial"/>
                          <a:cs typeface="Arial"/>
                          <a:sym typeface="Arial"/>
                        </a:rPr>
                        <a:t>ESC key </a:t>
                      </a:r>
                      <a:r>
                        <a:rPr lang="en-US" sz="2400">
                          <a:solidFill>
                            <a:srgbClr val="D9D9D9"/>
                          </a:solidFill>
                          <a:latin typeface="Arial"/>
                          <a:ea typeface="Arial"/>
                          <a:cs typeface="Arial"/>
                          <a:sym typeface="Arial"/>
                        </a:rPr>
                        <a:t>to exit Preview.</a:t>
                      </a:r>
                      <a:endParaRPr/>
                    </a:p>
                  </a:txBody>
                  <a:tcPr marL="182875" marR="91450" marT="137150" marB="45725">
                    <a:solidFill>
                      <a:srgbClr val="010101"/>
                    </a:solidFill>
                  </a:tcPr>
                </a:tc>
                <a:tc hMerge="1">
                  <a:txBody>
                    <a:bodyPr/>
                    <a:lstStyle/>
                    <a:p>
                      <a:endParaRPr lang="en-US"/>
                    </a:p>
                  </a:txBody>
                  <a:tcPr/>
                </a:tc>
                <a:tc>
                  <a:txBody>
                    <a:bodyPr/>
                    <a:lstStyle/>
                    <a:p>
                      <a:pPr marL="0" marR="0" lvl="0" indent="0" algn="ctr" rtl="0">
                        <a:spcBef>
                          <a:spcPts val="0"/>
                        </a:spcBef>
                        <a:spcAft>
                          <a:spcPts val="0"/>
                        </a:spcAft>
                        <a:buNone/>
                      </a:pPr>
                      <a:r>
                        <a:rPr lang="en-US" sz="11500" b="1">
                          <a:solidFill>
                            <a:srgbClr val="D9D9D9"/>
                          </a:solidFill>
                          <a:latin typeface="Arial"/>
                          <a:ea typeface="Arial"/>
                          <a:cs typeface="Arial"/>
                          <a:sym typeface="Arial"/>
                        </a:rPr>
                        <a:t>F5</a:t>
                      </a:r>
                      <a:r>
                        <a:rPr lang="en-US" sz="2400">
                          <a:solidFill>
                            <a:srgbClr val="D9D9D9"/>
                          </a:solidFill>
                          <a:latin typeface="Arial"/>
                          <a:ea typeface="Arial"/>
                          <a:cs typeface="Arial"/>
                          <a:sym typeface="Arial"/>
                        </a:rPr>
                        <a:t> </a:t>
                      </a:r>
                      <a:endParaRPr sz="8600"/>
                    </a:p>
                  </a:txBody>
                  <a:tcPr marL="182875" marR="91450" marT="137150" marB="45725" anchor="ctr">
                    <a:solidFill>
                      <a:srgbClr val="0C0C0C"/>
                    </a:solidFill>
                  </a:tcPr>
                </a:tc>
                <a:extLst>
                  <a:ext uri="{0D108BD9-81ED-4DB2-BD59-A6C34878D82A}">
                    <a16:rowId xmlns:a16="http://schemas.microsoft.com/office/drawing/2014/main" val="10005"/>
                  </a:ext>
                </a:extLst>
              </a:tr>
              <a:tr h="5674000">
                <a:tc gridSpan="3">
                  <a:txBody>
                    <a:bodyPr/>
                    <a:lstStyle/>
                    <a:p>
                      <a:pPr marL="0" marR="0" lvl="0" indent="0" algn="l" rtl="0">
                        <a:lnSpc>
                          <a:spcPct val="100000"/>
                        </a:lnSpc>
                        <a:spcBef>
                          <a:spcPts val="0"/>
                        </a:spcBef>
                        <a:spcAft>
                          <a:spcPts val="0"/>
                        </a:spcAft>
                        <a:buClr>
                          <a:srgbClr val="FFC000"/>
                        </a:buClr>
                        <a:buSzPts val="2800"/>
                        <a:buFont typeface="Arial"/>
                        <a:buNone/>
                      </a:pPr>
                      <a:r>
                        <a:rPr lang="en-US" sz="2800" b="1">
                          <a:solidFill>
                            <a:srgbClr val="FFC000"/>
                          </a:solidFill>
                          <a:latin typeface="Arial"/>
                          <a:ea typeface="Arial"/>
                          <a:cs typeface="Arial"/>
                          <a:sym typeface="Arial"/>
                        </a:rPr>
                        <a:t>How to print your poster</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When you are ready to have your poster printed go online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and click on the "</a:t>
                      </a:r>
                      <a:r>
                        <a:rPr lang="en-US" sz="2400">
                          <a:solidFill>
                            <a:srgbClr val="FFC000"/>
                          </a:solidFill>
                          <a:latin typeface="Arial"/>
                          <a:ea typeface="Arial"/>
                          <a:cs typeface="Arial"/>
                          <a:sym typeface="Arial"/>
                        </a:rPr>
                        <a:t>Order Your Poster</a:t>
                      </a:r>
                      <a:r>
                        <a:rPr lang="en-US" sz="2400">
                          <a:solidFill>
                            <a:srgbClr val="D9D9D9"/>
                          </a:solidFill>
                          <a:latin typeface="Arial"/>
                          <a:ea typeface="Arial"/>
                          <a:cs typeface="Arial"/>
                          <a:sym typeface="Arial"/>
                        </a:rPr>
                        <a:t>" button. You can have your poster printed on professional papers, fabric for easy traveling and a variety of other materials.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a:p>
                    <a:p>
                      <a:pPr marL="0" marR="0" lvl="0" indent="0" algn="l" rtl="0">
                        <a:lnSpc>
                          <a:spcPct val="100000"/>
                        </a:lnSpc>
                        <a:spcBef>
                          <a:spcPts val="0"/>
                        </a:spcBef>
                        <a:spcAft>
                          <a:spcPts val="0"/>
                        </a:spcAft>
                        <a:buClr>
                          <a:srgbClr val="D9D9D9"/>
                        </a:buClr>
                        <a:buSzPts val="2400"/>
                        <a:buFont typeface="Arial"/>
                        <a:buNone/>
                      </a:pPr>
                      <a:br>
                        <a:rPr lang="en-US" sz="2400">
                          <a:solidFill>
                            <a:srgbClr val="D9D9D9"/>
                          </a:solidFill>
                          <a:latin typeface="Arial"/>
                          <a:ea typeface="Arial"/>
                          <a:cs typeface="Arial"/>
                          <a:sym typeface="Arial"/>
                        </a:rPr>
                      </a:br>
                      <a:r>
                        <a:rPr lang="en-US" sz="2400">
                          <a:solidFill>
                            <a:srgbClr val="D9D9D9"/>
                          </a:solidFill>
                          <a:latin typeface="Arial"/>
                          <a:ea typeface="Arial"/>
                          <a:cs typeface="Arial"/>
                          <a:sym typeface="Arial"/>
                        </a:rPr>
                        <a:t>Go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for more information.</a:t>
                      </a:r>
                      <a:endParaRPr/>
                    </a:p>
                  </a:txBody>
                  <a:tcPr marL="182875" marR="91450" marT="137150" marB="4572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354775">
                <a:tc gridSpan="3">
                  <a:txBody>
                    <a:bodyPr/>
                    <a:lstStyle/>
                    <a:p>
                      <a:pPr marL="0" marR="0" lvl="0" indent="0" algn="l" rtl="0">
                        <a:spcBef>
                          <a:spcPts val="0"/>
                        </a:spcBef>
                        <a:spcAft>
                          <a:spcPts val="0"/>
                        </a:spcAft>
                        <a:buNone/>
                      </a:pPr>
                      <a:endParaRPr sz="2400">
                        <a:solidFill>
                          <a:srgbClr val="1F3A4E"/>
                        </a:solidFill>
                      </a:endParaRPr>
                    </a:p>
                  </a:txBody>
                  <a:tcPr marL="182875" marR="91450" marT="137150"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212200">
                <a:tc>
                  <a:txBody>
                    <a:bodyPr/>
                    <a:lstStyle/>
                    <a:p>
                      <a:pPr marL="0" marR="0" lvl="0" indent="0" algn="l" rtl="0">
                        <a:lnSpc>
                          <a:spcPct val="130000"/>
                        </a:lnSpc>
                        <a:spcBef>
                          <a:spcPts val="0"/>
                        </a:spcBef>
                        <a:spcAft>
                          <a:spcPts val="0"/>
                        </a:spcAft>
                        <a:buNone/>
                      </a:pPr>
                      <a:r>
                        <a:rPr lang="en-US" sz="2000">
                          <a:solidFill>
                            <a:srgbClr val="D8D8D8"/>
                          </a:solidFill>
                          <a:latin typeface="Arial"/>
                          <a:ea typeface="Arial"/>
                          <a:cs typeface="Arial"/>
                          <a:sym typeface="Arial"/>
                        </a:rPr>
                        <a:t>© 2019 PosterPresentations.com</a:t>
                      </a:r>
                      <a:br>
                        <a:rPr lang="en-US" sz="2000">
                          <a:solidFill>
                            <a:srgbClr val="D8D8D8"/>
                          </a:solidFill>
                          <a:latin typeface="Arial"/>
                          <a:ea typeface="Arial"/>
                          <a:cs typeface="Arial"/>
                          <a:sym typeface="Arial"/>
                        </a:rPr>
                      </a:br>
                      <a:r>
                        <a:rPr lang="en-US" sz="2000">
                          <a:solidFill>
                            <a:srgbClr val="D8D8D8"/>
                          </a:solidFill>
                          <a:latin typeface="Arial"/>
                          <a:ea typeface="Arial"/>
                          <a:cs typeface="Arial"/>
                          <a:sym typeface="Arial"/>
                        </a:rPr>
                        <a:t>2117 Fourth Street , STE C        </a:t>
                      </a:r>
                      <a:endParaRPr/>
                    </a:p>
                    <a:p>
                      <a:pPr marL="0" marR="0" lvl="0" indent="0" algn="l" rtl="0">
                        <a:lnSpc>
                          <a:spcPct val="130000"/>
                        </a:lnSpc>
                        <a:spcBef>
                          <a:spcPts val="0"/>
                        </a:spcBef>
                        <a:spcAft>
                          <a:spcPts val="0"/>
                        </a:spcAft>
                        <a:buNone/>
                      </a:pPr>
                      <a:r>
                        <a:rPr lang="en-US" sz="2000">
                          <a:solidFill>
                            <a:srgbClr val="D8D8D8"/>
                          </a:solidFill>
                          <a:latin typeface="Arial"/>
                          <a:ea typeface="Arial"/>
                          <a:cs typeface="Arial"/>
                          <a:sym typeface="Arial"/>
                        </a:rPr>
                        <a:t>Berkeley CA 94710 USA</a:t>
                      </a:r>
                      <a:endParaRPr sz="2000">
                        <a:solidFill>
                          <a:srgbClr val="D8D8D8"/>
                        </a:solidFill>
                        <a:latin typeface="Arial"/>
                        <a:ea typeface="Arial"/>
                        <a:cs typeface="Arial"/>
                        <a:sym typeface="Arial"/>
                      </a:endParaRPr>
                    </a:p>
                  </a:txBody>
                  <a:tcPr marL="182875" marR="91450" marT="137150" marB="45725">
                    <a:solidFill>
                      <a:srgbClr val="010101"/>
                    </a:solidFill>
                  </a:tcPr>
                </a:tc>
                <a:tc gridSpan="2">
                  <a:txBody>
                    <a:bodyPr/>
                    <a:lstStyle/>
                    <a:p>
                      <a:pPr marL="0" marR="0" lvl="0" indent="0" algn="l" rtl="0">
                        <a:lnSpc>
                          <a:spcPct val="100000"/>
                        </a:lnSpc>
                        <a:spcBef>
                          <a:spcPts val="0"/>
                        </a:spcBef>
                        <a:spcAft>
                          <a:spcPts val="0"/>
                        </a:spcAft>
                        <a:buClr>
                          <a:srgbClr val="D0D0D0"/>
                        </a:buClr>
                        <a:buSzPts val="2400"/>
                        <a:buFont typeface="Arial"/>
                        <a:buNone/>
                      </a:pPr>
                      <a:r>
                        <a:rPr lang="en-US" sz="2400" b="1">
                          <a:solidFill>
                            <a:srgbClr val="D0D0D0"/>
                          </a:solidFill>
                          <a:latin typeface="Arial"/>
                          <a:ea typeface="Arial"/>
                          <a:cs typeface="Arial"/>
                          <a:sym typeface="Arial"/>
                        </a:rPr>
                        <a:t>For complete tutorials visit:</a:t>
                      </a:r>
                      <a:endParaRPr/>
                    </a:p>
                    <a:p>
                      <a:pPr marL="0" marR="0" lvl="0" indent="0" algn="l" rtl="0">
                        <a:lnSpc>
                          <a:spcPct val="100000"/>
                        </a:lnSpc>
                        <a:spcBef>
                          <a:spcPts val="0"/>
                        </a:spcBef>
                        <a:spcAft>
                          <a:spcPts val="0"/>
                        </a:spcAft>
                        <a:buClr>
                          <a:srgbClr val="FFC000"/>
                        </a:buClr>
                        <a:buSzPts val="1800"/>
                        <a:buFont typeface="Arial"/>
                        <a:buNone/>
                      </a:pPr>
                      <a:r>
                        <a:rPr lang="en-US" sz="1800" b="1">
                          <a:solidFill>
                            <a:srgbClr val="FFC000"/>
                          </a:solidFill>
                          <a:latin typeface="Arial"/>
                          <a:ea typeface="Arial"/>
                          <a:cs typeface="Arial"/>
                          <a:sym typeface="Arial"/>
                        </a:rPr>
                        <a:t>https://www.posterpresentations.com/helpdesk.html</a:t>
                      </a:r>
                      <a:endParaRPr sz="1800">
                        <a:solidFill>
                          <a:srgbClr val="D8D8D8"/>
                        </a:solidFill>
                        <a:latin typeface="Arial"/>
                        <a:ea typeface="Arial"/>
                        <a:cs typeface="Arial"/>
                        <a:sym typeface="Arial"/>
                      </a:endParaRPr>
                    </a:p>
                  </a:txBody>
                  <a:tcPr marL="182875" marR="91450" marT="137150" marB="45725">
                    <a:solidFill>
                      <a:srgbClr val="010101"/>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cxnSp>
        <p:nvCxnSpPr>
          <p:cNvPr id="13" name="Google Shape;13;p1"/>
          <p:cNvCxnSpPr/>
          <p:nvPr/>
        </p:nvCxnSpPr>
        <p:spPr>
          <a:xfrm>
            <a:off x="0" y="32040576"/>
            <a:ext cx="43891200" cy="0"/>
          </a:xfrm>
          <a:prstGeom prst="straightConnector1">
            <a:avLst/>
          </a:prstGeom>
          <a:noFill/>
          <a:ln w="9525" cap="flat" cmpd="sng">
            <a:solidFill>
              <a:srgbClr val="A1A1A1"/>
            </a:solidFill>
            <a:prstDash val="solid"/>
            <a:round/>
            <a:headEnd type="none" w="sm" len="sm"/>
            <a:tailEnd type="none" w="sm" len="sm"/>
          </a:ln>
        </p:spPr>
      </p:cxnSp>
      <p:cxnSp>
        <p:nvCxnSpPr>
          <p:cNvPr id="14" name="Google Shape;14;p1"/>
          <p:cNvCxnSpPr/>
          <p:nvPr/>
        </p:nvCxnSpPr>
        <p:spPr>
          <a:xfrm>
            <a:off x="10972800" y="5617998"/>
            <a:ext cx="0" cy="25640935"/>
          </a:xfrm>
          <a:prstGeom prst="straightConnector1">
            <a:avLst/>
          </a:prstGeom>
          <a:noFill/>
          <a:ln w="50800" cap="rnd" cmpd="sng">
            <a:solidFill>
              <a:srgbClr val="A1A1A1"/>
            </a:solidFill>
            <a:prstDash val="dot"/>
            <a:round/>
            <a:headEnd type="none" w="sm" len="sm"/>
            <a:tailEnd type="none" w="sm" len="sm"/>
          </a:ln>
        </p:spPr>
      </p:cxnSp>
      <p:cxnSp>
        <p:nvCxnSpPr>
          <p:cNvPr id="15" name="Google Shape;15;p1"/>
          <p:cNvCxnSpPr/>
          <p:nvPr/>
        </p:nvCxnSpPr>
        <p:spPr>
          <a:xfrm>
            <a:off x="21928667" y="5617998"/>
            <a:ext cx="0" cy="25640935"/>
          </a:xfrm>
          <a:prstGeom prst="straightConnector1">
            <a:avLst/>
          </a:prstGeom>
          <a:noFill/>
          <a:ln w="50800" cap="rnd" cmpd="sng">
            <a:solidFill>
              <a:srgbClr val="A1A1A1"/>
            </a:solidFill>
            <a:prstDash val="dot"/>
            <a:round/>
            <a:headEnd type="none" w="sm" len="sm"/>
            <a:tailEnd type="none" w="sm" len="sm"/>
          </a:ln>
        </p:spPr>
      </p:cxnSp>
      <p:cxnSp>
        <p:nvCxnSpPr>
          <p:cNvPr id="16" name="Google Shape;16;p1"/>
          <p:cNvCxnSpPr/>
          <p:nvPr/>
        </p:nvCxnSpPr>
        <p:spPr>
          <a:xfrm>
            <a:off x="32867600" y="5617998"/>
            <a:ext cx="0" cy="25640935"/>
          </a:xfrm>
          <a:prstGeom prst="straightConnector1">
            <a:avLst/>
          </a:prstGeom>
          <a:noFill/>
          <a:ln w="50800" cap="rnd" cmpd="sng">
            <a:solidFill>
              <a:srgbClr val="A1A1A1"/>
            </a:solidFill>
            <a:prstDash val="dot"/>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sp>
        <p:nvSpPr>
          <p:cNvPr id="35" name="Google Shape;35;p3"/>
          <p:cNvSpPr txBox="1"/>
          <p:nvPr/>
        </p:nvSpPr>
        <p:spPr>
          <a:xfrm>
            <a:off x="449705" y="32356499"/>
            <a:ext cx="2514600" cy="336819"/>
          </a:xfrm>
          <a:prstGeom prst="rect">
            <a:avLst/>
          </a:prstGeom>
          <a:noFill/>
          <a:ln>
            <a:noFill/>
          </a:ln>
        </p:spPr>
        <p:txBody>
          <a:bodyPr spcFirstLastPara="1" wrap="square" lIns="91250" tIns="45600" rIns="91250" bIns="45600" anchor="t" anchorCtr="0">
            <a:spAutoFit/>
          </a:bodyPr>
          <a:lstStyle/>
          <a:p>
            <a:pPr marL="0" marR="0" lvl="0" indent="0" algn="l" rtl="0">
              <a:lnSpc>
                <a:spcPct val="65000"/>
              </a:lnSpc>
              <a:spcBef>
                <a:spcPts val="0"/>
              </a:spcBef>
              <a:spcAft>
                <a:spcPts val="0"/>
              </a:spcAft>
              <a:buNone/>
            </a:pPr>
            <a:r>
              <a:rPr lang="en-US" sz="500" b="1" i="0" u="none" strike="noStrike" cap="none">
                <a:solidFill>
                  <a:srgbClr val="BFBFBF"/>
                </a:solidFill>
                <a:latin typeface="Arial"/>
                <a:ea typeface="Arial"/>
                <a:cs typeface="Arial"/>
                <a:sym typeface="Arial"/>
              </a:rPr>
              <a:t>RESEARCH POSTER PRESENTATION DESIGN © 2015</a:t>
            </a:r>
            <a:endParaRPr/>
          </a:p>
          <a:p>
            <a:pPr marL="0" marR="0" lvl="0" indent="0" algn="l" rtl="0">
              <a:lnSpc>
                <a:spcPct val="65000"/>
              </a:lnSpc>
              <a:spcBef>
                <a:spcPts val="550"/>
              </a:spcBef>
              <a:spcAft>
                <a:spcPts val="0"/>
              </a:spcAft>
              <a:buNone/>
            </a:pPr>
            <a:r>
              <a:rPr lang="en-US" sz="1100" b="1" i="0" u="none" strike="noStrike" cap="none">
                <a:solidFill>
                  <a:srgbClr val="BFBFBF"/>
                </a:solidFill>
                <a:latin typeface="Arial"/>
                <a:ea typeface="Arial"/>
                <a:cs typeface="Arial"/>
                <a:sym typeface="Arial"/>
              </a:rPr>
              <a:t>www.PosterPresentations.com</a:t>
            </a:r>
            <a:endParaRPr/>
          </a:p>
        </p:txBody>
      </p:sp>
      <p:cxnSp>
        <p:nvCxnSpPr>
          <p:cNvPr id="36" name="Google Shape;36;p3"/>
          <p:cNvCxnSpPr/>
          <p:nvPr/>
        </p:nvCxnSpPr>
        <p:spPr>
          <a:xfrm>
            <a:off x="0" y="32040576"/>
            <a:ext cx="43891200" cy="0"/>
          </a:xfrm>
          <a:prstGeom prst="straightConnector1">
            <a:avLst/>
          </a:prstGeom>
          <a:noFill/>
          <a:ln w="9525" cap="flat" cmpd="sng">
            <a:solidFill>
              <a:srgbClr val="A1A1A1"/>
            </a:solidFill>
            <a:prstDash val="solid"/>
            <a:round/>
            <a:headEnd type="none" w="sm" len="sm"/>
            <a:tailEnd type="none" w="sm" len="sm"/>
          </a:ln>
        </p:spPr>
      </p:cxnSp>
      <p:cxnSp>
        <p:nvCxnSpPr>
          <p:cNvPr id="37" name="Google Shape;37;p3"/>
          <p:cNvCxnSpPr/>
          <p:nvPr/>
        </p:nvCxnSpPr>
        <p:spPr>
          <a:xfrm>
            <a:off x="10972800" y="5617998"/>
            <a:ext cx="0" cy="25640935"/>
          </a:xfrm>
          <a:prstGeom prst="straightConnector1">
            <a:avLst/>
          </a:prstGeom>
          <a:noFill/>
          <a:ln w="50800" cap="rnd" cmpd="sng">
            <a:solidFill>
              <a:srgbClr val="A1A1A1"/>
            </a:solidFill>
            <a:prstDash val="dot"/>
            <a:round/>
            <a:headEnd type="none" w="sm" len="sm"/>
            <a:tailEnd type="none" w="sm" len="sm"/>
          </a:ln>
        </p:spPr>
      </p:cxnSp>
      <p:cxnSp>
        <p:nvCxnSpPr>
          <p:cNvPr id="38" name="Google Shape;38;p3"/>
          <p:cNvCxnSpPr/>
          <p:nvPr/>
        </p:nvCxnSpPr>
        <p:spPr>
          <a:xfrm>
            <a:off x="21928667" y="5617998"/>
            <a:ext cx="0" cy="25640935"/>
          </a:xfrm>
          <a:prstGeom prst="straightConnector1">
            <a:avLst/>
          </a:prstGeom>
          <a:noFill/>
          <a:ln w="50800" cap="rnd" cmpd="sng">
            <a:solidFill>
              <a:srgbClr val="A1A1A1"/>
            </a:solidFill>
            <a:prstDash val="dot"/>
            <a:round/>
            <a:headEnd type="none" w="sm" len="sm"/>
            <a:tailEnd type="none" w="sm" len="sm"/>
          </a:ln>
        </p:spPr>
      </p:cxnSp>
      <p:cxnSp>
        <p:nvCxnSpPr>
          <p:cNvPr id="39" name="Google Shape;39;p3"/>
          <p:cNvCxnSpPr/>
          <p:nvPr/>
        </p:nvCxnSpPr>
        <p:spPr>
          <a:xfrm>
            <a:off x="32867600" y="5617998"/>
            <a:ext cx="0" cy="25640935"/>
          </a:xfrm>
          <a:prstGeom prst="straightConnector1">
            <a:avLst/>
          </a:prstGeom>
          <a:noFill/>
          <a:ln w="50800" cap="rnd" cmpd="sng">
            <a:solidFill>
              <a:srgbClr val="A1A1A1"/>
            </a:solidFill>
            <a:prstDash val="dot"/>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5"/>
          <p:cNvPicPr preferRelativeResize="0"/>
          <p:nvPr/>
        </p:nvPicPr>
        <p:blipFill rotWithShape="1">
          <a:blip r:embed="rId3">
            <a:alphaModFix/>
          </a:blip>
          <a:srcRect l="-6587" t="-7979"/>
          <a:stretch/>
        </p:blipFill>
        <p:spPr>
          <a:xfrm>
            <a:off x="1154113" y="2141737"/>
            <a:ext cx="8440633" cy="3085038"/>
          </a:xfrm>
          <a:prstGeom prst="rect">
            <a:avLst/>
          </a:prstGeom>
          <a:noFill/>
          <a:ln>
            <a:noFill/>
          </a:ln>
        </p:spPr>
      </p:pic>
      <p:sp>
        <p:nvSpPr>
          <p:cNvPr id="62" name="Google Shape;62;p5"/>
          <p:cNvSpPr txBox="1">
            <a:spLocks noGrp="1"/>
          </p:cNvSpPr>
          <p:nvPr>
            <p:ph type="body" idx="2"/>
          </p:nvPr>
        </p:nvSpPr>
        <p:spPr>
          <a:xfrm>
            <a:off x="541325" y="5618000"/>
            <a:ext cx="10234800" cy="769500"/>
          </a:xfrm>
          <a:prstGeom prst="rect">
            <a:avLst/>
          </a:prstGeom>
          <a:solidFill>
            <a:schemeClr val="accent6"/>
          </a:solidFill>
          <a:ln>
            <a:noFill/>
          </a:ln>
        </p:spPr>
        <p:txBody>
          <a:bodyPr spcFirstLastPara="1" wrap="square" lIns="91425" tIns="91425" rIns="91425" bIns="91425" anchor="ctr" anchorCtr="0">
            <a:spAutoFit/>
          </a:bodyPr>
          <a:lstStyle/>
          <a:p>
            <a:pPr marL="0" lvl="0" indent="0" algn="ctr" rtl="0">
              <a:spcBef>
                <a:spcPts val="0"/>
              </a:spcBef>
              <a:spcAft>
                <a:spcPts val="0"/>
              </a:spcAft>
              <a:buClr>
                <a:schemeClr val="lt1"/>
              </a:buClr>
              <a:buSzPts val="2800"/>
              <a:buNone/>
            </a:pPr>
            <a:r>
              <a:rPr lang="en-US" sz="3800" dirty="0">
                <a:latin typeface="Times New Roman"/>
                <a:ea typeface="Times New Roman"/>
                <a:cs typeface="Times New Roman"/>
                <a:sym typeface="Times New Roman"/>
              </a:rPr>
              <a:t>Background</a:t>
            </a:r>
            <a:endParaRPr sz="3800" dirty="0">
              <a:latin typeface="Times New Roman"/>
              <a:ea typeface="Times New Roman"/>
              <a:cs typeface="Times New Roman"/>
              <a:sym typeface="Times New Roman"/>
            </a:endParaRPr>
          </a:p>
        </p:txBody>
      </p:sp>
      <p:sp>
        <p:nvSpPr>
          <p:cNvPr id="63" name="Google Shape;63;p5"/>
          <p:cNvSpPr txBox="1">
            <a:spLocks noGrp="1"/>
          </p:cNvSpPr>
          <p:nvPr>
            <p:ph type="body" idx="3"/>
          </p:nvPr>
        </p:nvSpPr>
        <p:spPr>
          <a:xfrm>
            <a:off x="350025" y="13264115"/>
            <a:ext cx="10048800" cy="8373300"/>
          </a:xfrm>
          <a:prstGeom prst="rect">
            <a:avLst/>
          </a:prstGeom>
          <a:noFill/>
          <a:ln>
            <a:noFill/>
          </a:ln>
        </p:spPr>
        <p:txBody>
          <a:bodyPr spcFirstLastPara="1" wrap="square" lIns="228575" tIns="228575" rIns="228575" bIns="228575" anchor="t" anchorCtr="0">
            <a:spAutoFit/>
          </a:bodyPr>
          <a:lstStyle/>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To investigate if region of residence influences diagnosis of breast cancer in women in the United States. </a:t>
            </a: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To add to the current literature, we researched women between the ages of 18-85 residing in the Northeast, North Central/Midwest, South, and Western regions of the United States.</a:t>
            </a: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Hypothesis: Region of residence impacts the rates of breast cancer diagnosis. </a:t>
            </a: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latin typeface="Times New Roman"/>
              <a:ea typeface="Times New Roman"/>
              <a:cs typeface="Times New Roman"/>
              <a:sym typeface="Times New Roman"/>
            </a:endParaRPr>
          </a:p>
          <a:p>
            <a:pPr marL="0" lvl="0" indent="0" algn="l" rtl="0">
              <a:spcBef>
                <a:spcPts val="0"/>
              </a:spcBef>
              <a:spcAft>
                <a:spcPts val="0"/>
              </a:spcAft>
              <a:buNone/>
            </a:pPr>
            <a:endParaRPr sz="3600" dirty="0">
              <a:latin typeface="Times New Roman"/>
              <a:ea typeface="Times New Roman"/>
              <a:cs typeface="Times New Roman"/>
              <a:sym typeface="Times New Roman"/>
            </a:endParaRPr>
          </a:p>
        </p:txBody>
      </p:sp>
      <p:sp>
        <p:nvSpPr>
          <p:cNvPr id="64" name="Google Shape;64;p5"/>
          <p:cNvSpPr txBox="1">
            <a:spLocks noGrp="1"/>
          </p:cNvSpPr>
          <p:nvPr>
            <p:ph type="body" idx="4"/>
          </p:nvPr>
        </p:nvSpPr>
        <p:spPr>
          <a:xfrm>
            <a:off x="453225" y="12359925"/>
            <a:ext cx="10047000" cy="769500"/>
          </a:xfrm>
          <a:prstGeom prst="rect">
            <a:avLst/>
          </a:prstGeom>
          <a:solidFill>
            <a:schemeClr val="accent6"/>
          </a:solidFill>
          <a:ln>
            <a:noFill/>
          </a:ln>
        </p:spPr>
        <p:txBody>
          <a:bodyPr spcFirstLastPara="1" wrap="square" lIns="91425" tIns="91425" rIns="91425" bIns="91425" anchor="ctr" anchorCtr="0">
            <a:spAutoFit/>
          </a:bodyPr>
          <a:lstStyle/>
          <a:p>
            <a:pPr marL="0" lvl="0" indent="0" algn="ctr" rtl="0">
              <a:spcBef>
                <a:spcPts val="0"/>
              </a:spcBef>
              <a:spcAft>
                <a:spcPts val="0"/>
              </a:spcAft>
              <a:buClr>
                <a:schemeClr val="lt1"/>
              </a:buClr>
              <a:buSzPts val="2800"/>
              <a:buNone/>
            </a:pPr>
            <a:r>
              <a:rPr lang="en-US" sz="3800">
                <a:latin typeface="Times New Roman"/>
                <a:ea typeface="Times New Roman"/>
                <a:cs typeface="Times New Roman"/>
                <a:sym typeface="Times New Roman"/>
              </a:rPr>
              <a:t>Objective</a:t>
            </a:r>
            <a:endParaRPr sz="3800">
              <a:latin typeface="Times New Roman"/>
              <a:ea typeface="Times New Roman"/>
              <a:cs typeface="Times New Roman"/>
              <a:sym typeface="Times New Roman"/>
            </a:endParaRPr>
          </a:p>
        </p:txBody>
      </p:sp>
      <p:sp>
        <p:nvSpPr>
          <p:cNvPr id="65" name="Google Shape;65;p5"/>
          <p:cNvSpPr txBox="1">
            <a:spLocks noGrp="1"/>
          </p:cNvSpPr>
          <p:nvPr>
            <p:ph type="body" idx="5"/>
          </p:nvPr>
        </p:nvSpPr>
        <p:spPr>
          <a:xfrm>
            <a:off x="11253150" y="6590400"/>
            <a:ext cx="10366200" cy="25489800"/>
          </a:xfrm>
          <a:prstGeom prst="rect">
            <a:avLst/>
          </a:prstGeom>
          <a:noFill/>
          <a:ln>
            <a:noFill/>
          </a:ln>
        </p:spPr>
        <p:txBody>
          <a:bodyPr spcFirstLastPara="1" wrap="square" lIns="228575" tIns="228575" rIns="228575" bIns="228575" anchor="t" anchorCtr="0">
            <a:spAutoFit/>
          </a:bodyPr>
          <a:lstStyle/>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Cross-sectional study using secondary data from the National Health Interview Survey (NHIS).</a:t>
            </a: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The NHIS is conducted through computer-assisted personal interviewing, face-to-face in-home interviews, and follow up telephone interviews (CDC, 2023c). </a:t>
            </a: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This data was self reported in 2021. </a:t>
            </a: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The data sets included data on region of residence and diagnosis of breast cancer. </a:t>
            </a: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After excluding 1,515 males from the original data set, the analytical sample size comprised 2,048 women between the ages of 18-85. </a:t>
            </a: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4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3400" b="1" dirty="0">
                <a:solidFill>
                  <a:schemeClr val="dk1"/>
                </a:solidFill>
                <a:latin typeface="Times New Roman"/>
                <a:ea typeface="Times New Roman"/>
                <a:cs typeface="Times New Roman"/>
                <a:sym typeface="Times New Roman"/>
              </a:rPr>
              <a:t>Exposure and Outcome Measures</a:t>
            </a:r>
            <a:endParaRPr sz="34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400" b="1" dirty="0">
              <a:solidFill>
                <a:schemeClr val="dk1"/>
              </a:solidFill>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The participants in the study were from the Northeast, North/Central Midwest, South, and Western portions of the U.S. </a:t>
            </a:r>
            <a:endParaRPr sz="34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Participants in the study either had received a diagnosis of breast cancer or had never received this diagnosis.</a:t>
            </a:r>
            <a:endParaRPr sz="34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US" sz="3400" dirty="0">
                <a:solidFill>
                  <a:schemeClr val="dk1"/>
                </a:solidFill>
                <a:latin typeface="Times New Roman"/>
                <a:ea typeface="Times New Roman"/>
                <a:cs typeface="Times New Roman"/>
                <a:sym typeface="Times New Roman"/>
              </a:rPr>
              <a:t> </a:t>
            </a:r>
            <a:endParaRPr sz="3400" dirty="0">
              <a:solidFill>
                <a:schemeClr val="dk1"/>
              </a:solidFill>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Descriptive analysis was conducted to describe the characteristics of the study participants. </a:t>
            </a:r>
            <a:endParaRPr sz="34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A bivariate Chi-square analysis was used to determine if a statistically significant association existed between these two variables. </a:t>
            </a: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p:txBody>
      </p:sp>
      <p:sp>
        <p:nvSpPr>
          <p:cNvPr id="66" name="Google Shape;66;p5"/>
          <p:cNvSpPr txBox="1">
            <a:spLocks noGrp="1"/>
          </p:cNvSpPr>
          <p:nvPr>
            <p:ph type="body" idx="6"/>
          </p:nvPr>
        </p:nvSpPr>
        <p:spPr>
          <a:xfrm>
            <a:off x="11253150" y="5618000"/>
            <a:ext cx="10366200" cy="769500"/>
          </a:xfrm>
          <a:prstGeom prst="rect">
            <a:avLst/>
          </a:prstGeom>
          <a:solidFill>
            <a:schemeClr val="accent6"/>
          </a:solidFill>
          <a:ln>
            <a:noFill/>
          </a:ln>
        </p:spPr>
        <p:txBody>
          <a:bodyPr spcFirstLastPara="1" wrap="square" lIns="91425" tIns="91425" rIns="91425" bIns="91425" anchor="ctr" anchorCtr="0">
            <a:spAutoFit/>
          </a:bodyPr>
          <a:lstStyle/>
          <a:p>
            <a:pPr marL="0" lvl="0" indent="0" algn="ctr" rtl="0">
              <a:spcBef>
                <a:spcPts val="0"/>
              </a:spcBef>
              <a:spcAft>
                <a:spcPts val="0"/>
              </a:spcAft>
              <a:buClr>
                <a:schemeClr val="lt1"/>
              </a:buClr>
              <a:buSzPts val="2800"/>
              <a:buNone/>
            </a:pPr>
            <a:r>
              <a:rPr lang="en-US" sz="3800">
                <a:latin typeface="Times New Roman"/>
                <a:ea typeface="Times New Roman"/>
                <a:cs typeface="Times New Roman"/>
                <a:sym typeface="Times New Roman"/>
              </a:rPr>
              <a:t>Methods</a:t>
            </a:r>
            <a:endParaRPr sz="3800">
              <a:latin typeface="Times New Roman"/>
              <a:ea typeface="Times New Roman"/>
              <a:cs typeface="Times New Roman"/>
              <a:sym typeface="Times New Roman"/>
            </a:endParaRPr>
          </a:p>
        </p:txBody>
      </p:sp>
      <p:sp>
        <p:nvSpPr>
          <p:cNvPr id="67" name="Google Shape;67;p5"/>
          <p:cNvSpPr txBox="1">
            <a:spLocks noGrp="1"/>
          </p:cNvSpPr>
          <p:nvPr>
            <p:ph type="body" idx="7"/>
          </p:nvPr>
        </p:nvSpPr>
        <p:spPr>
          <a:xfrm>
            <a:off x="22161750" y="5618000"/>
            <a:ext cx="10551900" cy="769500"/>
          </a:xfrm>
          <a:prstGeom prst="rect">
            <a:avLst/>
          </a:prstGeom>
          <a:solidFill>
            <a:schemeClr val="accent6"/>
          </a:solidFill>
          <a:ln>
            <a:noFill/>
          </a:ln>
        </p:spPr>
        <p:txBody>
          <a:bodyPr spcFirstLastPara="1" wrap="square" lIns="91425" tIns="91425" rIns="91425" bIns="91425" anchor="ctr" anchorCtr="0">
            <a:spAutoFit/>
          </a:bodyPr>
          <a:lstStyle/>
          <a:p>
            <a:pPr marL="0" lvl="0" indent="0" algn="ctr" rtl="0">
              <a:spcBef>
                <a:spcPts val="0"/>
              </a:spcBef>
              <a:spcAft>
                <a:spcPts val="0"/>
              </a:spcAft>
              <a:buClr>
                <a:schemeClr val="lt1"/>
              </a:buClr>
              <a:buSzPts val="2800"/>
              <a:buNone/>
            </a:pPr>
            <a:r>
              <a:rPr lang="en-US" sz="3800">
                <a:latin typeface="Times New Roman"/>
                <a:ea typeface="Times New Roman"/>
                <a:cs typeface="Times New Roman"/>
                <a:sym typeface="Times New Roman"/>
              </a:rPr>
              <a:t>Results</a:t>
            </a:r>
            <a:endParaRPr sz="3800">
              <a:latin typeface="Times New Roman"/>
              <a:ea typeface="Times New Roman"/>
              <a:cs typeface="Times New Roman"/>
              <a:sym typeface="Times New Roman"/>
            </a:endParaRPr>
          </a:p>
        </p:txBody>
      </p:sp>
      <p:sp>
        <p:nvSpPr>
          <p:cNvPr id="68" name="Google Shape;68;p5"/>
          <p:cNvSpPr txBox="1">
            <a:spLocks noGrp="1"/>
          </p:cNvSpPr>
          <p:nvPr>
            <p:ph type="body" idx="9"/>
          </p:nvPr>
        </p:nvSpPr>
        <p:spPr>
          <a:xfrm>
            <a:off x="33392842" y="5618012"/>
            <a:ext cx="10047000" cy="769500"/>
          </a:xfrm>
          <a:prstGeom prst="rect">
            <a:avLst/>
          </a:prstGeom>
          <a:solidFill>
            <a:schemeClr val="accent6"/>
          </a:solidFill>
          <a:ln>
            <a:noFill/>
          </a:ln>
        </p:spPr>
        <p:txBody>
          <a:bodyPr spcFirstLastPara="1" wrap="square" lIns="91425" tIns="91425" rIns="91425" bIns="91425" anchor="ctr" anchorCtr="0">
            <a:spAutoFit/>
          </a:bodyPr>
          <a:lstStyle/>
          <a:p>
            <a:pPr marL="0" lvl="0" indent="0" algn="ctr" rtl="0">
              <a:spcBef>
                <a:spcPts val="0"/>
              </a:spcBef>
              <a:spcAft>
                <a:spcPts val="0"/>
              </a:spcAft>
              <a:buClr>
                <a:schemeClr val="lt1"/>
              </a:buClr>
              <a:buSzPts val="2800"/>
              <a:buNone/>
            </a:pPr>
            <a:r>
              <a:rPr lang="en-US" sz="3800">
                <a:latin typeface="Times New Roman"/>
                <a:ea typeface="Times New Roman"/>
                <a:cs typeface="Times New Roman"/>
                <a:sym typeface="Times New Roman"/>
              </a:rPr>
              <a:t>Conclusion</a:t>
            </a:r>
            <a:endParaRPr sz="3800">
              <a:latin typeface="Times New Roman"/>
              <a:ea typeface="Times New Roman"/>
              <a:cs typeface="Times New Roman"/>
              <a:sym typeface="Times New Roman"/>
            </a:endParaRPr>
          </a:p>
        </p:txBody>
      </p:sp>
      <p:sp>
        <p:nvSpPr>
          <p:cNvPr id="69" name="Google Shape;69;p5"/>
          <p:cNvSpPr txBox="1">
            <a:spLocks noGrp="1"/>
          </p:cNvSpPr>
          <p:nvPr>
            <p:ph type="body" idx="13"/>
          </p:nvPr>
        </p:nvSpPr>
        <p:spPr>
          <a:xfrm>
            <a:off x="33390300" y="6623325"/>
            <a:ext cx="10052100" cy="8542800"/>
          </a:xfrm>
          <a:prstGeom prst="rect">
            <a:avLst/>
          </a:prstGeom>
          <a:noFill/>
          <a:ln>
            <a:noFill/>
          </a:ln>
        </p:spPr>
        <p:txBody>
          <a:bodyPr spcFirstLastPara="1" wrap="square" lIns="228575" tIns="228575" rIns="228575" bIns="228575" anchor="t" anchorCtr="0">
            <a:spAutoFit/>
          </a:bodyPr>
          <a:lstStyle/>
          <a:p>
            <a:pPr marL="457200" lvl="0" indent="-482600" algn="l" rtl="0">
              <a:spcBef>
                <a:spcPts val="0"/>
              </a:spcBef>
              <a:spcAft>
                <a:spcPts val="0"/>
              </a:spcAft>
              <a:buClr>
                <a:schemeClr val="dk1"/>
              </a:buClr>
              <a:buSzPts val="4000"/>
              <a:buFont typeface="Times New Roman"/>
              <a:buChar char="●"/>
            </a:pPr>
            <a:r>
              <a:rPr lang="en-US" sz="3700">
                <a:solidFill>
                  <a:schemeClr val="dk1"/>
                </a:solidFill>
                <a:latin typeface="Times New Roman"/>
                <a:ea typeface="Times New Roman"/>
                <a:cs typeface="Times New Roman"/>
                <a:sym typeface="Times New Roman"/>
              </a:rPr>
              <a:t>Takeaways:</a:t>
            </a:r>
            <a:endParaRPr sz="3700">
              <a:solidFill>
                <a:schemeClr val="dk1"/>
              </a:solidFill>
              <a:latin typeface="Times New Roman"/>
              <a:ea typeface="Times New Roman"/>
              <a:cs typeface="Times New Roman"/>
              <a:sym typeface="Times New Roman"/>
            </a:endParaRPr>
          </a:p>
          <a:p>
            <a:pPr marL="914400" lvl="1" indent="-444500" algn="l" rtl="0">
              <a:spcBef>
                <a:spcPts val="0"/>
              </a:spcBef>
              <a:spcAft>
                <a:spcPts val="0"/>
              </a:spcAft>
              <a:buClr>
                <a:schemeClr val="dk1"/>
              </a:buClr>
              <a:buSzPts val="3400"/>
              <a:buFont typeface="Times New Roman"/>
              <a:buChar char="○"/>
            </a:pPr>
            <a:r>
              <a:rPr lang="en-US" sz="3400">
                <a:solidFill>
                  <a:schemeClr val="dk1"/>
                </a:solidFill>
                <a:latin typeface="Times New Roman"/>
                <a:ea typeface="Times New Roman"/>
                <a:cs typeface="Times New Roman"/>
                <a:sym typeface="Times New Roman"/>
              </a:rPr>
              <a:t>All four regions of residence had similar percentages of having/not having breast cancer.</a:t>
            </a:r>
            <a:endParaRPr sz="3400">
              <a:latin typeface="Times New Roman"/>
              <a:ea typeface="Times New Roman"/>
              <a:cs typeface="Times New Roman"/>
              <a:sym typeface="Times New Roman"/>
            </a:endParaRPr>
          </a:p>
          <a:p>
            <a:pPr marL="914400" lvl="1" indent="-444500" algn="l" rtl="0">
              <a:spcBef>
                <a:spcPts val="0"/>
              </a:spcBef>
              <a:spcAft>
                <a:spcPts val="0"/>
              </a:spcAft>
              <a:buSzPts val="3400"/>
              <a:buFont typeface="Times New Roman"/>
              <a:buChar char="○"/>
            </a:pPr>
            <a:r>
              <a:rPr lang="en-US" sz="3400">
                <a:latin typeface="Times New Roman"/>
                <a:ea typeface="Times New Roman"/>
                <a:cs typeface="Times New Roman"/>
                <a:sym typeface="Times New Roman"/>
              </a:rPr>
              <a:t>No significant association between region of residence and diagnosis of breast cancer exists based on this data set.</a:t>
            </a:r>
            <a:endParaRPr sz="3400">
              <a:latin typeface="Times New Roman"/>
              <a:ea typeface="Times New Roman"/>
              <a:cs typeface="Times New Roman"/>
              <a:sym typeface="Times New Roman"/>
            </a:endParaRPr>
          </a:p>
          <a:p>
            <a:pPr marL="914400" lvl="1" indent="-444500" algn="l" rtl="0">
              <a:spcBef>
                <a:spcPts val="0"/>
              </a:spcBef>
              <a:spcAft>
                <a:spcPts val="0"/>
              </a:spcAft>
              <a:buSzPts val="3400"/>
              <a:buFont typeface="Times New Roman"/>
              <a:buChar char="○"/>
            </a:pPr>
            <a:r>
              <a:rPr lang="en-US" sz="3400">
                <a:latin typeface="Times New Roman"/>
                <a:ea typeface="Times New Roman"/>
                <a:cs typeface="Times New Roman"/>
                <a:sym typeface="Times New Roman"/>
              </a:rPr>
              <a:t>Resources available in specific populations can contribute to differential health outcomes.</a:t>
            </a:r>
            <a:endParaRPr sz="3400">
              <a:latin typeface="Times New Roman"/>
              <a:ea typeface="Times New Roman"/>
              <a:cs typeface="Times New Roman"/>
              <a:sym typeface="Times New Roman"/>
            </a:endParaRPr>
          </a:p>
          <a:p>
            <a:pPr marL="914400" lvl="0" indent="0" algn="l" rtl="0">
              <a:spcBef>
                <a:spcPts val="0"/>
              </a:spcBef>
              <a:spcAft>
                <a:spcPts val="0"/>
              </a:spcAft>
              <a:buNone/>
            </a:pPr>
            <a:endParaRPr sz="3400">
              <a:latin typeface="Times New Roman"/>
              <a:ea typeface="Times New Roman"/>
              <a:cs typeface="Times New Roman"/>
              <a:sym typeface="Times New Roman"/>
            </a:endParaRPr>
          </a:p>
          <a:p>
            <a:pPr marL="457200" lvl="0" indent="-463550" algn="l" rtl="0">
              <a:spcBef>
                <a:spcPts val="0"/>
              </a:spcBef>
              <a:spcAft>
                <a:spcPts val="0"/>
              </a:spcAft>
              <a:buClr>
                <a:schemeClr val="dk1"/>
              </a:buClr>
              <a:buSzPts val="3700"/>
              <a:buFont typeface="Times New Roman"/>
              <a:buChar char="●"/>
            </a:pPr>
            <a:r>
              <a:rPr lang="en-US" sz="3700">
                <a:solidFill>
                  <a:schemeClr val="dk1"/>
                </a:solidFill>
                <a:latin typeface="Times New Roman"/>
                <a:ea typeface="Times New Roman"/>
                <a:cs typeface="Times New Roman"/>
                <a:sym typeface="Times New Roman"/>
              </a:rPr>
              <a:t>Future Implications:</a:t>
            </a:r>
            <a:endParaRPr sz="3700">
              <a:solidFill>
                <a:schemeClr val="dk1"/>
              </a:solidFill>
              <a:latin typeface="Times New Roman"/>
              <a:ea typeface="Times New Roman"/>
              <a:cs typeface="Times New Roman"/>
              <a:sym typeface="Times New Roman"/>
            </a:endParaRPr>
          </a:p>
          <a:p>
            <a:pPr marL="914400" lvl="1" indent="-482600" algn="l" rtl="0">
              <a:spcBef>
                <a:spcPts val="0"/>
              </a:spcBef>
              <a:spcAft>
                <a:spcPts val="0"/>
              </a:spcAft>
              <a:buClr>
                <a:schemeClr val="dk1"/>
              </a:buClr>
              <a:buSzPts val="4000"/>
              <a:buFont typeface="Times New Roman"/>
              <a:buChar char="○"/>
            </a:pPr>
            <a:r>
              <a:rPr lang="en-US" sz="3400">
                <a:solidFill>
                  <a:schemeClr val="dk1"/>
                </a:solidFill>
                <a:latin typeface="Times New Roman"/>
                <a:ea typeface="Times New Roman"/>
                <a:cs typeface="Times New Roman"/>
                <a:sym typeface="Times New Roman"/>
              </a:rPr>
              <a:t>Including men in further research may provide different correlations.</a:t>
            </a:r>
            <a:endParaRPr sz="3400">
              <a:solidFill>
                <a:schemeClr val="dk1"/>
              </a:solidFill>
              <a:latin typeface="Times New Roman"/>
              <a:ea typeface="Times New Roman"/>
              <a:cs typeface="Times New Roman"/>
              <a:sym typeface="Times New Roman"/>
            </a:endParaRPr>
          </a:p>
          <a:p>
            <a:pPr marL="914400" lvl="1" indent="-444500" algn="l" rtl="0">
              <a:spcBef>
                <a:spcPts val="0"/>
              </a:spcBef>
              <a:spcAft>
                <a:spcPts val="0"/>
              </a:spcAft>
              <a:buClr>
                <a:schemeClr val="dk1"/>
              </a:buClr>
              <a:buSzPts val="3400"/>
              <a:buFont typeface="Times New Roman"/>
              <a:buChar char="○"/>
            </a:pPr>
            <a:r>
              <a:rPr lang="en-US" sz="3400">
                <a:solidFill>
                  <a:schemeClr val="dk1"/>
                </a:solidFill>
                <a:latin typeface="Times New Roman"/>
                <a:ea typeface="Times New Roman"/>
                <a:cs typeface="Times New Roman"/>
                <a:sym typeface="Times New Roman"/>
              </a:rPr>
              <a:t>Other factors such as race, economic status, education level, and insurance may also provide different correlations.</a:t>
            </a:r>
            <a:endParaRPr sz="3400">
              <a:solidFill>
                <a:schemeClr val="dk1"/>
              </a:solidFill>
              <a:latin typeface="Times New Roman"/>
              <a:ea typeface="Times New Roman"/>
              <a:cs typeface="Times New Roman"/>
              <a:sym typeface="Times New Roman"/>
            </a:endParaRPr>
          </a:p>
        </p:txBody>
      </p:sp>
      <p:sp>
        <p:nvSpPr>
          <p:cNvPr id="70" name="Google Shape;70;p5"/>
          <p:cNvSpPr txBox="1">
            <a:spLocks noGrp="1"/>
          </p:cNvSpPr>
          <p:nvPr>
            <p:ph type="body" idx="14"/>
          </p:nvPr>
        </p:nvSpPr>
        <p:spPr>
          <a:xfrm>
            <a:off x="33392842" y="15760051"/>
            <a:ext cx="10047000" cy="769500"/>
          </a:xfrm>
          <a:prstGeom prst="rect">
            <a:avLst/>
          </a:prstGeom>
          <a:solidFill>
            <a:schemeClr val="accent6"/>
          </a:solidFill>
          <a:ln>
            <a:noFill/>
          </a:ln>
        </p:spPr>
        <p:txBody>
          <a:bodyPr spcFirstLastPara="1" wrap="square" lIns="91425" tIns="91425" rIns="91425" bIns="91425" anchor="ctr" anchorCtr="0">
            <a:spAutoFit/>
          </a:bodyPr>
          <a:lstStyle/>
          <a:p>
            <a:pPr marL="0" lvl="0" indent="0" algn="ctr" rtl="0">
              <a:spcBef>
                <a:spcPts val="0"/>
              </a:spcBef>
              <a:spcAft>
                <a:spcPts val="0"/>
              </a:spcAft>
              <a:buClr>
                <a:schemeClr val="lt1"/>
              </a:buClr>
              <a:buSzPts val="2800"/>
              <a:buNone/>
            </a:pPr>
            <a:r>
              <a:rPr lang="en-US" sz="3800">
                <a:latin typeface="Times New Roman"/>
                <a:ea typeface="Times New Roman"/>
                <a:cs typeface="Times New Roman"/>
                <a:sym typeface="Times New Roman"/>
              </a:rPr>
              <a:t>References</a:t>
            </a:r>
            <a:r>
              <a:rPr lang="en-US" sz="3200">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p:txBody>
      </p:sp>
      <p:sp>
        <p:nvSpPr>
          <p:cNvPr id="71" name="Google Shape;71;p5"/>
          <p:cNvSpPr txBox="1">
            <a:spLocks noGrp="1"/>
          </p:cNvSpPr>
          <p:nvPr>
            <p:ph type="body" idx="15"/>
          </p:nvPr>
        </p:nvSpPr>
        <p:spPr>
          <a:xfrm>
            <a:off x="33081342" y="17123484"/>
            <a:ext cx="10052100" cy="14600870"/>
          </a:xfrm>
          <a:prstGeom prst="rect">
            <a:avLst/>
          </a:prstGeom>
          <a:noFill/>
          <a:ln>
            <a:noFill/>
          </a:ln>
        </p:spPr>
        <p:txBody>
          <a:bodyPr spcFirstLastPara="1" wrap="square" lIns="228575" tIns="228575" rIns="228575" bIns="228575" anchor="t" anchorCtr="0">
            <a:spAutoFit/>
          </a:bodyPr>
          <a:lstStyle/>
          <a:p>
            <a:pPr marL="355600" lvl="0" indent="-12700" algn="l" rtl="0">
              <a:lnSpc>
                <a:spcPct val="115000"/>
              </a:lnSpc>
              <a:spcBef>
                <a:spcPts val="1200"/>
              </a:spcBef>
              <a:spcAft>
                <a:spcPts val="0"/>
              </a:spcAft>
              <a:buClr>
                <a:schemeClr val="dk1"/>
              </a:buClr>
              <a:buSzPts val="1100"/>
              <a:buNone/>
            </a:pPr>
            <a:r>
              <a:rPr lang="en-US" sz="3000" dirty="0">
                <a:solidFill>
                  <a:schemeClr val="dk1"/>
                </a:solidFill>
                <a:latin typeface="Times New Roman"/>
                <a:ea typeface="Times New Roman"/>
                <a:cs typeface="Times New Roman"/>
                <a:sym typeface="Times New Roman"/>
              </a:rPr>
              <a:t>Canyon Vista Medical Center. (2022). [</a:t>
            </a:r>
            <a:r>
              <a:rPr lang="en-US" sz="3000">
                <a:solidFill>
                  <a:schemeClr val="dk1"/>
                </a:solidFill>
                <a:latin typeface="Times New Roman"/>
                <a:ea typeface="Times New Roman"/>
                <a:cs typeface="Times New Roman"/>
                <a:sym typeface="Times New Roman"/>
              </a:rPr>
              <a:t>Breast </a:t>
            </a:r>
            <a:r>
              <a:rPr lang="en-US" sz="3000" dirty="0">
                <a:solidFill>
                  <a:schemeClr val="dk1"/>
                </a:solidFill>
                <a:latin typeface="Times New Roman"/>
                <a:ea typeface="Times New Roman"/>
                <a:cs typeface="Times New Roman"/>
                <a:sym typeface="Times New Roman"/>
              </a:rPr>
              <a:t>cancer awareness]. Canyon Vista Medical Center. https://</a:t>
            </a:r>
            <a:r>
              <a:rPr lang="en-US" sz="3000" dirty="0" err="1">
                <a:solidFill>
                  <a:schemeClr val="dk1"/>
                </a:solidFill>
                <a:latin typeface="Times New Roman"/>
                <a:ea typeface="Times New Roman"/>
                <a:cs typeface="Times New Roman"/>
                <a:sym typeface="Times New Roman"/>
              </a:rPr>
              <a:t>www.canyonvistamedicalcenter.com</a:t>
            </a:r>
            <a:r>
              <a:rPr lang="en-US" sz="3000" dirty="0">
                <a:solidFill>
                  <a:schemeClr val="dk1"/>
                </a:solidFill>
                <a:latin typeface="Times New Roman"/>
                <a:ea typeface="Times New Roman"/>
                <a:cs typeface="Times New Roman"/>
                <a:sym typeface="Times New Roman"/>
              </a:rPr>
              <a:t>/news/breast-cancer-your-questions-answered</a:t>
            </a:r>
            <a:endParaRPr sz="3000" dirty="0">
              <a:solidFill>
                <a:schemeClr val="dk1"/>
              </a:solidFill>
              <a:latin typeface="Times New Roman"/>
              <a:ea typeface="Times New Roman"/>
              <a:cs typeface="Times New Roman"/>
              <a:sym typeface="Times New Roman"/>
            </a:endParaRPr>
          </a:p>
          <a:p>
            <a:pPr marL="342900" lvl="0" indent="0" algn="l" rtl="0">
              <a:lnSpc>
                <a:spcPct val="115000"/>
              </a:lnSpc>
              <a:spcBef>
                <a:spcPts val="1200"/>
              </a:spcBef>
              <a:spcAft>
                <a:spcPts val="0"/>
              </a:spcAft>
              <a:buClr>
                <a:schemeClr val="dk1"/>
              </a:buClr>
              <a:buSzPts val="1100"/>
              <a:buNone/>
            </a:pPr>
            <a:endParaRPr sz="3000" dirty="0">
              <a:solidFill>
                <a:schemeClr val="dk1"/>
              </a:solidFill>
              <a:latin typeface="Times New Roman"/>
              <a:ea typeface="Times New Roman"/>
              <a:cs typeface="Times New Roman"/>
              <a:sym typeface="Times New Roman"/>
            </a:endParaRPr>
          </a:p>
          <a:p>
            <a:pPr marL="355600" lvl="0" indent="-12700" algn="l" rtl="0">
              <a:lnSpc>
                <a:spcPct val="115000"/>
              </a:lnSpc>
              <a:spcBef>
                <a:spcPts val="1200"/>
              </a:spcBef>
              <a:spcAft>
                <a:spcPts val="0"/>
              </a:spcAft>
              <a:buClr>
                <a:schemeClr val="dk1"/>
              </a:buClr>
              <a:buSzPts val="1100"/>
              <a:buNone/>
            </a:pPr>
            <a:r>
              <a:rPr lang="en-US" sz="3000" dirty="0">
                <a:solidFill>
                  <a:schemeClr val="dk1"/>
                </a:solidFill>
                <a:latin typeface="Times New Roman"/>
                <a:ea typeface="Times New Roman"/>
                <a:cs typeface="Times New Roman"/>
                <a:sym typeface="Times New Roman"/>
              </a:rPr>
              <a:t>Centers for Disease Control and Prevention . (2023a). </a:t>
            </a:r>
            <a:r>
              <a:rPr lang="en-US" sz="3000" i="1" dirty="0">
                <a:solidFill>
                  <a:schemeClr val="dk1"/>
                </a:solidFill>
                <a:latin typeface="Times New Roman"/>
                <a:ea typeface="Times New Roman"/>
                <a:cs typeface="Times New Roman"/>
                <a:sym typeface="Times New Roman"/>
              </a:rPr>
              <a:t>Basic information about breast cancer</a:t>
            </a:r>
            <a:r>
              <a:rPr lang="en-US" sz="3000" dirty="0">
                <a:solidFill>
                  <a:schemeClr val="dk1"/>
                </a:solidFill>
                <a:latin typeface="Times New Roman"/>
                <a:ea typeface="Times New Roman"/>
                <a:cs typeface="Times New Roman"/>
                <a:sym typeface="Times New Roman"/>
              </a:rPr>
              <a:t>. Centers for Disease Control and Prevention. https://</a:t>
            </a:r>
            <a:r>
              <a:rPr lang="en-US" sz="3000" dirty="0" err="1">
                <a:solidFill>
                  <a:schemeClr val="dk1"/>
                </a:solidFill>
                <a:latin typeface="Times New Roman"/>
                <a:ea typeface="Times New Roman"/>
                <a:cs typeface="Times New Roman"/>
                <a:sym typeface="Times New Roman"/>
              </a:rPr>
              <a:t>www.cdc.gov</a:t>
            </a:r>
            <a:r>
              <a:rPr lang="en-US" sz="3000" dirty="0">
                <a:solidFill>
                  <a:schemeClr val="dk1"/>
                </a:solidFill>
                <a:latin typeface="Times New Roman"/>
                <a:ea typeface="Times New Roman"/>
                <a:cs typeface="Times New Roman"/>
                <a:sym typeface="Times New Roman"/>
              </a:rPr>
              <a:t>/cancer/breast/</a:t>
            </a:r>
            <a:r>
              <a:rPr lang="en-US" sz="3000" dirty="0" err="1">
                <a:solidFill>
                  <a:schemeClr val="dk1"/>
                </a:solidFill>
                <a:latin typeface="Times New Roman"/>
                <a:ea typeface="Times New Roman"/>
                <a:cs typeface="Times New Roman"/>
                <a:sym typeface="Times New Roman"/>
              </a:rPr>
              <a:t>basic_info</a:t>
            </a:r>
            <a:r>
              <a:rPr lang="en-US" sz="3000" dirty="0">
                <a:solidFill>
                  <a:schemeClr val="dk1"/>
                </a:solidFill>
                <a:latin typeface="Times New Roman"/>
                <a:ea typeface="Times New Roman"/>
                <a:cs typeface="Times New Roman"/>
                <a:sym typeface="Times New Roman"/>
              </a:rPr>
              <a:t>/</a:t>
            </a:r>
            <a:r>
              <a:rPr lang="en-US" sz="3000" dirty="0" err="1">
                <a:solidFill>
                  <a:schemeClr val="dk1"/>
                </a:solidFill>
                <a:latin typeface="Times New Roman"/>
                <a:ea typeface="Times New Roman"/>
                <a:cs typeface="Times New Roman"/>
                <a:sym typeface="Times New Roman"/>
              </a:rPr>
              <a:t>index.htm</a:t>
            </a:r>
            <a:r>
              <a:rPr lang="en-US" sz="3000" dirty="0">
                <a:solidFill>
                  <a:schemeClr val="dk1"/>
                </a:solidFill>
                <a:latin typeface="Times New Roman"/>
                <a:ea typeface="Times New Roman"/>
                <a:cs typeface="Times New Roman"/>
                <a:sym typeface="Times New Roman"/>
              </a:rPr>
              <a:t>#:~:text=Each%20year%20in%20the%20United,cancer%20than%20all%20other%20women. </a:t>
            </a:r>
            <a:endParaRPr sz="3000" dirty="0">
              <a:solidFill>
                <a:schemeClr val="dk1"/>
              </a:solidFill>
              <a:latin typeface="Times New Roman"/>
              <a:ea typeface="Times New Roman"/>
              <a:cs typeface="Times New Roman"/>
              <a:sym typeface="Times New Roman"/>
            </a:endParaRPr>
          </a:p>
          <a:p>
            <a:pPr marL="342900" lvl="0" indent="0" algn="l" rtl="0">
              <a:lnSpc>
                <a:spcPct val="115000"/>
              </a:lnSpc>
              <a:spcBef>
                <a:spcPts val="1200"/>
              </a:spcBef>
              <a:spcAft>
                <a:spcPts val="0"/>
              </a:spcAft>
              <a:buClr>
                <a:schemeClr val="dk1"/>
              </a:buClr>
              <a:buSzPts val="1100"/>
              <a:buNone/>
            </a:pPr>
            <a:endParaRPr sz="3000" dirty="0">
              <a:solidFill>
                <a:schemeClr val="dk1"/>
              </a:solidFill>
              <a:latin typeface="Times New Roman"/>
              <a:ea typeface="Times New Roman"/>
              <a:cs typeface="Times New Roman"/>
              <a:sym typeface="Times New Roman"/>
            </a:endParaRPr>
          </a:p>
          <a:p>
            <a:pPr marL="355600" lvl="0" indent="-12700" algn="l" rtl="0">
              <a:lnSpc>
                <a:spcPct val="115000"/>
              </a:lnSpc>
              <a:spcBef>
                <a:spcPts val="1200"/>
              </a:spcBef>
              <a:spcAft>
                <a:spcPts val="0"/>
              </a:spcAft>
              <a:buClr>
                <a:schemeClr val="dk1"/>
              </a:buClr>
              <a:buSzPts val="1100"/>
              <a:buNone/>
            </a:pPr>
            <a:r>
              <a:rPr lang="en-US" sz="3000" dirty="0">
                <a:solidFill>
                  <a:schemeClr val="dk1"/>
                </a:solidFill>
                <a:latin typeface="Times New Roman"/>
                <a:ea typeface="Times New Roman"/>
                <a:cs typeface="Times New Roman"/>
                <a:sym typeface="Times New Roman"/>
              </a:rPr>
              <a:t>Centers for Disease Control and Prevention. (2023b). [Map breakdown of United States by region]. Centers for Disease Control and Prevention. https://</a:t>
            </a:r>
            <a:r>
              <a:rPr lang="en-US" sz="3000" dirty="0" err="1">
                <a:solidFill>
                  <a:schemeClr val="dk1"/>
                </a:solidFill>
                <a:latin typeface="Times New Roman"/>
                <a:ea typeface="Times New Roman"/>
                <a:cs typeface="Times New Roman"/>
                <a:sym typeface="Times New Roman"/>
              </a:rPr>
              <a:t>www.cdc.gov</a:t>
            </a:r>
            <a:r>
              <a:rPr lang="en-US" sz="3000" dirty="0">
                <a:solidFill>
                  <a:schemeClr val="dk1"/>
                </a:solidFill>
                <a:latin typeface="Times New Roman"/>
                <a:ea typeface="Times New Roman"/>
                <a:cs typeface="Times New Roman"/>
                <a:sym typeface="Times New Roman"/>
              </a:rPr>
              <a:t>/</a:t>
            </a:r>
            <a:r>
              <a:rPr lang="en-US" sz="3000" dirty="0" err="1">
                <a:solidFill>
                  <a:schemeClr val="dk1"/>
                </a:solidFill>
                <a:latin typeface="Times New Roman"/>
                <a:ea typeface="Times New Roman"/>
                <a:cs typeface="Times New Roman"/>
                <a:sym typeface="Times New Roman"/>
              </a:rPr>
              <a:t>nchs</a:t>
            </a:r>
            <a:r>
              <a:rPr lang="en-US" sz="3000" dirty="0">
                <a:solidFill>
                  <a:schemeClr val="dk1"/>
                </a:solidFill>
                <a:latin typeface="Times New Roman"/>
                <a:ea typeface="Times New Roman"/>
                <a:cs typeface="Times New Roman"/>
                <a:sym typeface="Times New Roman"/>
              </a:rPr>
              <a:t>/</a:t>
            </a:r>
            <a:r>
              <a:rPr lang="en-US" sz="3000" dirty="0" err="1">
                <a:solidFill>
                  <a:schemeClr val="dk1"/>
                </a:solidFill>
                <a:latin typeface="Times New Roman"/>
                <a:ea typeface="Times New Roman"/>
                <a:cs typeface="Times New Roman"/>
                <a:sym typeface="Times New Roman"/>
              </a:rPr>
              <a:t>hus</a:t>
            </a:r>
            <a:r>
              <a:rPr lang="en-US" sz="3000" dirty="0">
                <a:solidFill>
                  <a:schemeClr val="dk1"/>
                </a:solidFill>
                <a:latin typeface="Times New Roman"/>
                <a:ea typeface="Times New Roman"/>
                <a:cs typeface="Times New Roman"/>
                <a:sym typeface="Times New Roman"/>
              </a:rPr>
              <a:t>/sources-definitions/geographic-</a:t>
            </a:r>
            <a:r>
              <a:rPr lang="en-US" sz="3000" dirty="0" err="1">
                <a:solidFill>
                  <a:schemeClr val="dk1"/>
                </a:solidFill>
                <a:latin typeface="Times New Roman"/>
                <a:ea typeface="Times New Roman"/>
                <a:cs typeface="Times New Roman"/>
                <a:sym typeface="Times New Roman"/>
              </a:rPr>
              <a:t>region.htm</a:t>
            </a:r>
            <a:r>
              <a:rPr lang="en-US" sz="3000" dirty="0">
                <a:solidFill>
                  <a:schemeClr val="dk1"/>
                </a:solidFill>
                <a:latin typeface="Times New Roman"/>
                <a:ea typeface="Times New Roman"/>
                <a:cs typeface="Times New Roman"/>
                <a:sym typeface="Times New Roman"/>
              </a:rPr>
              <a:t> </a:t>
            </a:r>
            <a:endParaRPr sz="3000" dirty="0">
              <a:solidFill>
                <a:schemeClr val="dk1"/>
              </a:solidFill>
              <a:latin typeface="Times New Roman"/>
              <a:ea typeface="Times New Roman"/>
              <a:cs typeface="Times New Roman"/>
              <a:sym typeface="Times New Roman"/>
            </a:endParaRPr>
          </a:p>
          <a:p>
            <a:pPr marL="355600" lvl="0" indent="-12700" algn="l" rtl="0">
              <a:lnSpc>
                <a:spcPct val="115000"/>
              </a:lnSpc>
              <a:spcBef>
                <a:spcPts val="1200"/>
              </a:spcBef>
              <a:spcAft>
                <a:spcPts val="0"/>
              </a:spcAft>
              <a:buClr>
                <a:schemeClr val="dk1"/>
              </a:buClr>
              <a:buSzPts val="1100"/>
              <a:buFont typeface="Arial"/>
              <a:buNone/>
            </a:pPr>
            <a:endParaRPr sz="3000" dirty="0">
              <a:solidFill>
                <a:schemeClr val="dk1"/>
              </a:solidFill>
              <a:latin typeface="Times New Roman"/>
              <a:ea typeface="Times New Roman"/>
              <a:cs typeface="Times New Roman"/>
              <a:sym typeface="Times New Roman"/>
            </a:endParaRPr>
          </a:p>
          <a:p>
            <a:pPr marL="355600" lvl="0" indent="-12700" algn="l" rtl="0">
              <a:lnSpc>
                <a:spcPct val="115000"/>
              </a:lnSpc>
              <a:spcBef>
                <a:spcPts val="1200"/>
              </a:spcBef>
              <a:spcAft>
                <a:spcPts val="0"/>
              </a:spcAft>
              <a:buClr>
                <a:schemeClr val="dk1"/>
              </a:buClr>
              <a:buSzPts val="1100"/>
              <a:buNone/>
            </a:pPr>
            <a:r>
              <a:rPr lang="en-US" sz="3000" dirty="0">
                <a:solidFill>
                  <a:schemeClr val="dk1"/>
                </a:solidFill>
                <a:latin typeface="Times New Roman"/>
                <a:ea typeface="Times New Roman"/>
                <a:cs typeface="Times New Roman"/>
                <a:sym typeface="Times New Roman"/>
              </a:rPr>
              <a:t>Centers for Disease Control and Prevention . (2023c). </a:t>
            </a:r>
            <a:r>
              <a:rPr lang="en-US" sz="3000" i="1" dirty="0">
                <a:solidFill>
                  <a:schemeClr val="dk1"/>
                </a:solidFill>
                <a:latin typeface="Times New Roman"/>
                <a:ea typeface="Times New Roman"/>
                <a:cs typeface="Times New Roman"/>
                <a:sym typeface="Times New Roman"/>
              </a:rPr>
              <a:t>NHIS - about the National Health Interview Survey</a:t>
            </a:r>
            <a:r>
              <a:rPr lang="en-US" sz="3000" dirty="0">
                <a:solidFill>
                  <a:schemeClr val="dk1"/>
                </a:solidFill>
                <a:latin typeface="Times New Roman"/>
                <a:ea typeface="Times New Roman"/>
                <a:cs typeface="Times New Roman"/>
                <a:sym typeface="Times New Roman"/>
              </a:rPr>
              <a:t>. Centers for Disease Control and Prevention. https://</a:t>
            </a:r>
            <a:r>
              <a:rPr lang="en-US" sz="3000" dirty="0" err="1">
                <a:solidFill>
                  <a:schemeClr val="dk1"/>
                </a:solidFill>
                <a:latin typeface="Times New Roman"/>
                <a:ea typeface="Times New Roman"/>
                <a:cs typeface="Times New Roman"/>
                <a:sym typeface="Times New Roman"/>
              </a:rPr>
              <a:t>www.cdc.gov</a:t>
            </a:r>
            <a:r>
              <a:rPr lang="en-US" sz="3000" dirty="0">
                <a:solidFill>
                  <a:schemeClr val="dk1"/>
                </a:solidFill>
                <a:latin typeface="Times New Roman"/>
                <a:ea typeface="Times New Roman"/>
                <a:cs typeface="Times New Roman"/>
                <a:sym typeface="Times New Roman"/>
              </a:rPr>
              <a:t>/</a:t>
            </a:r>
            <a:r>
              <a:rPr lang="en-US" sz="3000" dirty="0" err="1">
                <a:solidFill>
                  <a:schemeClr val="dk1"/>
                </a:solidFill>
                <a:latin typeface="Times New Roman"/>
                <a:ea typeface="Times New Roman"/>
                <a:cs typeface="Times New Roman"/>
                <a:sym typeface="Times New Roman"/>
              </a:rPr>
              <a:t>nchs</a:t>
            </a:r>
            <a:r>
              <a:rPr lang="en-US" sz="3000" dirty="0">
                <a:solidFill>
                  <a:schemeClr val="dk1"/>
                </a:solidFill>
                <a:latin typeface="Times New Roman"/>
                <a:ea typeface="Times New Roman"/>
                <a:cs typeface="Times New Roman"/>
                <a:sym typeface="Times New Roman"/>
              </a:rPr>
              <a:t>/</a:t>
            </a:r>
            <a:r>
              <a:rPr lang="en-US" sz="3000" dirty="0" err="1">
                <a:solidFill>
                  <a:schemeClr val="dk1"/>
                </a:solidFill>
                <a:latin typeface="Times New Roman"/>
                <a:ea typeface="Times New Roman"/>
                <a:cs typeface="Times New Roman"/>
                <a:sym typeface="Times New Roman"/>
              </a:rPr>
              <a:t>nhis</a:t>
            </a:r>
            <a:r>
              <a:rPr lang="en-US" sz="3000" dirty="0">
                <a:solidFill>
                  <a:schemeClr val="dk1"/>
                </a:solidFill>
                <a:latin typeface="Times New Roman"/>
                <a:ea typeface="Times New Roman"/>
                <a:cs typeface="Times New Roman"/>
                <a:sym typeface="Times New Roman"/>
              </a:rPr>
              <a:t>/</a:t>
            </a:r>
            <a:r>
              <a:rPr lang="en-US" sz="3000" dirty="0" err="1">
                <a:solidFill>
                  <a:schemeClr val="dk1"/>
                </a:solidFill>
                <a:latin typeface="Times New Roman"/>
                <a:ea typeface="Times New Roman"/>
                <a:cs typeface="Times New Roman"/>
                <a:sym typeface="Times New Roman"/>
              </a:rPr>
              <a:t>about_nhis.htm</a:t>
            </a:r>
            <a:r>
              <a:rPr lang="en-US" sz="3000" dirty="0">
                <a:solidFill>
                  <a:schemeClr val="dk1"/>
                </a:solidFill>
                <a:latin typeface="Times New Roman"/>
                <a:ea typeface="Times New Roman"/>
                <a:cs typeface="Times New Roman"/>
                <a:sym typeface="Times New Roman"/>
              </a:rPr>
              <a:t> </a:t>
            </a:r>
            <a:endParaRPr sz="3000" dirty="0">
              <a:solidFill>
                <a:schemeClr val="dk1"/>
              </a:solidFill>
              <a:latin typeface="Times New Roman"/>
              <a:ea typeface="Times New Roman"/>
              <a:cs typeface="Times New Roman"/>
              <a:sym typeface="Times New Roman"/>
            </a:endParaRPr>
          </a:p>
          <a:p>
            <a:pPr marL="355600" lvl="0" indent="-12700" algn="l" rtl="0">
              <a:lnSpc>
                <a:spcPct val="115000"/>
              </a:lnSpc>
              <a:spcBef>
                <a:spcPts val="1200"/>
              </a:spcBef>
              <a:spcAft>
                <a:spcPts val="0"/>
              </a:spcAft>
              <a:buClr>
                <a:schemeClr val="dk1"/>
              </a:buClr>
              <a:buSzPts val="1100"/>
              <a:buNone/>
            </a:pPr>
            <a:endParaRPr sz="2400" dirty="0">
              <a:solidFill>
                <a:schemeClr val="dk1"/>
              </a:solidFill>
              <a:latin typeface="Times New Roman"/>
              <a:ea typeface="Times New Roman"/>
              <a:cs typeface="Times New Roman"/>
              <a:sym typeface="Times New Roman"/>
            </a:endParaRPr>
          </a:p>
          <a:p>
            <a:pPr marL="355600" lvl="0" indent="-12700" algn="l" rtl="0">
              <a:lnSpc>
                <a:spcPct val="115000"/>
              </a:lnSpc>
              <a:spcBef>
                <a:spcPts val="1200"/>
              </a:spcBef>
              <a:spcAft>
                <a:spcPts val="1200"/>
              </a:spcAft>
              <a:buClr>
                <a:schemeClr val="dk1"/>
              </a:buClr>
              <a:buSzPts val="1100"/>
              <a:buNone/>
            </a:pPr>
            <a:endParaRPr dirty="0">
              <a:latin typeface="Times New Roman"/>
              <a:ea typeface="Times New Roman"/>
              <a:cs typeface="Times New Roman"/>
              <a:sym typeface="Times New Roman"/>
            </a:endParaRPr>
          </a:p>
        </p:txBody>
      </p:sp>
      <p:sp>
        <p:nvSpPr>
          <p:cNvPr id="72" name="Google Shape;72;p5"/>
          <p:cNvSpPr txBox="1">
            <a:spLocks noGrp="1"/>
          </p:cNvSpPr>
          <p:nvPr>
            <p:ph type="body" idx="16"/>
          </p:nvPr>
        </p:nvSpPr>
        <p:spPr>
          <a:xfrm>
            <a:off x="453225" y="6530037"/>
            <a:ext cx="9842400" cy="6740256"/>
          </a:xfrm>
          <a:prstGeom prst="rect">
            <a:avLst/>
          </a:prstGeom>
          <a:noFill/>
          <a:ln>
            <a:noFill/>
          </a:ln>
        </p:spPr>
        <p:txBody>
          <a:bodyPr spcFirstLastPara="1" wrap="square" lIns="228575" tIns="228575" rIns="228575" bIns="228575" anchor="t" anchorCtr="0">
            <a:spAutoFit/>
          </a:bodyPr>
          <a:lstStyle/>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240,000 women are diagnosed with breast cancer each year in the United States (CDC, 2023a).</a:t>
            </a: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42,000 women pass away yearly (CDC, 2023a).</a:t>
            </a:r>
            <a:endParaRPr sz="3400" dirty="0">
              <a:solidFill>
                <a:schemeClr val="dk1"/>
              </a:solidFill>
              <a:latin typeface="Times New Roman"/>
              <a:ea typeface="Times New Roman"/>
              <a:cs typeface="Times New Roman"/>
              <a:sym typeface="Times New Roman"/>
            </a:endParaRPr>
          </a:p>
          <a:p>
            <a:pPr marL="914400" lvl="0" indent="0" algn="l" rtl="0">
              <a:spcBef>
                <a:spcPts val="0"/>
              </a:spcBef>
              <a:spcAft>
                <a:spcPts val="0"/>
              </a:spcAft>
              <a:buNone/>
            </a:pPr>
            <a:endParaRPr sz="3400" dirty="0">
              <a:latin typeface="Times New Roman"/>
              <a:ea typeface="Times New Roman"/>
              <a:cs typeface="Times New Roman"/>
              <a:sym typeface="Times New Roman"/>
            </a:endParaRPr>
          </a:p>
          <a:p>
            <a:pPr marL="0" lvl="0" indent="0" algn="l" rtl="0">
              <a:spcBef>
                <a:spcPts val="0"/>
              </a:spcBef>
              <a:spcAft>
                <a:spcPts val="0"/>
              </a:spcAft>
              <a:buNone/>
            </a:pPr>
            <a:endParaRPr sz="3400" dirty="0">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latin typeface="Times New Roman"/>
                <a:ea typeface="Times New Roman"/>
                <a:cs typeface="Times New Roman"/>
                <a:sym typeface="Times New Roman"/>
              </a:rPr>
              <a:t>Factors such as region of residence are known to impact access to resources which may lead to a variation in breast cancer prevalence. </a:t>
            </a:r>
            <a:endParaRPr sz="34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3400" dirty="0">
              <a:solidFill>
                <a:schemeClr val="dk1"/>
              </a:solidFill>
              <a:latin typeface="Times New Roman"/>
              <a:ea typeface="Times New Roman"/>
              <a:cs typeface="Times New Roman"/>
              <a:sym typeface="Times New Roman"/>
            </a:endParaRPr>
          </a:p>
        </p:txBody>
      </p:sp>
      <p:sp>
        <p:nvSpPr>
          <p:cNvPr id="73" name="Google Shape;73;p5"/>
          <p:cNvSpPr txBox="1">
            <a:spLocks noGrp="1"/>
          </p:cNvSpPr>
          <p:nvPr>
            <p:ph type="body" idx="18"/>
          </p:nvPr>
        </p:nvSpPr>
        <p:spPr>
          <a:xfrm flipH="1">
            <a:off x="10424375" y="2195584"/>
            <a:ext cx="26484942" cy="4448668"/>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20000"/>
              </a:lnSpc>
              <a:spcBef>
                <a:spcPts val="0"/>
              </a:spcBef>
              <a:spcAft>
                <a:spcPts val="0"/>
              </a:spcAft>
              <a:buClr>
                <a:srgbClr val="7B7B7B"/>
              </a:buClr>
              <a:buSzPts val="900"/>
              <a:buFont typeface="Helvetica Neue Light"/>
              <a:buNone/>
            </a:pPr>
            <a:r>
              <a:rPr lang="en-US" sz="24800" dirty="0">
                <a:solidFill>
                  <a:schemeClr val="dk1"/>
                </a:solidFill>
                <a:latin typeface="Times New Roman"/>
                <a:ea typeface="Times New Roman"/>
                <a:cs typeface="Times New Roman"/>
                <a:sym typeface="Times New Roman"/>
              </a:rPr>
              <a:t>Jessica </a:t>
            </a:r>
            <a:r>
              <a:rPr lang="en-US" sz="24800" dirty="0" err="1">
                <a:solidFill>
                  <a:schemeClr val="dk1"/>
                </a:solidFill>
                <a:latin typeface="Times New Roman"/>
                <a:ea typeface="Times New Roman"/>
                <a:cs typeface="Times New Roman"/>
                <a:sym typeface="Times New Roman"/>
              </a:rPr>
              <a:t>Catterson</a:t>
            </a:r>
            <a:r>
              <a:rPr lang="en-US" sz="24800" dirty="0">
                <a:solidFill>
                  <a:schemeClr val="dk1"/>
                </a:solidFill>
                <a:latin typeface="Times New Roman"/>
                <a:ea typeface="Times New Roman"/>
                <a:cs typeface="Times New Roman"/>
                <a:sym typeface="Times New Roman"/>
              </a:rPr>
              <a:t>, Mollie McManus, Erin </a:t>
            </a:r>
            <a:r>
              <a:rPr lang="en-US" sz="24800" dirty="0" err="1">
                <a:solidFill>
                  <a:schemeClr val="dk1"/>
                </a:solidFill>
                <a:latin typeface="Times New Roman"/>
                <a:ea typeface="Times New Roman"/>
                <a:cs typeface="Times New Roman"/>
                <a:sym typeface="Times New Roman"/>
              </a:rPr>
              <a:t>Tumbrello</a:t>
            </a:r>
            <a:r>
              <a:rPr lang="en-US" sz="24800" dirty="0">
                <a:solidFill>
                  <a:schemeClr val="dk1"/>
                </a:solidFill>
                <a:latin typeface="Times New Roman"/>
                <a:ea typeface="Times New Roman"/>
                <a:cs typeface="Times New Roman"/>
                <a:sym typeface="Times New Roman"/>
              </a:rPr>
              <a:t> , [Faculty Mentor: Dr. Liu]</a:t>
            </a:r>
          </a:p>
          <a:p>
            <a:pPr marL="0" lvl="0" indent="0" algn="ctr" rtl="0">
              <a:lnSpc>
                <a:spcPct val="120000"/>
              </a:lnSpc>
              <a:spcBef>
                <a:spcPts val="0"/>
              </a:spcBef>
              <a:spcAft>
                <a:spcPts val="0"/>
              </a:spcAft>
              <a:buClr>
                <a:srgbClr val="7B7B7B"/>
              </a:buClr>
              <a:buSzPts val="900"/>
              <a:buFont typeface="Helvetica Neue Light"/>
              <a:buNone/>
            </a:pPr>
            <a:r>
              <a:rPr lang="en-US" sz="24800" dirty="0">
                <a:solidFill>
                  <a:schemeClr val="dk1"/>
                </a:solidFill>
                <a:latin typeface="Times New Roman"/>
                <a:ea typeface="Times New Roman"/>
                <a:cs typeface="Times New Roman"/>
                <a:sym typeface="Times New Roman"/>
              </a:rPr>
              <a:t>College of Health Professions</a:t>
            </a:r>
            <a:endParaRPr sz="24800" dirty="0">
              <a:solidFill>
                <a:schemeClr val="dk1"/>
              </a:solidFill>
              <a:latin typeface="Times New Roman"/>
              <a:ea typeface="Times New Roman"/>
              <a:cs typeface="Times New Roman"/>
              <a:sym typeface="Times New Roman"/>
            </a:endParaRPr>
          </a:p>
          <a:p>
            <a:pPr marL="0" lvl="0" indent="0" algn="ctr" rtl="0">
              <a:lnSpc>
                <a:spcPct val="120000"/>
              </a:lnSpc>
              <a:spcBef>
                <a:spcPts val="0"/>
              </a:spcBef>
              <a:spcAft>
                <a:spcPts val="0"/>
              </a:spcAft>
              <a:buClr>
                <a:srgbClr val="7B7B7B"/>
              </a:buClr>
              <a:buSzPts val="900"/>
              <a:buFont typeface="Helvetica Neue Light"/>
              <a:buNone/>
            </a:pPr>
            <a:r>
              <a:rPr lang="en-US" sz="24800" dirty="0">
                <a:solidFill>
                  <a:schemeClr val="dk1"/>
                </a:solidFill>
                <a:latin typeface="Times New Roman"/>
                <a:ea typeface="Times New Roman"/>
                <a:cs typeface="Times New Roman"/>
                <a:sym typeface="Times New Roman"/>
              </a:rPr>
              <a:t>Department of Health Sciences, Sacred Heart University</a:t>
            </a:r>
            <a:endParaRPr sz="24800" dirty="0"/>
          </a:p>
          <a:p>
            <a:pPr marL="0" lvl="0" indent="0" algn="ctr" rtl="0">
              <a:spcBef>
                <a:spcPts val="0"/>
              </a:spcBef>
              <a:spcAft>
                <a:spcPts val="0"/>
              </a:spcAft>
              <a:buClr>
                <a:srgbClr val="7B7B7B"/>
              </a:buClr>
              <a:buSzPts val="900"/>
              <a:buFont typeface="Helvetica Neue Light"/>
              <a:buNone/>
            </a:pPr>
            <a:endParaRPr sz="31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rgbClr val="7B7B7B"/>
              </a:buClr>
              <a:buSzPct val="100000"/>
              <a:buFont typeface="Helvetica Neue Light"/>
              <a:buNone/>
            </a:pPr>
            <a:endParaRPr dirty="0"/>
          </a:p>
        </p:txBody>
      </p:sp>
      <p:sp>
        <p:nvSpPr>
          <p:cNvPr id="74" name="Google Shape;74;p5"/>
          <p:cNvSpPr txBox="1">
            <a:spLocks noGrp="1"/>
          </p:cNvSpPr>
          <p:nvPr>
            <p:ph type="body" idx="19"/>
          </p:nvPr>
        </p:nvSpPr>
        <p:spPr>
          <a:xfrm>
            <a:off x="3940725" y="-975475"/>
            <a:ext cx="37285800" cy="1331400"/>
          </a:xfrm>
          <a:prstGeom prst="rect">
            <a:avLst/>
          </a:prstGeom>
          <a:noFill/>
          <a:ln>
            <a:noFill/>
          </a:ln>
        </p:spPr>
        <p:txBody>
          <a:bodyPr spcFirstLastPara="1" wrap="square" lIns="91425" tIns="45700" rIns="91425" bIns="45700" anchor="t" anchorCtr="0">
            <a:noAutofit/>
          </a:bodyPr>
          <a:lstStyle/>
          <a:p>
            <a:pPr marL="0" lvl="0" indent="0" algn="ctr" rtl="0">
              <a:spcBef>
                <a:spcPts val="10800"/>
              </a:spcBef>
              <a:spcAft>
                <a:spcPts val="0"/>
              </a:spcAft>
              <a:buClr>
                <a:schemeClr val="dk1"/>
              </a:buClr>
              <a:buSzPts val="1100"/>
              <a:buFont typeface="Arial"/>
              <a:buNone/>
            </a:pPr>
            <a:r>
              <a:rPr lang="en-US" sz="9800" dirty="0">
                <a:solidFill>
                  <a:schemeClr val="dk1"/>
                </a:solidFill>
                <a:latin typeface="Times New Roman"/>
                <a:ea typeface="Times New Roman"/>
                <a:cs typeface="Times New Roman"/>
                <a:sym typeface="Times New Roman"/>
              </a:rPr>
              <a:t>The Influence of Region of Residence on Diagnosis of Breast Cancer </a:t>
            </a:r>
            <a:endParaRPr sz="9800" dirty="0"/>
          </a:p>
        </p:txBody>
      </p:sp>
      <p:pic>
        <p:nvPicPr>
          <p:cNvPr id="75" name="Google Shape;75;p5"/>
          <p:cNvPicPr preferRelativeResize="0"/>
          <p:nvPr/>
        </p:nvPicPr>
        <p:blipFill rotWithShape="1">
          <a:blip r:embed="rId4">
            <a:alphaModFix/>
          </a:blip>
          <a:srcRect r="9966"/>
          <a:stretch/>
        </p:blipFill>
        <p:spPr>
          <a:xfrm>
            <a:off x="22161750" y="15783150"/>
            <a:ext cx="10551900" cy="8090875"/>
          </a:xfrm>
          <a:prstGeom prst="rect">
            <a:avLst/>
          </a:prstGeom>
          <a:noFill/>
          <a:ln>
            <a:noFill/>
          </a:ln>
        </p:spPr>
      </p:pic>
      <p:sp>
        <p:nvSpPr>
          <p:cNvPr id="76" name="Google Shape;76;p5"/>
          <p:cNvSpPr txBox="1"/>
          <p:nvPr/>
        </p:nvSpPr>
        <p:spPr>
          <a:xfrm>
            <a:off x="22309350" y="24325425"/>
            <a:ext cx="10234800" cy="89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Times New Roman"/>
                <a:ea typeface="Times New Roman"/>
                <a:cs typeface="Times New Roman"/>
                <a:sym typeface="Times New Roman"/>
              </a:rPr>
              <a:t>Figure 2. Women who have or have not received a diagnosis of breast cancer according to region of residence. </a:t>
            </a:r>
            <a:endParaRPr sz="2400">
              <a:latin typeface="Times New Roman"/>
              <a:ea typeface="Times New Roman"/>
              <a:cs typeface="Times New Roman"/>
              <a:sym typeface="Times New Roman"/>
            </a:endParaRPr>
          </a:p>
        </p:txBody>
      </p:sp>
      <p:sp>
        <p:nvSpPr>
          <p:cNvPr id="77" name="Google Shape;77;p5"/>
          <p:cNvSpPr txBox="1"/>
          <p:nvPr/>
        </p:nvSpPr>
        <p:spPr>
          <a:xfrm>
            <a:off x="22583625" y="14558700"/>
            <a:ext cx="9842400" cy="83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Times New Roman"/>
                <a:ea typeface="Times New Roman"/>
                <a:cs typeface="Times New Roman"/>
                <a:sym typeface="Times New Roman"/>
              </a:rPr>
              <a:t>Table 1. Descriptive Statistics of Study Participants (N= 2,048)</a:t>
            </a:r>
            <a:endParaRPr sz="2400">
              <a:latin typeface="Times New Roman"/>
              <a:ea typeface="Times New Roman"/>
              <a:cs typeface="Times New Roman"/>
              <a:sym typeface="Times New Roman"/>
            </a:endParaRPr>
          </a:p>
        </p:txBody>
      </p:sp>
      <p:pic>
        <p:nvPicPr>
          <p:cNvPr id="78" name="Google Shape;78;p5"/>
          <p:cNvPicPr preferRelativeResize="0"/>
          <p:nvPr/>
        </p:nvPicPr>
        <p:blipFill>
          <a:blip r:embed="rId5">
            <a:alphaModFix/>
          </a:blip>
          <a:stretch>
            <a:fillRect/>
          </a:stretch>
        </p:blipFill>
        <p:spPr>
          <a:xfrm>
            <a:off x="0" y="21637425"/>
            <a:ext cx="10869876" cy="7391507"/>
          </a:xfrm>
          <a:prstGeom prst="rect">
            <a:avLst/>
          </a:prstGeom>
          <a:noFill/>
          <a:ln>
            <a:noFill/>
          </a:ln>
        </p:spPr>
      </p:pic>
      <p:sp>
        <p:nvSpPr>
          <p:cNvPr id="79" name="Google Shape;79;p5"/>
          <p:cNvSpPr txBox="1"/>
          <p:nvPr/>
        </p:nvSpPr>
        <p:spPr>
          <a:xfrm>
            <a:off x="893075" y="29283525"/>
            <a:ext cx="9531300" cy="89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Times New Roman"/>
                <a:ea typeface="Times New Roman"/>
                <a:cs typeface="Times New Roman"/>
                <a:sym typeface="Times New Roman"/>
              </a:rPr>
              <a:t>Figure 1. Breakdown of United States by region (CDC, 2023b)</a:t>
            </a:r>
            <a:endParaRPr sz="2400">
              <a:latin typeface="Times New Roman"/>
              <a:ea typeface="Times New Roman"/>
              <a:cs typeface="Times New Roman"/>
              <a:sym typeface="Times New Roman"/>
            </a:endParaRPr>
          </a:p>
        </p:txBody>
      </p:sp>
      <p:sp>
        <p:nvSpPr>
          <p:cNvPr id="80" name="Google Shape;80;p5"/>
          <p:cNvSpPr txBox="1"/>
          <p:nvPr/>
        </p:nvSpPr>
        <p:spPr>
          <a:xfrm>
            <a:off x="22173225" y="25590000"/>
            <a:ext cx="9531300" cy="66675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endParaRPr sz="3400" dirty="0">
              <a:solidFill>
                <a:schemeClr val="dk1"/>
              </a:solidFill>
              <a:highlight>
                <a:schemeClr val="lt1"/>
              </a:highlight>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highlight>
                  <a:schemeClr val="lt1"/>
                </a:highlight>
                <a:latin typeface="Times New Roman"/>
                <a:ea typeface="Times New Roman"/>
                <a:cs typeface="Times New Roman"/>
                <a:sym typeface="Times New Roman"/>
              </a:rPr>
              <a:t>Based on Figure 2 there is no difference in breast cancer diagnosis within each region of residence. </a:t>
            </a:r>
            <a:endParaRPr sz="3400" dirty="0">
              <a:solidFill>
                <a:schemeClr val="dk1"/>
              </a:solidFill>
              <a:highlight>
                <a:schemeClr val="lt1"/>
              </a:highlight>
              <a:latin typeface="Times New Roman"/>
              <a:ea typeface="Times New Roman"/>
              <a:cs typeface="Times New Roman"/>
              <a:sym typeface="Times New Roman"/>
            </a:endParaRPr>
          </a:p>
          <a:p>
            <a:pPr marL="457200" lvl="0" indent="0" algn="l" rtl="0">
              <a:spcBef>
                <a:spcPts val="0"/>
              </a:spcBef>
              <a:spcAft>
                <a:spcPts val="0"/>
              </a:spcAft>
              <a:buNone/>
            </a:pPr>
            <a:endParaRPr sz="3400" dirty="0">
              <a:solidFill>
                <a:schemeClr val="dk1"/>
              </a:solidFill>
              <a:highlight>
                <a:schemeClr val="lt1"/>
              </a:highlight>
              <a:latin typeface="Times New Roman"/>
              <a:ea typeface="Times New Roman"/>
              <a:cs typeface="Times New Roman"/>
              <a:sym typeface="Times New Roman"/>
            </a:endParaRPr>
          </a:p>
          <a:p>
            <a:pPr marL="457200" lvl="0" indent="-444500" algn="l" rtl="0">
              <a:spcBef>
                <a:spcPts val="0"/>
              </a:spcBef>
              <a:spcAft>
                <a:spcPts val="0"/>
              </a:spcAft>
              <a:buClr>
                <a:schemeClr val="dk1"/>
              </a:buClr>
              <a:buSzPts val="3400"/>
              <a:buFont typeface="Times New Roman"/>
              <a:buChar char="●"/>
            </a:pPr>
            <a:r>
              <a:rPr lang="en-US" sz="3400" b="0" i="0" dirty="0">
                <a:solidFill>
                  <a:srgbClr val="000000"/>
                </a:solidFill>
                <a:effectLst/>
                <a:highlight>
                  <a:srgbClr val="FFFFFF"/>
                </a:highlight>
                <a:latin typeface="Times New Roman" panose="02020603050405020304" pitchFamily="18" charset="0"/>
                <a:cs typeface="Times New Roman" panose="02020603050405020304" pitchFamily="18" charset="0"/>
              </a:rPr>
              <a:t>The p-value for the bi-variate Chi-square test was p=0.173.</a:t>
            </a:r>
          </a:p>
          <a:p>
            <a:pPr marL="12700" lvl="0" algn="l" rtl="0">
              <a:spcBef>
                <a:spcPts val="0"/>
              </a:spcBef>
              <a:spcAft>
                <a:spcPts val="0"/>
              </a:spcAft>
              <a:buClr>
                <a:schemeClr val="dk1"/>
              </a:buClr>
              <a:buSzPts val="3400"/>
            </a:pPr>
            <a:endParaRPr sz="3400" dirty="0">
              <a:solidFill>
                <a:schemeClr val="dk1"/>
              </a:solidFill>
              <a:highlight>
                <a:schemeClr val="lt1"/>
              </a:highlight>
              <a:latin typeface="Times New Roman" panose="02020603050405020304" pitchFamily="18" charset="0"/>
              <a:ea typeface="Times New Roman"/>
              <a:cs typeface="Times New Roman" panose="02020603050405020304" pitchFamily="18" charset="0"/>
              <a:sym typeface="Times New Roman"/>
            </a:endParaRPr>
          </a:p>
          <a:p>
            <a:pPr marL="457200" lvl="0" indent="-444500" algn="l" rtl="0">
              <a:spcBef>
                <a:spcPts val="0"/>
              </a:spcBef>
              <a:spcAft>
                <a:spcPts val="0"/>
              </a:spcAft>
              <a:buClr>
                <a:schemeClr val="dk1"/>
              </a:buClr>
              <a:buSzPts val="3400"/>
              <a:buFont typeface="Times New Roman"/>
              <a:buChar char="●"/>
            </a:pPr>
            <a:r>
              <a:rPr lang="en-US" sz="3400" dirty="0">
                <a:solidFill>
                  <a:schemeClr val="dk1"/>
                </a:solidFill>
                <a:highlight>
                  <a:schemeClr val="lt1"/>
                </a:highlight>
                <a:latin typeface="Times New Roman"/>
                <a:ea typeface="Times New Roman"/>
                <a:cs typeface="Times New Roman"/>
                <a:sym typeface="Times New Roman"/>
              </a:rPr>
              <a:t>There is no significant relationship between region of residence and diagnosis of breast cancer among women in the United States. </a:t>
            </a:r>
            <a:endParaRPr dirty="0"/>
          </a:p>
        </p:txBody>
      </p:sp>
      <p:pic>
        <p:nvPicPr>
          <p:cNvPr id="81" name="Google Shape;81;p5"/>
          <p:cNvPicPr preferRelativeResize="0"/>
          <p:nvPr/>
        </p:nvPicPr>
        <p:blipFill>
          <a:blip r:embed="rId6">
            <a:alphaModFix/>
          </a:blip>
          <a:stretch>
            <a:fillRect/>
          </a:stretch>
        </p:blipFill>
        <p:spPr>
          <a:xfrm>
            <a:off x="12750271" y="15783150"/>
            <a:ext cx="6332855" cy="5162625"/>
          </a:xfrm>
          <a:prstGeom prst="rect">
            <a:avLst/>
          </a:prstGeom>
          <a:noFill/>
          <a:ln>
            <a:noFill/>
          </a:ln>
        </p:spPr>
      </p:pic>
      <p:sp>
        <p:nvSpPr>
          <p:cNvPr id="82" name="Google Shape;82;p5"/>
          <p:cNvSpPr txBox="1"/>
          <p:nvPr/>
        </p:nvSpPr>
        <p:spPr>
          <a:xfrm>
            <a:off x="17526850" y="21121125"/>
            <a:ext cx="4267200" cy="51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a:latin typeface="Times New Roman"/>
                <a:ea typeface="Times New Roman"/>
                <a:cs typeface="Times New Roman"/>
                <a:sym typeface="Times New Roman"/>
              </a:rPr>
              <a:t>(Canyon Vista Medical Center, 2022)</a:t>
            </a:r>
            <a:endParaRPr sz="1900">
              <a:latin typeface="Times New Roman"/>
              <a:ea typeface="Times New Roman"/>
              <a:cs typeface="Times New Roman"/>
              <a:sym typeface="Times New Roman"/>
            </a:endParaRPr>
          </a:p>
        </p:txBody>
      </p:sp>
      <p:graphicFrame>
        <p:nvGraphicFramePr>
          <p:cNvPr id="83" name="Google Shape;83;p5"/>
          <p:cNvGraphicFramePr/>
          <p:nvPr>
            <p:extLst>
              <p:ext uri="{D42A27DB-BD31-4B8C-83A1-F6EECF244321}">
                <p14:modId xmlns:p14="http://schemas.microsoft.com/office/powerpoint/2010/main" val="2365424426"/>
              </p:ext>
            </p:extLst>
          </p:nvPr>
        </p:nvGraphicFramePr>
        <p:xfrm>
          <a:off x="23200775" y="6777350"/>
          <a:ext cx="8608100" cy="7391500"/>
        </p:xfrm>
        <a:graphic>
          <a:graphicData uri="http://schemas.openxmlformats.org/drawingml/2006/table">
            <a:tbl>
              <a:tblPr>
                <a:noFill/>
                <a:tableStyleId>{D56B16CD-7B80-41B8-9744-01C3D0BF80C7}</a:tableStyleId>
              </a:tblPr>
              <a:tblGrid>
                <a:gridCol w="4304050">
                  <a:extLst>
                    <a:ext uri="{9D8B030D-6E8A-4147-A177-3AD203B41FA5}">
                      <a16:colId xmlns:a16="http://schemas.microsoft.com/office/drawing/2014/main" val="20000"/>
                    </a:ext>
                  </a:extLst>
                </a:gridCol>
                <a:gridCol w="4304050">
                  <a:extLst>
                    <a:ext uri="{9D8B030D-6E8A-4147-A177-3AD203B41FA5}">
                      <a16:colId xmlns:a16="http://schemas.microsoft.com/office/drawing/2014/main" val="20001"/>
                    </a:ext>
                  </a:extLst>
                </a:gridCol>
              </a:tblGrid>
              <a:tr h="522950">
                <a:tc>
                  <a:txBody>
                    <a:bodyPr/>
                    <a:lstStyle/>
                    <a:p>
                      <a:pPr marL="0" lvl="0" indent="0" algn="l" rtl="0">
                        <a:spcBef>
                          <a:spcPts val="0"/>
                        </a:spcBef>
                        <a:spcAft>
                          <a:spcPts val="0"/>
                        </a:spcAft>
                        <a:buNone/>
                      </a:pPr>
                      <a:r>
                        <a:rPr lang="en-US" sz="2100" dirty="0">
                          <a:latin typeface="Times New Roman"/>
                          <a:ea typeface="Times New Roman"/>
                          <a:cs typeface="Times New Roman"/>
                          <a:sym typeface="Times New Roman"/>
                        </a:rPr>
                        <a:t>Participant Characteristics</a:t>
                      </a:r>
                      <a:endParaRPr sz="2100" dirty="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100">
                          <a:latin typeface="Times New Roman"/>
                          <a:ea typeface="Times New Roman"/>
                          <a:cs typeface="Times New Roman"/>
                          <a:sym typeface="Times New Roman"/>
                        </a:rPr>
                        <a:t>Frequency (%)</a:t>
                      </a:r>
                      <a:endParaRPr sz="21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1752175">
                <a:tc>
                  <a:txBody>
                    <a:bodyPr/>
                    <a:lstStyle/>
                    <a:p>
                      <a:pPr marL="0" lvl="0" indent="0" algn="l" rtl="0">
                        <a:spcBef>
                          <a:spcPts val="0"/>
                        </a:spcBef>
                        <a:spcAft>
                          <a:spcPts val="0"/>
                        </a:spcAft>
                        <a:buNone/>
                      </a:pPr>
                      <a:r>
                        <a:rPr lang="en-US" sz="2100">
                          <a:latin typeface="Times New Roman"/>
                          <a:ea typeface="Times New Roman"/>
                          <a:cs typeface="Times New Roman"/>
                          <a:sym typeface="Times New Roman"/>
                        </a:rPr>
                        <a:t>Region of residence </a:t>
                      </a: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      Northeast</a:t>
                      </a: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      North Central/ Midwest </a:t>
                      </a: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      South </a:t>
                      </a: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      West </a:t>
                      </a:r>
                      <a:endParaRPr sz="21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385 (18.8%)</a:t>
                      </a: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415 (20.3%)</a:t>
                      </a: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741 (36.2%) </a:t>
                      </a: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507 (24.8%)</a:t>
                      </a:r>
                      <a:endParaRPr sz="21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1137575">
                <a:tc>
                  <a:txBody>
                    <a:bodyPr/>
                    <a:lstStyle/>
                    <a:p>
                      <a:pPr marL="0" lvl="0" indent="0" algn="l" rtl="0">
                        <a:spcBef>
                          <a:spcPts val="0"/>
                        </a:spcBef>
                        <a:spcAft>
                          <a:spcPts val="0"/>
                        </a:spcAft>
                        <a:buNone/>
                      </a:pPr>
                      <a:r>
                        <a:rPr lang="en-US" sz="2100">
                          <a:latin typeface="Times New Roman"/>
                          <a:ea typeface="Times New Roman"/>
                          <a:cs typeface="Times New Roman"/>
                          <a:sym typeface="Times New Roman"/>
                        </a:rPr>
                        <a:t>Breast Cancer Diagnosis </a:t>
                      </a: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      Mentioned Diagnosis </a:t>
                      </a: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      Never Mentioned Diagnosis </a:t>
                      </a:r>
                      <a:endParaRPr sz="21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678 (33.1%)</a:t>
                      </a: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1,370 (66.9%) </a:t>
                      </a:r>
                      <a:endParaRPr sz="21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522950">
                <a:tc>
                  <a:txBody>
                    <a:bodyPr/>
                    <a:lstStyle/>
                    <a:p>
                      <a:pPr marL="0" lvl="0" indent="0" algn="l" rtl="0">
                        <a:spcBef>
                          <a:spcPts val="0"/>
                        </a:spcBef>
                        <a:spcAft>
                          <a:spcPts val="0"/>
                        </a:spcAft>
                        <a:buNone/>
                      </a:pPr>
                      <a:r>
                        <a:rPr lang="en-US" sz="2100">
                          <a:latin typeface="Times New Roman"/>
                          <a:ea typeface="Times New Roman"/>
                          <a:cs typeface="Times New Roman"/>
                          <a:sym typeface="Times New Roman"/>
                        </a:rPr>
                        <a:t>Age in years </a:t>
                      </a:r>
                      <a:r>
                        <a:rPr lang="en-US" sz="2100" i="1">
                          <a:latin typeface="Times New Roman"/>
                          <a:ea typeface="Times New Roman"/>
                          <a:cs typeface="Times New Roman"/>
                          <a:sym typeface="Times New Roman"/>
                        </a:rPr>
                        <a:t>(Mean, SD) </a:t>
                      </a:r>
                      <a:endParaRPr sz="2100" i="1">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US" sz="2100">
                          <a:latin typeface="Times New Roman"/>
                          <a:ea typeface="Times New Roman"/>
                          <a:cs typeface="Times New Roman"/>
                          <a:sym typeface="Times New Roman"/>
                        </a:rPr>
                        <a:t>66.67 (13.703)  </a:t>
                      </a:r>
                      <a:endParaRPr sz="21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1202275">
                <a:tc>
                  <a:txBody>
                    <a:bodyPr/>
                    <a:lstStyle/>
                    <a:p>
                      <a:pPr marL="0" lvl="0" indent="0" algn="l" rtl="0">
                        <a:spcBef>
                          <a:spcPts val="0"/>
                        </a:spcBef>
                        <a:spcAft>
                          <a:spcPts val="0"/>
                        </a:spcAft>
                        <a:buNone/>
                      </a:pPr>
                      <a:r>
                        <a:rPr lang="en-US" sz="2100">
                          <a:latin typeface="Times New Roman"/>
                          <a:ea typeface="Times New Roman"/>
                          <a:cs typeface="Times New Roman"/>
                          <a:sym typeface="Times New Roman"/>
                        </a:rPr>
                        <a:t>Gender </a:t>
                      </a:r>
                      <a:endParaRPr sz="2200" i="1">
                        <a:latin typeface="Times New Roman"/>
                        <a:ea typeface="Times New Roman"/>
                        <a:cs typeface="Times New Roman"/>
                        <a:sym typeface="Times New Roman"/>
                      </a:endParaRPr>
                    </a:p>
                    <a:p>
                      <a:pPr marL="0" lvl="0" indent="0" algn="l" rtl="0">
                        <a:spcBef>
                          <a:spcPts val="0"/>
                        </a:spcBef>
                        <a:spcAft>
                          <a:spcPts val="0"/>
                        </a:spcAft>
                        <a:buNone/>
                      </a:pPr>
                      <a:r>
                        <a:rPr lang="en-US" sz="2200">
                          <a:latin typeface="Times New Roman"/>
                          <a:ea typeface="Times New Roman"/>
                          <a:cs typeface="Times New Roman"/>
                          <a:sym typeface="Times New Roman"/>
                        </a:rPr>
                        <a:t>      Female </a:t>
                      </a:r>
                      <a:endParaRPr sz="2200">
                        <a:latin typeface="Times New Roman"/>
                        <a:ea typeface="Times New Roman"/>
                        <a:cs typeface="Times New Roman"/>
                        <a:sym typeface="Times New Roman"/>
                      </a:endParaRPr>
                    </a:p>
                    <a:p>
                      <a:pPr marL="0" lvl="0" indent="0" algn="l" rtl="0">
                        <a:spcBef>
                          <a:spcPts val="0"/>
                        </a:spcBef>
                        <a:spcAft>
                          <a:spcPts val="0"/>
                        </a:spcAft>
                        <a:buNone/>
                      </a:pPr>
                      <a:r>
                        <a:rPr lang="en-US" sz="2200">
                          <a:latin typeface="Times New Roman"/>
                          <a:ea typeface="Times New Roman"/>
                          <a:cs typeface="Times New Roman"/>
                          <a:sym typeface="Times New Roman"/>
                        </a:rPr>
                        <a:t>      Male </a:t>
                      </a:r>
                      <a:endParaRPr sz="2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2,048 (100%)</a:t>
                      </a:r>
                      <a:endParaRPr sz="2100">
                        <a:latin typeface="Times New Roman"/>
                        <a:ea typeface="Times New Roman"/>
                        <a:cs typeface="Times New Roman"/>
                        <a:sym typeface="Times New Roman"/>
                      </a:endParaRPr>
                    </a:p>
                    <a:p>
                      <a:pPr marL="0" lvl="0" indent="0" algn="l" rtl="0">
                        <a:spcBef>
                          <a:spcPts val="0"/>
                        </a:spcBef>
                        <a:spcAft>
                          <a:spcPts val="0"/>
                        </a:spcAft>
                        <a:buNone/>
                      </a:pPr>
                      <a:r>
                        <a:rPr lang="en-US" sz="2100">
                          <a:latin typeface="Times New Roman"/>
                          <a:ea typeface="Times New Roman"/>
                          <a:cs typeface="Times New Roman"/>
                          <a:sym typeface="Times New Roman"/>
                        </a:rPr>
                        <a:t>0 (0%) </a:t>
                      </a:r>
                      <a:endParaRPr sz="21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2253575">
                <a:tc>
                  <a:txBody>
                    <a:bodyPr/>
                    <a:lstStyle/>
                    <a:p>
                      <a:pPr marL="0" lvl="0" indent="0" algn="l" rtl="0">
                        <a:spcBef>
                          <a:spcPts val="0"/>
                        </a:spcBef>
                        <a:spcAft>
                          <a:spcPts val="0"/>
                        </a:spcAft>
                        <a:buNone/>
                      </a:pPr>
                      <a:r>
                        <a:rPr lang="en-US" sz="2200">
                          <a:latin typeface="Times New Roman"/>
                          <a:ea typeface="Times New Roman"/>
                          <a:cs typeface="Times New Roman"/>
                          <a:sym typeface="Times New Roman"/>
                        </a:rPr>
                        <a:t>Race/Ethnicity </a:t>
                      </a:r>
                      <a:endParaRPr sz="2200" i="1">
                        <a:latin typeface="Times New Roman"/>
                        <a:ea typeface="Times New Roman"/>
                        <a:cs typeface="Times New Roman"/>
                        <a:sym typeface="Times New Roman"/>
                      </a:endParaRPr>
                    </a:p>
                    <a:p>
                      <a:pPr marL="0" lvl="0" indent="0" algn="l" rtl="0">
                        <a:spcBef>
                          <a:spcPts val="0"/>
                        </a:spcBef>
                        <a:spcAft>
                          <a:spcPts val="0"/>
                        </a:spcAft>
                        <a:buNone/>
                      </a:pPr>
                      <a:r>
                        <a:rPr lang="en-US" sz="2200">
                          <a:latin typeface="Times New Roman"/>
                          <a:ea typeface="Times New Roman"/>
                          <a:cs typeface="Times New Roman"/>
                          <a:sym typeface="Times New Roman"/>
                        </a:rPr>
                        <a:t>      White </a:t>
                      </a:r>
                      <a:endParaRPr sz="2200">
                        <a:latin typeface="Times New Roman"/>
                        <a:ea typeface="Times New Roman"/>
                        <a:cs typeface="Times New Roman"/>
                        <a:sym typeface="Times New Roman"/>
                      </a:endParaRPr>
                    </a:p>
                    <a:p>
                      <a:pPr marL="0" lvl="0" indent="0" algn="l" rtl="0">
                        <a:spcBef>
                          <a:spcPts val="0"/>
                        </a:spcBef>
                        <a:spcAft>
                          <a:spcPts val="0"/>
                        </a:spcAft>
                        <a:buNone/>
                      </a:pPr>
                      <a:r>
                        <a:rPr lang="en-US" sz="2200">
                          <a:latin typeface="Times New Roman"/>
                          <a:ea typeface="Times New Roman"/>
                          <a:cs typeface="Times New Roman"/>
                          <a:sym typeface="Times New Roman"/>
                        </a:rPr>
                        <a:t>      Black/African American </a:t>
                      </a:r>
                      <a:endParaRPr sz="2200">
                        <a:latin typeface="Times New Roman"/>
                        <a:ea typeface="Times New Roman"/>
                        <a:cs typeface="Times New Roman"/>
                        <a:sym typeface="Times New Roman"/>
                      </a:endParaRPr>
                    </a:p>
                    <a:p>
                      <a:pPr marL="0" lvl="0" indent="0" algn="l" rtl="0">
                        <a:spcBef>
                          <a:spcPts val="0"/>
                        </a:spcBef>
                        <a:spcAft>
                          <a:spcPts val="0"/>
                        </a:spcAft>
                        <a:buNone/>
                      </a:pPr>
                      <a:r>
                        <a:rPr lang="en-US" sz="2200">
                          <a:latin typeface="Times New Roman"/>
                          <a:ea typeface="Times New Roman"/>
                          <a:cs typeface="Times New Roman"/>
                          <a:sym typeface="Times New Roman"/>
                        </a:rPr>
                        <a:t>      American Indian/ Alaska Native </a:t>
                      </a:r>
                      <a:endParaRPr sz="2200">
                        <a:latin typeface="Times New Roman"/>
                        <a:ea typeface="Times New Roman"/>
                        <a:cs typeface="Times New Roman"/>
                        <a:sym typeface="Times New Roman"/>
                      </a:endParaRPr>
                    </a:p>
                    <a:p>
                      <a:pPr marL="0" lvl="0" indent="0" algn="l" rtl="0">
                        <a:spcBef>
                          <a:spcPts val="0"/>
                        </a:spcBef>
                        <a:spcAft>
                          <a:spcPts val="0"/>
                        </a:spcAft>
                        <a:buNone/>
                      </a:pPr>
                      <a:r>
                        <a:rPr lang="en-US" sz="2200">
                          <a:latin typeface="Times New Roman"/>
                          <a:ea typeface="Times New Roman"/>
                          <a:cs typeface="Times New Roman"/>
                          <a:sym typeface="Times New Roman"/>
                        </a:rPr>
                        <a:t>      Asian</a:t>
                      </a:r>
                      <a:endParaRPr sz="2200">
                        <a:latin typeface="Times New Roman"/>
                        <a:ea typeface="Times New Roman"/>
                        <a:cs typeface="Times New Roman"/>
                        <a:sym typeface="Times New Roman"/>
                      </a:endParaRPr>
                    </a:p>
                    <a:p>
                      <a:pPr marL="0" lvl="0" indent="0" algn="l" rtl="0">
                        <a:spcBef>
                          <a:spcPts val="0"/>
                        </a:spcBef>
                        <a:spcAft>
                          <a:spcPts val="0"/>
                        </a:spcAft>
                        <a:buNone/>
                      </a:pPr>
                      <a:r>
                        <a:rPr lang="en-US" sz="2200">
                          <a:latin typeface="Times New Roman"/>
                          <a:ea typeface="Times New Roman"/>
                          <a:cs typeface="Times New Roman"/>
                          <a:sym typeface="Times New Roman"/>
                        </a:rPr>
                        <a:t>      Other</a:t>
                      </a:r>
                      <a:endParaRPr sz="22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endParaRPr sz="2100" dirty="0">
                        <a:latin typeface="Times New Roman"/>
                        <a:ea typeface="Times New Roman"/>
                        <a:cs typeface="Times New Roman"/>
                        <a:sym typeface="Times New Roman"/>
                      </a:endParaRPr>
                    </a:p>
                    <a:p>
                      <a:pPr marL="0" lvl="0" indent="0" algn="l" rtl="0">
                        <a:spcBef>
                          <a:spcPts val="0"/>
                        </a:spcBef>
                        <a:spcAft>
                          <a:spcPts val="0"/>
                        </a:spcAft>
                        <a:buNone/>
                      </a:pPr>
                      <a:r>
                        <a:rPr lang="en-US" sz="2100" dirty="0">
                          <a:latin typeface="Times New Roman"/>
                          <a:ea typeface="Times New Roman"/>
                          <a:cs typeface="Times New Roman"/>
                          <a:sym typeface="Times New Roman"/>
                        </a:rPr>
                        <a:t>1,808 (88.3%)</a:t>
                      </a:r>
                      <a:endParaRPr sz="2100" dirty="0">
                        <a:latin typeface="Times New Roman"/>
                        <a:ea typeface="Times New Roman"/>
                        <a:cs typeface="Times New Roman"/>
                        <a:sym typeface="Times New Roman"/>
                      </a:endParaRPr>
                    </a:p>
                    <a:p>
                      <a:pPr marL="0" lvl="0" indent="0" algn="l" rtl="0">
                        <a:spcBef>
                          <a:spcPts val="0"/>
                        </a:spcBef>
                        <a:spcAft>
                          <a:spcPts val="0"/>
                        </a:spcAft>
                        <a:buNone/>
                      </a:pPr>
                      <a:r>
                        <a:rPr lang="en-US" sz="2100" dirty="0">
                          <a:latin typeface="Times New Roman"/>
                          <a:ea typeface="Times New Roman"/>
                          <a:cs typeface="Times New Roman"/>
                          <a:sym typeface="Times New Roman"/>
                        </a:rPr>
                        <a:t>138 (6.7%)</a:t>
                      </a:r>
                      <a:endParaRPr sz="2100" dirty="0">
                        <a:latin typeface="Times New Roman"/>
                        <a:ea typeface="Times New Roman"/>
                        <a:cs typeface="Times New Roman"/>
                        <a:sym typeface="Times New Roman"/>
                      </a:endParaRPr>
                    </a:p>
                    <a:p>
                      <a:pPr marL="0" lvl="0" indent="0" algn="l" rtl="0">
                        <a:spcBef>
                          <a:spcPts val="0"/>
                        </a:spcBef>
                        <a:spcAft>
                          <a:spcPts val="0"/>
                        </a:spcAft>
                        <a:buNone/>
                      </a:pPr>
                      <a:r>
                        <a:rPr lang="en-US" sz="2100" dirty="0">
                          <a:latin typeface="Times New Roman"/>
                          <a:ea typeface="Times New Roman"/>
                          <a:cs typeface="Times New Roman"/>
                          <a:sym typeface="Times New Roman"/>
                        </a:rPr>
                        <a:t>14 (0.7%) </a:t>
                      </a:r>
                      <a:endParaRPr sz="2100" dirty="0">
                        <a:latin typeface="Times New Roman"/>
                        <a:ea typeface="Times New Roman"/>
                        <a:cs typeface="Times New Roman"/>
                        <a:sym typeface="Times New Roman"/>
                      </a:endParaRPr>
                    </a:p>
                    <a:p>
                      <a:pPr marL="0" lvl="0" indent="0" algn="l" rtl="0">
                        <a:spcBef>
                          <a:spcPts val="0"/>
                        </a:spcBef>
                        <a:spcAft>
                          <a:spcPts val="0"/>
                        </a:spcAft>
                        <a:buNone/>
                      </a:pPr>
                      <a:r>
                        <a:rPr lang="en-US" sz="2100" dirty="0">
                          <a:latin typeface="Times New Roman"/>
                          <a:ea typeface="Times New Roman"/>
                          <a:cs typeface="Times New Roman"/>
                          <a:sym typeface="Times New Roman"/>
                        </a:rPr>
                        <a:t>50 (2.4%) </a:t>
                      </a:r>
                      <a:endParaRPr sz="2100" dirty="0">
                        <a:latin typeface="Times New Roman"/>
                        <a:ea typeface="Times New Roman"/>
                        <a:cs typeface="Times New Roman"/>
                        <a:sym typeface="Times New Roman"/>
                      </a:endParaRPr>
                    </a:p>
                    <a:p>
                      <a:pPr marL="0" lvl="0" indent="0" algn="l" rtl="0">
                        <a:spcBef>
                          <a:spcPts val="0"/>
                        </a:spcBef>
                        <a:spcAft>
                          <a:spcPts val="0"/>
                        </a:spcAft>
                        <a:buNone/>
                      </a:pPr>
                      <a:r>
                        <a:rPr lang="en-US" sz="2100" dirty="0">
                          <a:latin typeface="Times New Roman"/>
                          <a:ea typeface="Times New Roman"/>
                          <a:cs typeface="Times New Roman"/>
                          <a:sym typeface="Times New Roman"/>
                        </a:rPr>
                        <a:t>38 (1.9%)  </a:t>
                      </a:r>
                      <a:endParaRPr sz="2100" dirty="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36x48-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guid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815</Words>
  <Application>Microsoft Macintosh PowerPoint</Application>
  <PresentationFormat>Custom</PresentationFormat>
  <Paragraphs>118</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Times New Roman</vt:lpstr>
      <vt:lpstr>Helvetica Neue</vt:lpstr>
      <vt:lpstr>Trebuchet MS</vt:lpstr>
      <vt:lpstr>Calibri</vt:lpstr>
      <vt:lpstr>Helvetica Neue Light</vt:lpstr>
      <vt:lpstr>Arial Black</vt:lpstr>
      <vt:lpstr>Arial</vt:lpstr>
      <vt:lpstr>36x48-Template</vt:lpstr>
      <vt:lpstr>Without guides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Catterson, Jessica A.</cp:lastModifiedBy>
  <cp:revision>5</cp:revision>
  <cp:lastPrinted>2023-12-13T17:24:08Z</cp:lastPrinted>
  <dcterms:modified xsi:type="dcterms:W3CDTF">2024-04-03T19:16:49Z</dcterms:modified>
</cp:coreProperties>
</file>