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43891200" cy="32918400"/>
  <p:notesSz cx="6858000" cy="9144000"/>
  <p:defaultTextStyle>
    <a:defPPr>
      <a:defRPr lang="en-US"/>
    </a:defPPr>
    <a:lvl1pPr marL="0" algn="l" defTabSz="4389028" rtl="0" eaLnBrk="1" latinLnBrk="0" hangingPunct="1">
      <a:defRPr sz="8700" kern="1200">
        <a:solidFill>
          <a:schemeClr val="tx1"/>
        </a:solidFill>
        <a:latin typeface="+mn-lt"/>
        <a:ea typeface="+mn-ea"/>
        <a:cs typeface="+mn-cs"/>
      </a:defRPr>
    </a:lvl1pPr>
    <a:lvl2pPr marL="2194514" algn="l" defTabSz="4389028" rtl="0" eaLnBrk="1" latinLnBrk="0" hangingPunct="1">
      <a:defRPr sz="8700" kern="1200">
        <a:solidFill>
          <a:schemeClr val="tx1"/>
        </a:solidFill>
        <a:latin typeface="+mn-lt"/>
        <a:ea typeface="+mn-ea"/>
        <a:cs typeface="+mn-cs"/>
      </a:defRPr>
    </a:lvl2pPr>
    <a:lvl3pPr marL="4389028" algn="l" defTabSz="4389028" rtl="0" eaLnBrk="1" latinLnBrk="0" hangingPunct="1">
      <a:defRPr sz="8700" kern="1200">
        <a:solidFill>
          <a:schemeClr val="tx1"/>
        </a:solidFill>
        <a:latin typeface="+mn-lt"/>
        <a:ea typeface="+mn-ea"/>
        <a:cs typeface="+mn-cs"/>
      </a:defRPr>
    </a:lvl3pPr>
    <a:lvl4pPr marL="6583543" algn="l" defTabSz="4389028" rtl="0" eaLnBrk="1" latinLnBrk="0" hangingPunct="1">
      <a:defRPr sz="8700" kern="1200">
        <a:solidFill>
          <a:schemeClr val="tx1"/>
        </a:solidFill>
        <a:latin typeface="+mn-lt"/>
        <a:ea typeface="+mn-ea"/>
        <a:cs typeface="+mn-cs"/>
      </a:defRPr>
    </a:lvl4pPr>
    <a:lvl5pPr marL="8778057" algn="l" defTabSz="4389028" rtl="0" eaLnBrk="1" latinLnBrk="0" hangingPunct="1">
      <a:defRPr sz="8700" kern="1200">
        <a:solidFill>
          <a:schemeClr val="tx1"/>
        </a:solidFill>
        <a:latin typeface="+mn-lt"/>
        <a:ea typeface="+mn-ea"/>
        <a:cs typeface="+mn-cs"/>
      </a:defRPr>
    </a:lvl5pPr>
    <a:lvl6pPr marL="10972571" algn="l" defTabSz="4389028" rtl="0" eaLnBrk="1" latinLnBrk="0" hangingPunct="1">
      <a:defRPr sz="8700" kern="1200">
        <a:solidFill>
          <a:schemeClr val="tx1"/>
        </a:solidFill>
        <a:latin typeface="+mn-lt"/>
        <a:ea typeface="+mn-ea"/>
        <a:cs typeface="+mn-cs"/>
      </a:defRPr>
    </a:lvl6pPr>
    <a:lvl7pPr marL="13167085" algn="l" defTabSz="4389028" rtl="0" eaLnBrk="1" latinLnBrk="0" hangingPunct="1">
      <a:defRPr sz="8700" kern="1200">
        <a:solidFill>
          <a:schemeClr val="tx1"/>
        </a:solidFill>
        <a:latin typeface="+mn-lt"/>
        <a:ea typeface="+mn-ea"/>
        <a:cs typeface="+mn-cs"/>
      </a:defRPr>
    </a:lvl7pPr>
    <a:lvl8pPr marL="15361599" algn="l" defTabSz="4389028" rtl="0" eaLnBrk="1" latinLnBrk="0" hangingPunct="1">
      <a:defRPr sz="8700" kern="1200">
        <a:solidFill>
          <a:schemeClr val="tx1"/>
        </a:solidFill>
        <a:latin typeface="+mn-lt"/>
        <a:ea typeface="+mn-ea"/>
        <a:cs typeface="+mn-cs"/>
      </a:defRPr>
    </a:lvl8pPr>
    <a:lvl9pPr marL="17556115" algn="l" defTabSz="4389028" rtl="0" eaLnBrk="1" latinLnBrk="0" hangingPunct="1">
      <a:defRPr sz="8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181B"/>
    <a:srgbClr val="336699"/>
    <a:srgbClr val="AF0000"/>
    <a:srgbClr val="CC3333"/>
    <a:srgbClr val="C42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026401-AB5A-4606-A064-911D27E96BC5}" v="1175" dt="2023-12-02T21:00:31.8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6197"/>
  </p:normalViewPr>
  <p:slideViewPr>
    <p:cSldViewPr>
      <p:cViewPr>
        <p:scale>
          <a:sx n="24" d="100"/>
          <a:sy n="24" d="100"/>
        </p:scale>
        <p:origin x="1448" y="280"/>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4"/>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821426" indent="0" algn="ctr">
              <a:buNone/>
              <a:defRPr>
                <a:solidFill>
                  <a:schemeClr val="tx1">
                    <a:tint val="75000"/>
                  </a:schemeClr>
                </a:solidFill>
              </a:defRPr>
            </a:lvl2pPr>
            <a:lvl3pPr marL="5642852" indent="0" algn="ctr">
              <a:buNone/>
              <a:defRPr>
                <a:solidFill>
                  <a:schemeClr val="tx1">
                    <a:tint val="75000"/>
                  </a:schemeClr>
                </a:solidFill>
              </a:defRPr>
            </a:lvl3pPr>
            <a:lvl4pPr marL="8464280" indent="0" algn="ctr">
              <a:buNone/>
              <a:defRPr>
                <a:solidFill>
                  <a:schemeClr val="tx1">
                    <a:tint val="75000"/>
                  </a:schemeClr>
                </a:solidFill>
              </a:defRPr>
            </a:lvl4pPr>
            <a:lvl5pPr marL="11285706" indent="0" algn="ctr">
              <a:buNone/>
              <a:defRPr>
                <a:solidFill>
                  <a:schemeClr val="tx1">
                    <a:tint val="75000"/>
                  </a:schemeClr>
                </a:solidFill>
              </a:defRPr>
            </a:lvl5pPr>
            <a:lvl6pPr marL="14107132" indent="0" algn="ctr">
              <a:buNone/>
              <a:defRPr>
                <a:solidFill>
                  <a:schemeClr val="tx1">
                    <a:tint val="75000"/>
                  </a:schemeClr>
                </a:solidFill>
              </a:defRPr>
            </a:lvl6pPr>
            <a:lvl7pPr marL="16928559" indent="0" algn="ctr">
              <a:buNone/>
              <a:defRPr>
                <a:solidFill>
                  <a:schemeClr val="tx1">
                    <a:tint val="75000"/>
                  </a:schemeClr>
                </a:solidFill>
              </a:defRPr>
            </a:lvl7pPr>
            <a:lvl8pPr marL="19749985" indent="0" algn="ctr">
              <a:buNone/>
              <a:defRPr>
                <a:solidFill>
                  <a:schemeClr val="tx1">
                    <a:tint val="75000"/>
                  </a:schemeClr>
                </a:solidFill>
              </a:defRPr>
            </a:lvl8pPr>
            <a:lvl9pPr marL="2257141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16189-DB41-42F5-B187-0E036EE96E0B}" type="datetimeFigureOut">
              <a:rPr lang="en-US" smtClean="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3588688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16189-DB41-42F5-B187-0E036EE96E0B}" type="datetimeFigureOut">
              <a:rPr lang="en-US" smtClean="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3399211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6"/>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6"/>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16189-DB41-42F5-B187-0E036EE96E0B}" type="datetimeFigureOut">
              <a:rPr lang="en-US" smtClean="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324645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16189-DB41-42F5-B187-0E036EE96E0B}" type="datetimeFigureOut">
              <a:rPr lang="en-US" smtClean="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143289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3"/>
            <a:ext cx="37307520" cy="6537960"/>
          </a:xfrm>
        </p:spPr>
        <p:txBody>
          <a:bodyPr anchor="t"/>
          <a:lstStyle>
            <a:lvl1pPr algn="l">
              <a:defRPr sz="24684" b="1" cap="all"/>
            </a:lvl1pPr>
          </a:lstStyle>
          <a:p>
            <a:r>
              <a:rPr lang="en-US"/>
              <a:t>Click to edit Master title style</a:t>
            </a:r>
          </a:p>
        </p:txBody>
      </p:sp>
      <p:sp>
        <p:nvSpPr>
          <p:cNvPr id="3" name="Text Placeholder 2"/>
          <p:cNvSpPr>
            <a:spLocks noGrp="1"/>
          </p:cNvSpPr>
          <p:nvPr>
            <p:ph type="body" idx="1"/>
          </p:nvPr>
        </p:nvSpPr>
        <p:spPr>
          <a:xfrm>
            <a:off x="3467103" y="13952227"/>
            <a:ext cx="37307520" cy="7200899"/>
          </a:xfrm>
        </p:spPr>
        <p:txBody>
          <a:bodyPr anchor="b"/>
          <a:lstStyle>
            <a:lvl1pPr marL="0" indent="0">
              <a:buNone/>
              <a:defRPr sz="12471">
                <a:solidFill>
                  <a:schemeClr val="tx1">
                    <a:tint val="75000"/>
                  </a:schemeClr>
                </a:solidFill>
              </a:defRPr>
            </a:lvl1pPr>
            <a:lvl2pPr marL="2821426" indent="0">
              <a:buNone/>
              <a:defRPr sz="11186">
                <a:solidFill>
                  <a:schemeClr val="tx1">
                    <a:tint val="75000"/>
                  </a:schemeClr>
                </a:solidFill>
              </a:defRPr>
            </a:lvl2pPr>
            <a:lvl3pPr marL="5642852" indent="0">
              <a:buNone/>
              <a:defRPr sz="9900">
                <a:solidFill>
                  <a:schemeClr val="tx1">
                    <a:tint val="75000"/>
                  </a:schemeClr>
                </a:solidFill>
              </a:defRPr>
            </a:lvl3pPr>
            <a:lvl4pPr marL="8464280" indent="0">
              <a:buNone/>
              <a:defRPr sz="8614">
                <a:solidFill>
                  <a:schemeClr val="tx1">
                    <a:tint val="75000"/>
                  </a:schemeClr>
                </a:solidFill>
              </a:defRPr>
            </a:lvl4pPr>
            <a:lvl5pPr marL="11285706" indent="0">
              <a:buNone/>
              <a:defRPr sz="8614">
                <a:solidFill>
                  <a:schemeClr val="tx1">
                    <a:tint val="75000"/>
                  </a:schemeClr>
                </a:solidFill>
              </a:defRPr>
            </a:lvl5pPr>
            <a:lvl6pPr marL="14107132" indent="0">
              <a:buNone/>
              <a:defRPr sz="8614">
                <a:solidFill>
                  <a:schemeClr val="tx1">
                    <a:tint val="75000"/>
                  </a:schemeClr>
                </a:solidFill>
              </a:defRPr>
            </a:lvl6pPr>
            <a:lvl7pPr marL="16928559" indent="0">
              <a:buNone/>
              <a:defRPr sz="8614">
                <a:solidFill>
                  <a:schemeClr val="tx1">
                    <a:tint val="75000"/>
                  </a:schemeClr>
                </a:solidFill>
              </a:defRPr>
            </a:lvl7pPr>
            <a:lvl8pPr marL="19749985" indent="0">
              <a:buNone/>
              <a:defRPr sz="8614">
                <a:solidFill>
                  <a:schemeClr val="tx1">
                    <a:tint val="75000"/>
                  </a:schemeClr>
                </a:solidFill>
              </a:defRPr>
            </a:lvl8pPr>
            <a:lvl9pPr marL="22571414" indent="0">
              <a:buNone/>
              <a:defRPr sz="861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16189-DB41-42F5-B187-0E036EE96E0B}" type="datetimeFigureOut">
              <a:rPr lang="en-US" smtClean="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3966247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5"/>
            <a:ext cx="19385280" cy="21724623"/>
          </a:xfrm>
        </p:spPr>
        <p:txBody>
          <a:bodyPr/>
          <a:lstStyle>
            <a:lvl1pPr>
              <a:defRPr sz="17228"/>
            </a:lvl1pPr>
            <a:lvl2pPr>
              <a:defRPr sz="14786"/>
            </a:lvl2pPr>
            <a:lvl3pPr>
              <a:defRPr sz="12471"/>
            </a:lvl3pPr>
            <a:lvl4pPr>
              <a:defRPr sz="11186"/>
            </a:lvl4pPr>
            <a:lvl5pPr>
              <a:defRPr sz="11186"/>
            </a:lvl5pPr>
            <a:lvl6pPr>
              <a:defRPr sz="11186"/>
            </a:lvl6pPr>
            <a:lvl7pPr>
              <a:defRPr sz="11186"/>
            </a:lvl7pPr>
            <a:lvl8pPr>
              <a:defRPr sz="11186"/>
            </a:lvl8pPr>
            <a:lvl9pPr>
              <a:defRPr sz="111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5"/>
            <a:ext cx="19385280" cy="21724623"/>
          </a:xfrm>
        </p:spPr>
        <p:txBody>
          <a:bodyPr/>
          <a:lstStyle>
            <a:lvl1pPr>
              <a:defRPr sz="17228"/>
            </a:lvl1pPr>
            <a:lvl2pPr>
              <a:defRPr sz="14786"/>
            </a:lvl2pPr>
            <a:lvl3pPr>
              <a:defRPr sz="12471"/>
            </a:lvl3pPr>
            <a:lvl4pPr>
              <a:defRPr sz="11186"/>
            </a:lvl4pPr>
            <a:lvl5pPr>
              <a:defRPr sz="11186"/>
            </a:lvl5pPr>
            <a:lvl6pPr>
              <a:defRPr sz="11186"/>
            </a:lvl6pPr>
            <a:lvl7pPr>
              <a:defRPr sz="11186"/>
            </a:lvl7pPr>
            <a:lvl8pPr>
              <a:defRPr sz="11186"/>
            </a:lvl8pPr>
            <a:lvl9pPr>
              <a:defRPr sz="111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16189-DB41-42F5-B187-0E036EE96E0B}" type="datetimeFigureOut">
              <a:rPr lang="en-US" smtClean="0"/>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2565502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5"/>
            <a:ext cx="19392903" cy="3070858"/>
          </a:xfrm>
        </p:spPr>
        <p:txBody>
          <a:bodyPr anchor="b"/>
          <a:lstStyle>
            <a:lvl1pPr marL="0" indent="0">
              <a:buNone/>
              <a:defRPr sz="14786" b="1"/>
            </a:lvl1pPr>
            <a:lvl2pPr marL="2821426" indent="0">
              <a:buNone/>
              <a:defRPr sz="12471" b="1"/>
            </a:lvl2pPr>
            <a:lvl3pPr marL="5642852" indent="0">
              <a:buNone/>
              <a:defRPr sz="11186" b="1"/>
            </a:lvl3pPr>
            <a:lvl4pPr marL="8464280" indent="0">
              <a:buNone/>
              <a:defRPr sz="9900" b="1"/>
            </a:lvl4pPr>
            <a:lvl5pPr marL="11285706" indent="0">
              <a:buNone/>
              <a:defRPr sz="9900" b="1"/>
            </a:lvl5pPr>
            <a:lvl6pPr marL="14107132" indent="0">
              <a:buNone/>
              <a:defRPr sz="9900" b="1"/>
            </a:lvl6pPr>
            <a:lvl7pPr marL="16928559" indent="0">
              <a:buNone/>
              <a:defRPr sz="9900" b="1"/>
            </a:lvl7pPr>
            <a:lvl8pPr marL="19749985" indent="0">
              <a:buNone/>
              <a:defRPr sz="9900" b="1"/>
            </a:lvl8pPr>
            <a:lvl9pPr marL="22571414" indent="0">
              <a:buNone/>
              <a:defRPr sz="9900" b="1"/>
            </a:lvl9pPr>
          </a:lstStyle>
          <a:p>
            <a:pPr lvl="0"/>
            <a:r>
              <a:rPr lang="en-US"/>
              <a:t>Click to edit Master text styles</a:t>
            </a:r>
          </a:p>
        </p:txBody>
      </p:sp>
      <p:sp>
        <p:nvSpPr>
          <p:cNvPr id="4" name="Content Placeholder 3"/>
          <p:cNvSpPr>
            <a:spLocks noGrp="1"/>
          </p:cNvSpPr>
          <p:nvPr>
            <p:ph sz="half" idx="2"/>
          </p:nvPr>
        </p:nvSpPr>
        <p:spPr>
          <a:xfrm>
            <a:off x="2194560" y="10439403"/>
            <a:ext cx="19392903" cy="18966182"/>
          </a:xfrm>
        </p:spPr>
        <p:txBody>
          <a:bodyPr/>
          <a:lstStyle>
            <a:lvl1pPr>
              <a:defRPr sz="14786"/>
            </a:lvl1pPr>
            <a:lvl2pPr>
              <a:defRPr sz="12471"/>
            </a:lvl2pPr>
            <a:lvl3pPr>
              <a:defRPr sz="11186"/>
            </a:lvl3pPr>
            <a:lvl4pPr>
              <a:defRPr sz="9900"/>
            </a:lvl4pPr>
            <a:lvl5pPr>
              <a:defRPr sz="9900"/>
            </a:lvl5pPr>
            <a:lvl6pPr>
              <a:defRPr sz="9900"/>
            </a:lvl6pPr>
            <a:lvl7pPr>
              <a:defRPr sz="9900"/>
            </a:lvl7pPr>
            <a:lvl8pPr>
              <a:defRPr sz="9900"/>
            </a:lvl8pPr>
            <a:lvl9pPr>
              <a:defRPr sz="9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5"/>
            <a:ext cx="19400520" cy="3070858"/>
          </a:xfrm>
        </p:spPr>
        <p:txBody>
          <a:bodyPr anchor="b"/>
          <a:lstStyle>
            <a:lvl1pPr marL="0" indent="0">
              <a:buNone/>
              <a:defRPr sz="14786" b="1"/>
            </a:lvl1pPr>
            <a:lvl2pPr marL="2821426" indent="0">
              <a:buNone/>
              <a:defRPr sz="12471" b="1"/>
            </a:lvl2pPr>
            <a:lvl3pPr marL="5642852" indent="0">
              <a:buNone/>
              <a:defRPr sz="11186" b="1"/>
            </a:lvl3pPr>
            <a:lvl4pPr marL="8464280" indent="0">
              <a:buNone/>
              <a:defRPr sz="9900" b="1"/>
            </a:lvl4pPr>
            <a:lvl5pPr marL="11285706" indent="0">
              <a:buNone/>
              <a:defRPr sz="9900" b="1"/>
            </a:lvl5pPr>
            <a:lvl6pPr marL="14107132" indent="0">
              <a:buNone/>
              <a:defRPr sz="9900" b="1"/>
            </a:lvl6pPr>
            <a:lvl7pPr marL="16928559" indent="0">
              <a:buNone/>
              <a:defRPr sz="9900" b="1"/>
            </a:lvl7pPr>
            <a:lvl8pPr marL="19749985" indent="0">
              <a:buNone/>
              <a:defRPr sz="9900" b="1"/>
            </a:lvl8pPr>
            <a:lvl9pPr marL="22571414" indent="0">
              <a:buNone/>
              <a:defRPr sz="9900" b="1"/>
            </a:lvl9pPr>
          </a:lstStyle>
          <a:p>
            <a:pPr lvl="0"/>
            <a:r>
              <a:rPr lang="en-US"/>
              <a:t>Click to edit Master text styles</a:t>
            </a:r>
          </a:p>
        </p:txBody>
      </p:sp>
      <p:sp>
        <p:nvSpPr>
          <p:cNvPr id="6" name="Content Placeholder 5"/>
          <p:cNvSpPr>
            <a:spLocks noGrp="1"/>
          </p:cNvSpPr>
          <p:nvPr>
            <p:ph sz="quarter" idx="4"/>
          </p:nvPr>
        </p:nvSpPr>
        <p:spPr>
          <a:xfrm>
            <a:off x="22296123" y="10439403"/>
            <a:ext cx="19400520" cy="18966182"/>
          </a:xfrm>
        </p:spPr>
        <p:txBody>
          <a:bodyPr/>
          <a:lstStyle>
            <a:lvl1pPr>
              <a:defRPr sz="14786"/>
            </a:lvl1pPr>
            <a:lvl2pPr>
              <a:defRPr sz="12471"/>
            </a:lvl2pPr>
            <a:lvl3pPr>
              <a:defRPr sz="11186"/>
            </a:lvl3pPr>
            <a:lvl4pPr>
              <a:defRPr sz="9900"/>
            </a:lvl4pPr>
            <a:lvl5pPr>
              <a:defRPr sz="9900"/>
            </a:lvl5pPr>
            <a:lvl6pPr>
              <a:defRPr sz="9900"/>
            </a:lvl6pPr>
            <a:lvl7pPr>
              <a:defRPr sz="9900"/>
            </a:lvl7pPr>
            <a:lvl8pPr>
              <a:defRPr sz="9900"/>
            </a:lvl8pPr>
            <a:lvl9pPr>
              <a:defRPr sz="9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16189-DB41-42F5-B187-0E036EE96E0B}" type="datetimeFigureOut">
              <a:rPr lang="en-US" smtClean="0"/>
              <a:t>12/2/2023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3314339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16189-DB41-42F5-B187-0E036EE96E0B}" type="datetimeFigureOut">
              <a:rPr lang="en-US" smtClean="0"/>
              <a:t>12/2/2023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4050762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16189-DB41-42F5-B187-0E036EE96E0B}" type="datetimeFigureOut">
              <a:rPr lang="en-US" smtClean="0"/>
              <a:t>12/2/2023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2098884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4" y="1310639"/>
            <a:ext cx="14439903" cy="5577840"/>
          </a:xfrm>
        </p:spPr>
        <p:txBody>
          <a:bodyPr anchor="b"/>
          <a:lstStyle>
            <a:lvl1pPr algn="l">
              <a:defRPr sz="12471" b="1"/>
            </a:lvl1pPr>
          </a:lstStyle>
          <a:p>
            <a:r>
              <a:rPr lang="en-US"/>
              <a:t>Click to edit Master title style</a:t>
            </a:r>
          </a:p>
        </p:txBody>
      </p:sp>
      <p:sp>
        <p:nvSpPr>
          <p:cNvPr id="3" name="Content Placeholder 2"/>
          <p:cNvSpPr>
            <a:spLocks noGrp="1"/>
          </p:cNvSpPr>
          <p:nvPr>
            <p:ph idx="1"/>
          </p:nvPr>
        </p:nvSpPr>
        <p:spPr>
          <a:xfrm>
            <a:off x="17160240" y="1310646"/>
            <a:ext cx="24536400" cy="28094941"/>
          </a:xfrm>
        </p:spPr>
        <p:txBody>
          <a:bodyPr/>
          <a:lstStyle>
            <a:lvl1pPr>
              <a:defRPr sz="19798"/>
            </a:lvl1pPr>
            <a:lvl2pPr>
              <a:defRPr sz="17228"/>
            </a:lvl2pPr>
            <a:lvl3pPr>
              <a:defRPr sz="14786"/>
            </a:lvl3pPr>
            <a:lvl4pPr>
              <a:defRPr sz="12471"/>
            </a:lvl4pPr>
            <a:lvl5pPr>
              <a:defRPr sz="12471"/>
            </a:lvl5pPr>
            <a:lvl6pPr>
              <a:defRPr sz="12471"/>
            </a:lvl6pPr>
            <a:lvl7pPr>
              <a:defRPr sz="12471"/>
            </a:lvl7pPr>
            <a:lvl8pPr>
              <a:defRPr sz="12471"/>
            </a:lvl8pPr>
            <a:lvl9pPr>
              <a:defRPr sz="124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4" y="6888486"/>
            <a:ext cx="14439903" cy="22517101"/>
          </a:xfrm>
        </p:spPr>
        <p:txBody>
          <a:bodyPr/>
          <a:lstStyle>
            <a:lvl1pPr marL="0" indent="0">
              <a:buNone/>
              <a:defRPr sz="8614"/>
            </a:lvl1pPr>
            <a:lvl2pPr marL="2821426" indent="0">
              <a:buNone/>
              <a:defRPr sz="7327"/>
            </a:lvl2pPr>
            <a:lvl3pPr marL="5642852" indent="0">
              <a:buNone/>
              <a:defRPr sz="6171"/>
            </a:lvl3pPr>
            <a:lvl4pPr marL="8464280" indent="0">
              <a:buNone/>
              <a:defRPr sz="5529"/>
            </a:lvl4pPr>
            <a:lvl5pPr marL="11285706" indent="0">
              <a:buNone/>
              <a:defRPr sz="5529"/>
            </a:lvl5pPr>
            <a:lvl6pPr marL="14107132" indent="0">
              <a:buNone/>
              <a:defRPr sz="5529"/>
            </a:lvl6pPr>
            <a:lvl7pPr marL="16928559" indent="0">
              <a:buNone/>
              <a:defRPr sz="5529"/>
            </a:lvl7pPr>
            <a:lvl8pPr marL="19749985" indent="0">
              <a:buNone/>
              <a:defRPr sz="5529"/>
            </a:lvl8pPr>
            <a:lvl9pPr marL="22571414" indent="0">
              <a:buNone/>
              <a:defRPr sz="5529"/>
            </a:lvl9pPr>
          </a:lstStyle>
          <a:p>
            <a:pPr lvl="0"/>
            <a:r>
              <a:rPr lang="en-US"/>
              <a:t>Click to edit Master text styles</a:t>
            </a:r>
          </a:p>
        </p:txBody>
      </p:sp>
      <p:sp>
        <p:nvSpPr>
          <p:cNvPr id="5" name="Date Placeholder 4"/>
          <p:cNvSpPr>
            <a:spLocks noGrp="1"/>
          </p:cNvSpPr>
          <p:nvPr>
            <p:ph type="dt" sz="half" idx="10"/>
          </p:nvPr>
        </p:nvSpPr>
        <p:spPr/>
        <p:txBody>
          <a:bodyPr/>
          <a:lstStyle/>
          <a:p>
            <a:fld id="{E4F16189-DB41-42F5-B187-0E036EE96E0B}" type="datetimeFigureOut">
              <a:rPr lang="en-US" smtClean="0"/>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1001026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3"/>
            <a:ext cx="26334720" cy="2720341"/>
          </a:xfrm>
        </p:spPr>
        <p:txBody>
          <a:bodyPr anchor="b"/>
          <a:lstStyle>
            <a:lvl1pPr algn="l">
              <a:defRPr sz="12471"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9798"/>
            </a:lvl1pPr>
            <a:lvl2pPr marL="2821426" indent="0">
              <a:buNone/>
              <a:defRPr sz="17228"/>
            </a:lvl2pPr>
            <a:lvl3pPr marL="5642852" indent="0">
              <a:buNone/>
              <a:defRPr sz="14786"/>
            </a:lvl3pPr>
            <a:lvl4pPr marL="8464280" indent="0">
              <a:buNone/>
              <a:defRPr sz="12471"/>
            </a:lvl4pPr>
            <a:lvl5pPr marL="11285706" indent="0">
              <a:buNone/>
              <a:defRPr sz="12471"/>
            </a:lvl5pPr>
            <a:lvl6pPr marL="14107132" indent="0">
              <a:buNone/>
              <a:defRPr sz="12471"/>
            </a:lvl6pPr>
            <a:lvl7pPr marL="16928559" indent="0">
              <a:buNone/>
              <a:defRPr sz="12471"/>
            </a:lvl7pPr>
            <a:lvl8pPr marL="19749985" indent="0">
              <a:buNone/>
              <a:defRPr sz="12471"/>
            </a:lvl8pPr>
            <a:lvl9pPr marL="22571414" indent="0">
              <a:buNone/>
              <a:defRPr sz="12471"/>
            </a:lvl9pPr>
          </a:lstStyle>
          <a:p>
            <a:endParaRPr lang="en-US" dirty="0"/>
          </a:p>
        </p:txBody>
      </p:sp>
      <p:sp>
        <p:nvSpPr>
          <p:cNvPr id="4" name="Text Placeholder 3"/>
          <p:cNvSpPr>
            <a:spLocks noGrp="1"/>
          </p:cNvSpPr>
          <p:nvPr>
            <p:ph type="body" sz="half" idx="2"/>
          </p:nvPr>
        </p:nvSpPr>
        <p:spPr>
          <a:xfrm>
            <a:off x="8602983" y="25763224"/>
            <a:ext cx="26334720" cy="3863339"/>
          </a:xfrm>
        </p:spPr>
        <p:txBody>
          <a:bodyPr/>
          <a:lstStyle>
            <a:lvl1pPr marL="0" indent="0">
              <a:buNone/>
              <a:defRPr sz="8614"/>
            </a:lvl1pPr>
            <a:lvl2pPr marL="2821426" indent="0">
              <a:buNone/>
              <a:defRPr sz="7327"/>
            </a:lvl2pPr>
            <a:lvl3pPr marL="5642852" indent="0">
              <a:buNone/>
              <a:defRPr sz="6171"/>
            </a:lvl3pPr>
            <a:lvl4pPr marL="8464280" indent="0">
              <a:buNone/>
              <a:defRPr sz="5529"/>
            </a:lvl4pPr>
            <a:lvl5pPr marL="11285706" indent="0">
              <a:buNone/>
              <a:defRPr sz="5529"/>
            </a:lvl5pPr>
            <a:lvl6pPr marL="14107132" indent="0">
              <a:buNone/>
              <a:defRPr sz="5529"/>
            </a:lvl6pPr>
            <a:lvl7pPr marL="16928559" indent="0">
              <a:buNone/>
              <a:defRPr sz="5529"/>
            </a:lvl7pPr>
            <a:lvl8pPr marL="19749985" indent="0">
              <a:buNone/>
              <a:defRPr sz="5529"/>
            </a:lvl8pPr>
            <a:lvl9pPr marL="22571414" indent="0">
              <a:buNone/>
              <a:defRPr sz="5529"/>
            </a:lvl9pPr>
          </a:lstStyle>
          <a:p>
            <a:pPr lvl="0"/>
            <a:r>
              <a:rPr lang="en-US"/>
              <a:t>Click to edit Master text styles</a:t>
            </a:r>
          </a:p>
        </p:txBody>
      </p:sp>
      <p:sp>
        <p:nvSpPr>
          <p:cNvPr id="5" name="Date Placeholder 4"/>
          <p:cNvSpPr>
            <a:spLocks noGrp="1"/>
          </p:cNvSpPr>
          <p:nvPr>
            <p:ph type="dt" sz="half" idx="10"/>
          </p:nvPr>
        </p:nvSpPr>
        <p:spPr/>
        <p:txBody>
          <a:bodyPr/>
          <a:lstStyle/>
          <a:p>
            <a:fld id="{E4F16189-DB41-42F5-B187-0E036EE96E0B}" type="datetimeFigureOut">
              <a:rPr lang="en-US" smtClean="0"/>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2570118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03" tIns="219451" rIns="438903" bIns="219451" rtlCol="0" anchor="ctr">
            <a:normAutofit/>
          </a:bodyPr>
          <a:lstStyle/>
          <a:p>
            <a:r>
              <a:rPr lang="en-US"/>
              <a:t>Click to edit Master title style</a:t>
            </a:r>
          </a:p>
        </p:txBody>
      </p:sp>
      <p:sp>
        <p:nvSpPr>
          <p:cNvPr id="3" name="Text Placeholder 2"/>
          <p:cNvSpPr>
            <a:spLocks noGrp="1"/>
          </p:cNvSpPr>
          <p:nvPr>
            <p:ph type="body" idx="1"/>
          </p:nvPr>
        </p:nvSpPr>
        <p:spPr>
          <a:xfrm>
            <a:off x="2194560" y="7680965"/>
            <a:ext cx="39502080" cy="21724623"/>
          </a:xfrm>
          <a:prstGeom prst="rect">
            <a:avLst/>
          </a:prstGeom>
        </p:spPr>
        <p:txBody>
          <a:bodyPr vert="horz" lIns="438903" tIns="219451" rIns="438903" bIns="21945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3"/>
            <a:ext cx="10241280" cy="1752601"/>
          </a:xfrm>
          <a:prstGeom prst="rect">
            <a:avLst/>
          </a:prstGeom>
        </p:spPr>
        <p:txBody>
          <a:bodyPr vert="horz" lIns="438903" tIns="219451" rIns="438903" bIns="219451" rtlCol="0" anchor="ctr"/>
          <a:lstStyle>
            <a:lvl1pPr algn="l">
              <a:defRPr sz="7327">
                <a:solidFill>
                  <a:schemeClr val="tx1">
                    <a:tint val="75000"/>
                  </a:schemeClr>
                </a:solidFill>
              </a:defRPr>
            </a:lvl1pPr>
          </a:lstStyle>
          <a:p>
            <a:fld id="{E4F16189-DB41-42F5-B187-0E036EE96E0B}" type="datetimeFigureOut">
              <a:rPr lang="en-US" smtClean="0"/>
              <a:t>12/2/2023</a:t>
            </a:fld>
            <a:endParaRPr lang="en-US" dirty="0"/>
          </a:p>
        </p:txBody>
      </p:sp>
      <p:sp>
        <p:nvSpPr>
          <p:cNvPr id="5" name="Footer Placeholder 4"/>
          <p:cNvSpPr>
            <a:spLocks noGrp="1"/>
          </p:cNvSpPr>
          <p:nvPr>
            <p:ph type="ftr" sz="quarter" idx="3"/>
          </p:nvPr>
        </p:nvSpPr>
        <p:spPr>
          <a:xfrm>
            <a:off x="14996160" y="30510483"/>
            <a:ext cx="13898880" cy="1752601"/>
          </a:xfrm>
          <a:prstGeom prst="rect">
            <a:avLst/>
          </a:prstGeom>
        </p:spPr>
        <p:txBody>
          <a:bodyPr vert="horz" lIns="438903" tIns="219451" rIns="438903" bIns="219451" rtlCol="0" anchor="ctr"/>
          <a:lstStyle>
            <a:lvl1pPr algn="ctr">
              <a:defRPr sz="7327">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3"/>
            <a:ext cx="10241280" cy="1752601"/>
          </a:xfrm>
          <a:prstGeom prst="rect">
            <a:avLst/>
          </a:prstGeom>
        </p:spPr>
        <p:txBody>
          <a:bodyPr vert="horz" lIns="438903" tIns="219451" rIns="438903" bIns="219451" rtlCol="0" anchor="ctr"/>
          <a:lstStyle>
            <a:lvl1pPr algn="r">
              <a:defRPr sz="7327">
                <a:solidFill>
                  <a:schemeClr val="tx1">
                    <a:tint val="75000"/>
                  </a:schemeClr>
                </a:solidFill>
              </a:defRPr>
            </a:lvl1pPr>
          </a:lstStyle>
          <a:p>
            <a:fld id="{662FD185-E02B-4476-BAC7-44E4CC1EA1FE}" type="slidenum">
              <a:rPr lang="en-US" smtClean="0"/>
              <a:t>‹#›</a:t>
            </a:fld>
            <a:endParaRPr lang="en-US" dirty="0"/>
          </a:p>
        </p:txBody>
      </p:sp>
    </p:spTree>
    <p:extLst>
      <p:ext uri="{BB962C8B-B14F-4D97-AF65-F5344CB8AC3E}">
        <p14:creationId xmlns:p14="http://schemas.microsoft.com/office/powerpoint/2010/main" val="2188570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642852" rtl="0" eaLnBrk="1" latinLnBrk="0" hangingPunct="1">
        <a:spcBef>
          <a:spcPct val="0"/>
        </a:spcBef>
        <a:buNone/>
        <a:defRPr sz="27128" kern="1200">
          <a:solidFill>
            <a:schemeClr val="tx1"/>
          </a:solidFill>
          <a:latin typeface="+mj-lt"/>
          <a:ea typeface="+mj-ea"/>
          <a:cs typeface="+mj-cs"/>
        </a:defRPr>
      </a:lvl1pPr>
    </p:titleStyle>
    <p:bodyStyle>
      <a:lvl1pPr marL="2116071" indent="-2116071" algn="l" defTabSz="5642852" rtl="0" eaLnBrk="1" latinLnBrk="0" hangingPunct="1">
        <a:spcBef>
          <a:spcPct val="20000"/>
        </a:spcBef>
        <a:buFont typeface="Arial" pitchFamily="34" charset="0"/>
        <a:buChar char="•"/>
        <a:defRPr sz="19798" kern="1200">
          <a:solidFill>
            <a:schemeClr val="tx1"/>
          </a:solidFill>
          <a:latin typeface="+mn-lt"/>
          <a:ea typeface="+mn-ea"/>
          <a:cs typeface="+mn-cs"/>
        </a:defRPr>
      </a:lvl1pPr>
      <a:lvl2pPr marL="4584818" indent="-1763392" algn="l" defTabSz="5642852" rtl="0" eaLnBrk="1" latinLnBrk="0" hangingPunct="1">
        <a:spcBef>
          <a:spcPct val="20000"/>
        </a:spcBef>
        <a:buFont typeface="Arial" pitchFamily="34" charset="0"/>
        <a:buChar char="–"/>
        <a:defRPr sz="17228" kern="1200">
          <a:solidFill>
            <a:schemeClr val="tx1"/>
          </a:solidFill>
          <a:latin typeface="+mn-lt"/>
          <a:ea typeface="+mn-ea"/>
          <a:cs typeface="+mn-cs"/>
        </a:defRPr>
      </a:lvl2pPr>
      <a:lvl3pPr marL="7053567" indent="-1410714" algn="l" defTabSz="5642852" rtl="0" eaLnBrk="1" latinLnBrk="0" hangingPunct="1">
        <a:spcBef>
          <a:spcPct val="20000"/>
        </a:spcBef>
        <a:buFont typeface="Arial" pitchFamily="34" charset="0"/>
        <a:buChar char="•"/>
        <a:defRPr sz="14786" kern="1200">
          <a:solidFill>
            <a:schemeClr val="tx1"/>
          </a:solidFill>
          <a:latin typeface="+mn-lt"/>
          <a:ea typeface="+mn-ea"/>
          <a:cs typeface="+mn-cs"/>
        </a:defRPr>
      </a:lvl3pPr>
      <a:lvl4pPr marL="9874994"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4pPr>
      <a:lvl5pPr marL="12696420"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5pPr>
      <a:lvl6pPr marL="15517846"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6pPr>
      <a:lvl7pPr marL="18339272"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7pPr>
      <a:lvl8pPr marL="21160700"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8pPr>
      <a:lvl9pPr marL="23982126"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9pPr>
    </p:bodyStyle>
    <p:otherStyle>
      <a:defPPr>
        <a:defRPr lang="en-US"/>
      </a:defPPr>
      <a:lvl1pPr marL="0" algn="l" defTabSz="5642852" rtl="0" eaLnBrk="1" latinLnBrk="0" hangingPunct="1">
        <a:defRPr sz="11186" kern="1200">
          <a:solidFill>
            <a:schemeClr val="tx1"/>
          </a:solidFill>
          <a:latin typeface="+mn-lt"/>
          <a:ea typeface="+mn-ea"/>
          <a:cs typeface="+mn-cs"/>
        </a:defRPr>
      </a:lvl1pPr>
      <a:lvl2pPr marL="2821426" algn="l" defTabSz="5642852" rtl="0" eaLnBrk="1" latinLnBrk="0" hangingPunct="1">
        <a:defRPr sz="11186" kern="1200">
          <a:solidFill>
            <a:schemeClr val="tx1"/>
          </a:solidFill>
          <a:latin typeface="+mn-lt"/>
          <a:ea typeface="+mn-ea"/>
          <a:cs typeface="+mn-cs"/>
        </a:defRPr>
      </a:lvl2pPr>
      <a:lvl3pPr marL="5642852" algn="l" defTabSz="5642852" rtl="0" eaLnBrk="1" latinLnBrk="0" hangingPunct="1">
        <a:defRPr sz="11186" kern="1200">
          <a:solidFill>
            <a:schemeClr val="tx1"/>
          </a:solidFill>
          <a:latin typeface="+mn-lt"/>
          <a:ea typeface="+mn-ea"/>
          <a:cs typeface="+mn-cs"/>
        </a:defRPr>
      </a:lvl3pPr>
      <a:lvl4pPr marL="8464280" algn="l" defTabSz="5642852" rtl="0" eaLnBrk="1" latinLnBrk="0" hangingPunct="1">
        <a:defRPr sz="11186" kern="1200">
          <a:solidFill>
            <a:schemeClr val="tx1"/>
          </a:solidFill>
          <a:latin typeface="+mn-lt"/>
          <a:ea typeface="+mn-ea"/>
          <a:cs typeface="+mn-cs"/>
        </a:defRPr>
      </a:lvl4pPr>
      <a:lvl5pPr marL="11285706" algn="l" defTabSz="5642852" rtl="0" eaLnBrk="1" latinLnBrk="0" hangingPunct="1">
        <a:defRPr sz="11186" kern="1200">
          <a:solidFill>
            <a:schemeClr val="tx1"/>
          </a:solidFill>
          <a:latin typeface="+mn-lt"/>
          <a:ea typeface="+mn-ea"/>
          <a:cs typeface="+mn-cs"/>
        </a:defRPr>
      </a:lvl5pPr>
      <a:lvl6pPr marL="14107132" algn="l" defTabSz="5642852" rtl="0" eaLnBrk="1" latinLnBrk="0" hangingPunct="1">
        <a:defRPr sz="11186" kern="1200">
          <a:solidFill>
            <a:schemeClr val="tx1"/>
          </a:solidFill>
          <a:latin typeface="+mn-lt"/>
          <a:ea typeface="+mn-ea"/>
          <a:cs typeface="+mn-cs"/>
        </a:defRPr>
      </a:lvl6pPr>
      <a:lvl7pPr marL="16928559" algn="l" defTabSz="5642852" rtl="0" eaLnBrk="1" latinLnBrk="0" hangingPunct="1">
        <a:defRPr sz="11186" kern="1200">
          <a:solidFill>
            <a:schemeClr val="tx1"/>
          </a:solidFill>
          <a:latin typeface="+mn-lt"/>
          <a:ea typeface="+mn-ea"/>
          <a:cs typeface="+mn-cs"/>
        </a:defRPr>
      </a:lvl7pPr>
      <a:lvl8pPr marL="19749985" algn="l" defTabSz="5642852" rtl="0" eaLnBrk="1" latinLnBrk="0" hangingPunct="1">
        <a:defRPr sz="11186" kern="1200">
          <a:solidFill>
            <a:schemeClr val="tx1"/>
          </a:solidFill>
          <a:latin typeface="+mn-lt"/>
          <a:ea typeface="+mn-ea"/>
          <a:cs typeface="+mn-cs"/>
        </a:defRPr>
      </a:lvl8pPr>
      <a:lvl9pPr marL="22571414" algn="l" defTabSz="5642852" rtl="0" eaLnBrk="1" latinLnBrk="0" hangingPunct="1">
        <a:defRPr sz="111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ridgeporthospital.org/services/heart-and-vascular/cardiac-rehabilitation"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5375554"/>
            <a:ext cx="12335549" cy="26476046"/>
          </a:xfrm>
          <a:prstGeom prst="rect">
            <a:avLst/>
          </a:prstGeom>
          <a:solidFill>
            <a:schemeClr val="bg1">
              <a:lumMod val="9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186" dirty="0"/>
          </a:p>
        </p:txBody>
      </p:sp>
      <p:sp>
        <p:nvSpPr>
          <p:cNvPr id="38" name="Rectangle 37"/>
          <p:cNvSpPr/>
          <p:nvPr/>
        </p:nvSpPr>
        <p:spPr>
          <a:xfrm>
            <a:off x="31555651" y="5364669"/>
            <a:ext cx="12335549" cy="26476046"/>
          </a:xfrm>
          <a:prstGeom prst="rect">
            <a:avLst/>
          </a:prstGeom>
          <a:solidFill>
            <a:schemeClr val="bg1">
              <a:lumMod val="9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186" dirty="0"/>
          </a:p>
        </p:txBody>
      </p:sp>
      <p:sp>
        <p:nvSpPr>
          <p:cNvPr id="5" name="Rectangle 4">
            <a:extLst>
              <a:ext uri="{FF2B5EF4-FFF2-40B4-BE49-F238E27FC236}">
                <a16:creationId xmlns:a16="http://schemas.microsoft.com/office/drawing/2014/main" id="{AEB30B93-2AB5-8214-5C64-52168F2D99C4}"/>
              </a:ext>
            </a:extLst>
          </p:cNvPr>
          <p:cNvSpPr/>
          <p:nvPr/>
        </p:nvSpPr>
        <p:spPr>
          <a:xfrm>
            <a:off x="189780" y="31840715"/>
            <a:ext cx="43856695" cy="1495065"/>
          </a:xfrm>
          <a:prstGeom prst="rect">
            <a:avLst/>
          </a:prstGeom>
          <a:gradFill flip="none" rotWithShape="1">
            <a:gsLst>
              <a:gs pos="16000">
                <a:srgbClr val="00B050"/>
              </a:gs>
              <a:gs pos="0">
                <a:schemeClr val="accent3">
                  <a:lumMod val="60000"/>
                  <a:lumOff val="40000"/>
                </a:schemeClr>
              </a:gs>
              <a:gs pos="85000">
                <a:srgbClr val="00B050"/>
              </a:gs>
              <a:gs pos="100000">
                <a:schemeClr val="accent3">
                  <a:lumMod val="60000"/>
                  <a:lumOff val="4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D53D42F-C919-A6C6-A5B4-8FE16D3211E9}"/>
              </a:ext>
            </a:extLst>
          </p:cNvPr>
          <p:cNvSpPr/>
          <p:nvPr/>
        </p:nvSpPr>
        <p:spPr>
          <a:xfrm>
            <a:off x="0" y="0"/>
            <a:ext cx="43891200" cy="5361788"/>
          </a:xfrm>
          <a:prstGeom prst="rect">
            <a:avLst/>
          </a:prstGeom>
          <a:gradFill flip="none" rotWithShape="1">
            <a:gsLst>
              <a:gs pos="16000">
                <a:srgbClr val="00B050"/>
              </a:gs>
              <a:gs pos="0">
                <a:schemeClr val="accent3">
                  <a:lumMod val="60000"/>
                  <a:lumOff val="40000"/>
                </a:schemeClr>
              </a:gs>
              <a:gs pos="85000">
                <a:srgbClr val="00B050"/>
              </a:gs>
              <a:gs pos="100000">
                <a:schemeClr val="accent3">
                  <a:lumMod val="60000"/>
                  <a:lumOff val="4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0" y="2895600"/>
            <a:ext cx="43891200" cy="2010550"/>
          </a:xfrm>
          <a:prstGeom prst="rect">
            <a:avLst/>
          </a:prstGeom>
          <a:noFill/>
        </p:spPr>
        <p:txBody>
          <a:bodyPr wrap="square" lIns="164592" tIns="82296" rIns="164592" bIns="82296" rtlCol="0">
            <a:spAutoFit/>
          </a:bodyPr>
          <a:lstStyle/>
          <a:p>
            <a:pPr algn="ctr">
              <a:lnSpc>
                <a:spcPct val="50000"/>
              </a:lnSpc>
              <a:spcBef>
                <a:spcPct val="50000"/>
              </a:spcBef>
            </a:pPr>
            <a:r>
              <a:rPr lang="en-US" sz="6941" dirty="0">
                <a:solidFill>
                  <a:schemeClr val="bg1"/>
                </a:solidFill>
                <a:latin typeface="Rockwell" panose="02060603020205020403" pitchFamily="18" charset="0"/>
                <a:cs typeface="Times New Roman" pitchFamily="18" charset="0"/>
              </a:rPr>
              <a:t>Abigail French </a:t>
            </a:r>
            <a:r>
              <a:rPr lang="en-US" sz="4000" i="1" dirty="0">
                <a:solidFill>
                  <a:schemeClr val="bg1"/>
                </a:solidFill>
                <a:latin typeface="Rockwell" panose="02060603020205020403" pitchFamily="18" charset="0"/>
                <a:cs typeface="Times New Roman" pitchFamily="18" charset="0"/>
              </a:rPr>
              <a:t>[Mentor: Eric </a:t>
            </a:r>
            <a:r>
              <a:rPr lang="en-US" sz="4000" i="1" dirty="0" err="1">
                <a:solidFill>
                  <a:schemeClr val="bg1"/>
                </a:solidFill>
                <a:latin typeface="Rockwell" panose="02060603020205020403" pitchFamily="18" charset="0"/>
                <a:cs typeface="Times New Roman" pitchFamily="18" charset="0"/>
              </a:rPr>
              <a:t>Scibek</a:t>
            </a:r>
            <a:r>
              <a:rPr lang="en-US" sz="4000" i="1" dirty="0">
                <a:solidFill>
                  <a:schemeClr val="bg1"/>
                </a:solidFill>
                <a:latin typeface="Rockwell" panose="02060603020205020403" pitchFamily="18" charset="0"/>
                <a:cs typeface="Times New Roman" pitchFamily="18" charset="0"/>
              </a:rPr>
              <a:t>]</a:t>
            </a:r>
          </a:p>
          <a:p>
            <a:pPr algn="ctr">
              <a:lnSpc>
                <a:spcPct val="50000"/>
              </a:lnSpc>
              <a:spcBef>
                <a:spcPct val="50000"/>
              </a:spcBef>
            </a:pPr>
            <a:r>
              <a:rPr lang="en-US" sz="4114" dirty="0">
                <a:solidFill>
                  <a:schemeClr val="bg1"/>
                </a:solidFill>
                <a:latin typeface="Rockwell" panose="02060603020205020403" pitchFamily="18" charset="0"/>
                <a:cs typeface="Times New Roman" pitchFamily="18" charset="0"/>
              </a:rPr>
              <a:t>College of Health Professions</a:t>
            </a:r>
          </a:p>
          <a:p>
            <a:pPr algn="ctr">
              <a:lnSpc>
                <a:spcPct val="50000"/>
              </a:lnSpc>
              <a:spcBef>
                <a:spcPct val="50000"/>
              </a:spcBef>
            </a:pPr>
            <a:r>
              <a:rPr lang="en-US" sz="4114" dirty="0">
                <a:solidFill>
                  <a:schemeClr val="bg1"/>
                </a:solidFill>
                <a:latin typeface="Rockwell" panose="02060603020205020403" pitchFamily="18" charset="0"/>
                <a:cs typeface="Times New Roman" pitchFamily="18" charset="0"/>
              </a:rPr>
              <a:t>Department of Physical Therapy and Human Movement Science</a:t>
            </a:r>
          </a:p>
        </p:txBody>
      </p:sp>
      <p:sp>
        <p:nvSpPr>
          <p:cNvPr id="16" name="TextBox 15"/>
          <p:cNvSpPr txBox="1"/>
          <p:nvPr/>
        </p:nvSpPr>
        <p:spPr>
          <a:xfrm>
            <a:off x="4781349" y="671251"/>
            <a:ext cx="34109846" cy="1590756"/>
          </a:xfrm>
          <a:prstGeom prst="rect">
            <a:avLst/>
          </a:prstGeom>
          <a:noFill/>
        </p:spPr>
        <p:txBody>
          <a:bodyPr wrap="square" lIns="164592" tIns="82296" rIns="164592" bIns="82296" rtlCol="0">
            <a:spAutoFit/>
          </a:bodyPr>
          <a:lstStyle/>
          <a:p>
            <a:pPr algn="ctr"/>
            <a:r>
              <a:rPr lang="en-US" sz="9257" dirty="0">
                <a:solidFill>
                  <a:schemeClr val="bg1"/>
                </a:solidFill>
                <a:latin typeface="Rockwell" panose="02060603020205020403" pitchFamily="18" charset="0"/>
                <a:cs typeface="Times New Roman" pitchFamily="18" charset="0"/>
              </a:rPr>
              <a:t>Effects of Cardiac Rehabilitation Programs on LVAD Patients</a:t>
            </a:r>
          </a:p>
        </p:txBody>
      </p:sp>
      <p:sp>
        <p:nvSpPr>
          <p:cNvPr id="3" name="TextBox 2"/>
          <p:cNvSpPr txBox="1"/>
          <p:nvPr/>
        </p:nvSpPr>
        <p:spPr>
          <a:xfrm>
            <a:off x="381000" y="5761331"/>
            <a:ext cx="11506200" cy="7663636"/>
          </a:xfrm>
          <a:prstGeom prst="rect">
            <a:avLst/>
          </a:prstGeom>
          <a:noFill/>
        </p:spPr>
        <p:txBody>
          <a:bodyPr wrap="square" rtlCol="0">
            <a:spAutoFit/>
          </a:bodyPr>
          <a:lstStyle/>
          <a:p>
            <a:r>
              <a:rPr lang="en-US" sz="7200" dirty="0">
                <a:solidFill>
                  <a:srgbClr val="00B050"/>
                </a:solidFill>
                <a:latin typeface="Rockwell" panose="02060603020205020403" pitchFamily="18" charset="0"/>
              </a:rPr>
              <a:t>ABSTRACT</a:t>
            </a:r>
          </a:p>
          <a:p>
            <a:r>
              <a:rPr lang="en-US" sz="3000" dirty="0">
                <a:solidFill>
                  <a:srgbClr val="00B050"/>
                </a:solidFill>
                <a:latin typeface="Rockwell" panose="02060603020205020403" pitchFamily="18" charset="0"/>
              </a:rPr>
              <a:t>LVADs are used to pump blood into the lower chambers of the heart and are placed in patients with heart failure (EF &lt; 35%) who may not be eligible for a heart transplant. The patient’s blood pressure pre- and post-exercise were recorded, as well as during exercise after 10-15 minutes. An adaptational decrease in systolic blood pressure was the result of 24/36 sessions. There was more variation with pre-exercise heart rate, but post-exercise resting heart rate decreases with chronic aerobic exercise. Cardiac rehabilitation programs are designed to increase functional capacity and quality of life in those who suffer from various heart conditions over the course of 36 sessions (roughly within three months). Cardiac rehab programs implement cardio, weight training, and stretching, along with education on healthy living and heart health. </a:t>
            </a:r>
          </a:p>
        </p:txBody>
      </p:sp>
      <p:cxnSp>
        <p:nvCxnSpPr>
          <p:cNvPr id="6" name="Straight Connector 5"/>
          <p:cNvCxnSpPr/>
          <p:nvPr/>
        </p:nvCxnSpPr>
        <p:spPr>
          <a:xfrm>
            <a:off x="152400" y="14173200"/>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52400" y="14478000"/>
            <a:ext cx="11506200" cy="8212505"/>
          </a:xfrm>
          <a:prstGeom prst="rect">
            <a:avLst/>
          </a:prstGeom>
          <a:noFill/>
        </p:spPr>
        <p:txBody>
          <a:bodyPr wrap="square" lIns="91440" tIns="45720" rIns="91440" bIns="45720" rtlCol="0" anchor="t">
            <a:spAutoFit/>
          </a:bodyPr>
          <a:lstStyle/>
          <a:p>
            <a:r>
              <a:rPr lang="en-US" sz="5600" b="1" dirty="0">
                <a:solidFill>
                  <a:srgbClr val="00B050"/>
                </a:solidFill>
                <a:latin typeface="Rockwell" panose="02060603020205020403" pitchFamily="18" charset="0"/>
              </a:rPr>
              <a:t>Does cardiac rehab benefit LVAD patients?</a:t>
            </a:r>
          </a:p>
          <a:p>
            <a:r>
              <a:rPr lang="en-US" sz="4300" dirty="0">
                <a:solidFill>
                  <a:srgbClr val="00B050"/>
                </a:solidFill>
                <a:latin typeface="Rockwell" panose="02060603020205020403" pitchFamily="18" charset="0"/>
              </a:rPr>
              <a:t>Simply, yes.</a:t>
            </a:r>
          </a:p>
          <a:p>
            <a:pPr marL="571500" indent="-571500">
              <a:buFont typeface="Arial" panose="020B0604020202020204" pitchFamily="34" charset="0"/>
              <a:buChar char="•"/>
            </a:pPr>
            <a:r>
              <a:rPr lang="en-US" sz="4300" dirty="0">
                <a:solidFill>
                  <a:srgbClr val="00B050"/>
                </a:solidFill>
                <a:latin typeface="Rockwell" panose="02060603020205020403" pitchFamily="18" charset="0"/>
              </a:rPr>
              <a:t>Blood pressure decreases over time</a:t>
            </a:r>
          </a:p>
          <a:p>
            <a:pPr marL="571500" indent="-571500">
              <a:buFont typeface="Arial" panose="020B0604020202020204" pitchFamily="34" charset="0"/>
              <a:buChar char="•"/>
            </a:pPr>
            <a:r>
              <a:rPr lang="en-US" sz="4300" dirty="0">
                <a:solidFill>
                  <a:srgbClr val="00B050"/>
                </a:solidFill>
                <a:latin typeface="Rockwell" panose="02060603020205020403" pitchFamily="18" charset="0"/>
              </a:rPr>
              <a:t>Resting heart rate decreases over time</a:t>
            </a:r>
          </a:p>
          <a:p>
            <a:pPr marL="571500" indent="-571500">
              <a:buFont typeface="Arial" panose="020B0604020202020204" pitchFamily="34" charset="0"/>
              <a:buChar char="•"/>
            </a:pPr>
            <a:r>
              <a:rPr lang="en-US" sz="4300" dirty="0">
                <a:solidFill>
                  <a:srgbClr val="00B050"/>
                </a:solidFill>
                <a:latin typeface="Rockwell" panose="02060603020205020403" pitchFamily="18" charset="0"/>
              </a:rPr>
              <a:t>Increased quality of life and functional capacity</a:t>
            </a:r>
          </a:p>
          <a:p>
            <a:pPr marL="571500" indent="-571500">
              <a:buFont typeface="Arial" panose="020B0604020202020204" pitchFamily="34" charset="0"/>
              <a:buChar char="•"/>
            </a:pPr>
            <a:r>
              <a:rPr lang="en-US" sz="4300" dirty="0">
                <a:solidFill>
                  <a:srgbClr val="00B050"/>
                </a:solidFill>
                <a:latin typeface="Rockwell" panose="02060603020205020403" pitchFamily="18" charset="0"/>
              </a:rPr>
              <a:t>Decreased risk of future cardiac incident</a:t>
            </a:r>
          </a:p>
          <a:p>
            <a:pPr marL="571500" indent="-571500">
              <a:buFont typeface="Arial" panose="020B0604020202020204" pitchFamily="34" charset="0"/>
              <a:buChar char="•"/>
            </a:pPr>
            <a:r>
              <a:rPr lang="en-US" sz="4300" dirty="0">
                <a:solidFill>
                  <a:srgbClr val="00B050"/>
                </a:solidFill>
                <a:latin typeface="Rockwell"/>
              </a:rPr>
              <a:t>Effects of CR can be seen for months after CR</a:t>
            </a:r>
            <a:r>
              <a:rPr lang="en-US" sz="4300" baseline="30000" dirty="0">
                <a:solidFill>
                  <a:srgbClr val="00B050"/>
                </a:solidFill>
                <a:latin typeface="Rockwell"/>
              </a:rPr>
              <a:t>8</a:t>
            </a:r>
          </a:p>
          <a:p>
            <a:pPr marL="571500" indent="-571500">
              <a:buFont typeface="Arial" panose="020B0604020202020204" pitchFamily="34" charset="0"/>
              <a:buChar char="•"/>
            </a:pPr>
            <a:r>
              <a:rPr lang="en-US" sz="4300" dirty="0">
                <a:solidFill>
                  <a:srgbClr val="00B050"/>
                </a:solidFill>
                <a:latin typeface="Rockwell"/>
              </a:rPr>
              <a:t>Increase in 6MWT distance</a:t>
            </a:r>
            <a:r>
              <a:rPr lang="en-US" sz="4300" baseline="30000" dirty="0">
                <a:solidFill>
                  <a:srgbClr val="00B050"/>
                </a:solidFill>
                <a:latin typeface="Rockwell"/>
              </a:rPr>
              <a:t>8</a:t>
            </a:r>
          </a:p>
          <a:p>
            <a:pPr marL="571500" indent="-571500">
              <a:buFont typeface="Arial" panose="020B0604020202020204" pitchFamily="34" charset="0"/>
              <a:buChar char="•"/>
            </a:pPr>
            <a:endParaRPr lang="en-US" sz="4300" baseline="30000" dirty="0">
              <a:solidFill>
                <a:srgbClr val="00B050"/>
              </a:solidFill>
              <a:latin typeface="Rockwell" panose="02060603020205020403" pitchFamily="18" charset="0"/>
            </a:endParaRPr>
          </a:p>
        </p:txBody>
      </p:sp>
      <p:cxnSp>
        <p:nvCxnSpPr>
          <p:cNvPr id="31" name="Straight Connector 30"/>
          <p:cNvCxnSpPr/>
          <p:nvPr/>
        </p:nvCxnSpPr>
        <p:spPr>
          <a:xfrm>
            <a:off x="224174" y="23164800"/>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224174" y="23469600"/>
            <a:ext cx="11506200" cy="8433078"/>
          </a:xfrm>
          <a:prstGeom prst="rect">
            <a:avLst/>
          </a:prstGeom>
          <a:noFill/>
        </p:spPr>
        <p:txBody>
          <a:bodyPr wrap="square" rtlCol="0">
            <a:spAutoFit/>
          </a:bodyPr>
          <a:lstStyle/>
          <a:p>
            <a:r>
              <a:rPr lang="en-US" sz="5600" b="1" dirty="0">
                <a:solidFill>
                  <a:srgbClr val="00B050"/>
                </a:solidFill>
                <a:latin typeface="Rockwell" panose="02060603020205020403" pitchFamily="18" charset="0"/>
              </a:rPr>
              <a:t>Who is recommended for cardiac rehab?</a:t>
            </a:r>
          </a:p>
          <a:p>
            <a:r>
              <a:rPr lang="en-US" sz="4300" dirty="0">
                <a:solidFill>
                  <a:srgbClr val="00B050"/>
                </a:solidFill>
                <a:latin typeface="Rockwell" panose="02060603020205020403" pitchFamily="18" charset="0"/>
              </a:rPr>
              <a:t>Anyone who suffers from the following heart conditions</a:t>
            </a:r>
            <a:r>
              <a:rPr lang="en-US" sz="4300" baseline="30000" dirty="0">
                <a:solidFill>
                  <a:srgbClr val="00B050"/>
                </a:solidFill>
                <a:latin typeface="Rockwell" panose="02060603020205020403" pitchFamily="18" charset="0"/>
              </a:rPr>
              <a:t>6</a:t>
            </a:r>
            <a:r>
              <a:rPr lang="en-US" sz="4300" dirty="0">
                <a:solidFill>
                  <a:srgbClr val="00B050"/>
                </a:solidFill>
                <a:latin typeface="Rockwell" panose="02060603020205020403" pitchFamily="18" charset="0"/>
              </a:rPr>
              <a:t>:</a:t>
            </a:r>
          </a:p>
          <a:p>
            <a:pPr marL="571500" indent="-571500">
              <a:buFont typeface="Arial" panose="020B0604020202020204" pitchFamily="34" charset="0"/>
              <a:buChar char="•"/>
            </a:pPr>
            <a:r>
              <a:rPr lang="en-US" sz="4300" dirty="0">
                <a:solidFill>
                  <a:srgbClr val="00B050"/>
                </a:solidFill>
                <a:latin typeface="Rockwell" panose="02060603020205020403" pitchFamily="18" charset="0"/>
              </a:rPr>
              <a:t>Recent myocardial infarction (heart attack)</a:t>
            </a:r>
          </a:p>
          <a:p>
            <a:pPr marL="571500" indent="-571500">
              <a:buFont typeface="Arial" panose="020B0604020202020204" pitchFamily="34" charset="0"/>
              <a:buChar char="•"/>
            </a:pPr>
            <a:r>
              <a:rPr lang="en-US" sz="4300" dirty="0">
                <a:solidFill>
                  <a:srgbClr val="00B050"/>
                </a:solidFill>
                <a:latin typeface="Rockwell" panose="02060603020205020403" pitchFamily="18" charset="0"/>
              </a:rPr>
              <a:t>Acute coronary artery syndrome</a:t>
            </a:r>
          </a:p>
          <a:p>
            <a:pPr marL="571500" indent="-571500">
              <a:buFont typeface="Arial" panose="020B0604020202020204" pitchFamily="34" charset="0"/>
              <a:buChar char="•"/>
            </a:pPr>
            <a:r>
              <a:rPr lang="en-US" sz="4300" dirty="0">
                <a:solidFill>
                  <a:srgbClr val="00B050"/>
                </a:solidFill>
                <a:latin typeface="Rockwell" panose="02060603020205020403" pitchFamily="18" charset="0"/>
              </a:rPr>
              <a:t>Chronic angina</a:t>
            </a:r>
          </a:p>
          <a:p>
            <a:pPr marL="571500" indent="-571500">
              <a:buFont typeface="Arial" panose="020B0604020202020204" pitchFamily="34" charset="0"/>
              <a:buChar char="•"/>
            </a:pPr>
            <a:r>
              <a:rPr lang="en-US" sz="4300" dirty="0">
                <a:solidFill>
                  <a:srgbClr val="00B050"/>
                </a:solidFill>
                <a:latin typeface="Rockwell" panose="02060603020205020403" pitchFamily="18" charset="0"/>
              </a:rPr>
              <a:t>Congestive heart failure (EF &lt; 35%)</a:t>
            </a:r>
          </a:p>
          <a:p>
            <a:pPr marL="571500" indent="-571500">
              <a:buFont typeface="Arial" panose="020B0604020202020204" pitchFamily="34" charset="0"/>
              <a:buChar char="•"/>
            </a:pPr>
            <a:r>
              <a:rPr lang="en-US" sz="4300" dirty="0">
                <a:solidFill>
                  <a:srgbClr val="00B050"/>
                </a:solidFill>
                <a:latin typeface="Rockwell" panose="02060603020205020403" pitchFamily="18" charset="0"/>
              </a:rPr>
              <a:t>Coronary bypass surgery</a:t>
            </a:r>
          </a:p>
          <a:p>
            <a:pPr marL="571500" indent="-571500">
              <a:buFont typeface="Arial" panose="020B0604020202020204" pitchFamily="34" charset="0"/>
              <a:buChar char="•"/>
            </a:pPr>
            <a:r>
              <a:rPr lang="en-US" sz="4300" dirty="0">
                <a:solidFill>
                  <a:srgbClr val="00B050"/>
                </a:solidFill>
                <a:latin typeface="Rockwell" panose="02060603020205020403" pitchFamily="18" charset="0"/>
              </a:rPr>
              <a:t>Percutaneous coronary intervention</a:t>
            </a:r>
          </a:p>
          <a:p>
            <a:pPr marL="571500" indent="-571500">
              <a:buFont typeface="Arial" panose="020B0604020202020204" pitchFamily="34" charset="0"/>
              <a:buChar char="•"/>
            </a:pPr>
            <a:r>
              <a:rPr lang="en-US" sz="4300" dirty="0">
                <a:solidFill>
                  <a:srgbClr val="00B050"/>
                </a:solidFill>
                <a:latin typeface="Rockwell" panose="02060603020205020403" pitchFamily="18" charset="0"/>
              </a:rPr>
              <a:t>Valvular surgery</a:t>
            </a:r>
          </a:p>
          <a:p>
            <a:pPr marL="571500" indent="-571500">
              <a:buFont typeface="Arial" panose="020B0604020202020204" pitchFamily="34" charset="0"/>
              <a:buChar char="•"/>
            </a:pPr>
            <a:r>
              <a:rPr lang="en-US" sz="4300" dirty="0">
                <a:solidFill>
                  <a:srgbClr val="00B050"/>
                </a:solidFill>
                <a:latin typeface="Rockwell" panose="02060603020205020403" pitchFamily="18" charset="0"/>
              </a:rPr>
              <a:t>Heart transplant</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889174"/>
            <a:ext cx="6000750" cy="3295650"/>
          </a:xfrm>
          <a:prstGeom prst="rect">
            <a:avLst/>
          </a:prstGeom>
        </p:spPr>
      </p:pic>
      <p:sp>
        <p:nvSpPr>
          <p:cNvPr id="35" name="TextBox 34"/>
          <p:cNvSpPr txBox="1"/>
          <p:nvPr/>
        </p:nvSpPr>
        <p:spPr>
          <a:xfrm>
            <a:off x="12801600" y="5715000"/>
            <a:ext cx="11506200" cy="1661993"/>
          </a:xfrm>
          <a:prstGeom prst="rect">
            <a:avLst/>
          </a:prstGeom>
          <a:noFill/>
        </p:spPr>
        <p:txBody>
          <a:bodyPr wrap="square" rtlCol="0">
            <a:spAutoFit/>
          </a:bodyPr>
          <a:lstStyle/>
          <a:p>
            <a:r>
              <a:rPr lang="en-US" sz="7200" dirty="0">
                <a:solidFill>
                  <a:srgbClr val="00B050"/>
                </a:solidFill>
                <a:latin typeface="Rockwell" panose="02060603020205020403" pitchFamily="18" charset="0"/>
              </a:rPr>
              <a:t>PARTICIPANT</a:t>
            </a:r>
          </a:p>
          <a:p>
            <a:endParaRPr lang="en-US" sz="3000" dirty="0">
              <a:solidFill>
                <a:srgbClr val="00B050"/>
              </a:solidFill>
              <a:latin typeface="Rockwell" panose="02060603020205020403" pitchFamily="18" charset="0"/>
            </a:endParaRPr>
          </a:p>
        </p:txBody>
      </p:sp>
      <p:sp>
        <p:nvSpPr>
          <p:cNvPr id="36" name="TextBox 35"/>
          <p:cNvSpPr txBox="1"/>
          <p:nvPr/>
        </p:nvSpPr>
        <p:spPr>
          <a:xfrm>
            <a:off x="12709262" y="11560003"/>
            <a:ext cx="18461950" cy="6586418"/>
          </a:xfrm>
          <a:prstGeom prst="rect">
            <a:avLst/>
          </a:prstGeom>
          <a:noFill/>
        </p:spPr>
        <p:txBody>
          <a:bodyPr wrap="square" lIns="91440" tIns="45720" rIns="91440" bIns="45720" rtlCol="0" anchor="t">
            <a:spAutoFit/>
          </a:bodyPr>
          <a:lstStyle/>
          <a:p>
            <a:r>
              <a:rPr lang="en-US" sz="7200" dirty="0">
                <a:solidFill>
                  <a:srgbClr val="00B050"/>
                </a:solidFill>
                <a:latin typeface="Rockwell"/>
              </a:rPr>
              <a:t>METHODS</a:t>
            </a:r>
          </a:p>
          <a:p>
            <a:pPr marL="457200" indent="-457200">
              <a:buFont typeface="Arial" panose="020B0604020202020204" pitchFamily="34" charset="0"/>
              <a:buChar char="•"/>
            </a:pPr>
            <a:r>
              <a:rPr lang="en-US" sz="3200" dirty="0">
                <a:solidFill>
                  <a:srgbClr val="00B050"/>
                </a:solidFill>
                <a:latin typeface="Rockwell"/>
              </a:rPr>
              <a:t>Initial  assessments include: depression screening, quality-of-life index, and goals for the program</a:t>
            </a:r>
          </a:p>
          <a:p>
            <a:pPr marL="457200" indent="-457200">
              <a:buFont typeface="Arial" panose="020B0604020202020204" pitchFamily="34" charset="0"/>
              <a:buChar char="•"/>
            </a:pPr>
            <a:r>
              <a:rPr lang="en-US" sz="3200" dirty="0">
                <a:solidFill>
                  <a:srgbClr val="00B050"/>
                </a:solidFill>
                <a:latin typeface="Rockwell"/>
              </a:rPr>
              <a:t>Goals: increase endurance, stay on treadmill for 20 minutes</a:t>
            </a:r>
          </a:p>
          <a:p>
            <a:pPr marL="457200" indent="-457200">
              <a:buFont typeface="Arial" panose="020B0604020202020204" pitchFamily="34" charset="0"/>
              <a:buChar char="•"/>
            </a:pPr>
            <a:r>
              <a:rPr lang="en-US" sz="3200" dirty="0">
                <a:solidFill>
                  <a:srgbClr val="00B050"/>
                </a:solidFill>
                <a:latin typeface="Rockwell"/>
              </a:rPr>
              <a:t>Resting blood pressure, blood pressure after 10-15 minutes of exercise, post-exercise blood pressure recorded</a:t>
            </a:r>
          </a:p>
          <a:p>
            <a:pPr marL="457200" indent="-457200">
              <a:buFont typeface="Arial" panose="020B0604020202020204" pitchFamily="34" charset="0"/>
              <a:buChar char="•"/>
            </a:pPr>
            <a:r>
              <a:rPr lang="en-US" sz="3200" dirty="0">
                <a:solidFill>
                  <a:srgbClr val="00B050"/>
                </a:solidFill>
                <a:latin typeface="Rockwell"/>
              </a:rPr>
              <a:t>Testing battery: “talk test”</a:t>
            </a:r>
          </a:p>
          <a:p>
            <a:pPr marL="457200" indent="-457200">
              <a:buFont typeface="Arial" panose="020B0604020202020204" pitchFamily="34" charset="0"/>
              <a:buChar char="•"/>
            </a:pPr>
            <a:r>
              <a:rPr lang="en-US" sz="3200" dirty="0">
                <a:solidFill>
                  <a:srgbClr val="00B050"/>
                </a:solidFill>
                <a:latin typeface="Rockwell"/>
              </a:rPr>
              <a:t>No post-intervention tests are taken except for a discharge assessment</a:t>
            </a:r>
          </a:p>
          <a:p>
            <a:pPr marL="457200" indent="-457200">
              <a:buFont typeface="Arial" panose="020B0604020202020204" pitchFamily="34" charset="0"/>
              <a:buChar char="•"/>
            </a:pPr>
            <a:r>
              <a:rPr lang="en-US" sz="3200" dirty="0">
                <a:solidFill>
                  <a:srgbClr val="00B050"/>
                </a:solidFill>
                <a:latin typeface="Rockwell"/>
              </a:rPr>
              <a:t>Every five sessions was used to track the client’s progress</a:t>
            </a:r>
          </a:p>
          <a:p>
            <a:pPr marL="285750" indent="-285750">
              <a:buFont typeface="Arial" panose="020B0604020202020204" pitchFamily="34" charset="0"/>
              <a:buChar char="•"/>
            </a:pPr>
            <a:r>
              <a:rPr lang="en-US" sz="3200" dirty="0">
                <a:solidFill>
                  <a:srgbClr val="00B050"/>
                </a:solidFill>
                <a:latin typeface="Rockwell"/>
              </a:rPr>
              <a:t> Patients are encouraged to work at 50-80% of their maximal aerobic capacity</a:t>
            </a:r>
            <a:r>
              <a:rPr lang="en-US" sz="3200" baseline="30000" dirty="0">
                <a:solidFill>
                  <a:srgbClr val="00B050"/>
                </a:solidFill>
                <a:latin typeface="Rockwell"/>
              </a:rPr>
              <a:t>4</a:t>
            </a:r>
            <a:r>
              <a:rPr lang="en-US" sz="3200" dirty="0">
                <a:solidFill>
                  <a:srgbClr val="00B050"/>
                </a:solidFill>
                <a:latin typeface="Rockwell"/>
              </a:rPr>
              <a:t> or ideally at an RPE of 12/13</a:t>
            </a:r>
            <a:endParaRPr lang="en-US" sz="3200" dirty="0">
              <a:latin typeface="Rockwell"/>
            </a:endParaRPr>
          </a:p>
          <a:p>
            <a:pPr marL="457200" indent="-457200">
              <a:buFont typeface="Arial" panose="020B0604020202020204" pitchFamily="34" charset="0"/>
              <a:buChar char="•"/>
            </a:pPr>
            <a:endParaRPr lang="en-US" sz="3000" dirty="0">
              <a:solidFill>
                <a:srgbClr val="00B050"/>
              </a:solidFill>
              <a:latin typeface="Rockwell" panose="02060603020205020403" pitchFamily="18" charset="0"/>
            </a:endParaRPr>
          </a:p>
        </p:txBody>
      </p:sp>
      <p:sp>
        <p:nvSpPr>
          <p:cNvPr id="37" name="TextBox 36"/>
          <p:cNvSpPr txBox="1"/>
          <p:nvPr/>
        </p:nvSpPr>
        <p:spPr>
          <a:xfrm>
            <a:off x="12701360" y="18153920"/>
            <a:ext cx="18234803" cy="5232202"/>
          </a:xfrm>
          <a:prstGeom prst="rect">
            <a:avLst/>
          </a:prstGeom>
          <a:noFill/>
        </p:spPr>
        <p:txBody>
          <a:bodyPr wrap="square" lIns="91440" tIns="45720" rIns="91440" bIns="45720" rtlCol="0" anchor="t">
            <a:spAutoFit/>
          </a:bodyPr>
          <a:lstStyle/>
          <a:p>
            <a:r>
              <a:rPr lang="en-US" sz="7200" dirty="0">
                <a:solidFill>
                  <a:srgbClr val="00B050"/>
                </a:solidFill>
                <a:latin typeface="Rockwell" panose="02060603020205020403" pitchFamily="18" charset="0"/>
              </a:rPr>
              <a:t>RESULTS</a:t>
            </a:r>
          </a:p>
          <a:p>
            <a:r>
              <a:rPr lang="en-US" sz="3200" dirty="0">
                <a:solidFill>
                  <a:srgbClr val="00B050"/>
                </a:solidFill>
                <a:latin typeface="Rockwell"/>
              </a:rPr>
              <a:t>Acute increases in systolic blood pressure are shown in Table 1 but the chronic adaptation to aerobic endurance exercise results in an overall decrease in blood pressure. Pre-exercise resting heart rate varied, but post-exercise resting heart rate followed the trend of a decrease with exercise.</a:t>
            </a:r>
          </a:p>
          <a:p>
            <a:r>
              <a:rPr lang="en-US" sz="3200" dirty="0">
                <a:solidFill>
                  <a:srgbClr val="00B050"/>
                </a:solidFill>
                <a:latin typeface="Rockwell"/>
              </a:rPr>
              <a:t>*Only systolic blood pressure measured because the LVAD supplies continuous blood flow</a:t>
            </a:r>
            <a:endParaRPr lang="en-US" sz="3200" dirty="0">
              <a:solidFill>
                <a:srgbClr val="00B050"/>
              </a:solidFill>
              <a:latin typeface="Rockwell" panose="02060603020205020403" pitchFamily="18" charset="0"/>
            </a:endParaRPr>
          </a:p>
          <a:p>
            <a:endParaRPr lang="en-US" sz="7200" dirty="0">
              <a:solidFill>
                <a:srgbClr val="00B050"/>
              </a:solidFill>
              <a:latin typeface="Rockwell" panose="02060603020205020403" pitchFamily="18" charset="0"/>
            </a:endParaRPr>
          </a:p>
          <a:p>
            <a:endParaRPr lang="en-US" sz="3000" dirty="0">
              <a:solidFill>
                <a:srgbClr val="00B050"/>
              </a:solidFill>
              <a:latin typeface="Rockwell" panose="02060603020205020403" pitchFamily="18" charset="0"/>
            </a:endParaRPr>
          </a:p>
        </p:txBody>
      </p:sp>
      <p:sp>
        <p:nvSpPr>
          <p:cNvPr id="39" name="TextBox 38"/>
          <p:cNvSpPr txBox="1"/>
          <p:nvPr/>
        </p:nvSpPr>
        <p:spPr>
          <a:xfrm>
            <a:off x="31970325" y="28734603"/>
            <a:ext cx="11658600" cy="4616648"/>
          </a:xfrm>
          <a:prstGeom prst="rect">
            <a:avLst/>
          </a:prstGeom>
          <a:noFill/>
        </p:spPr>
        <p:txBody>
          <a:bodyPr wrap="square" lIns="91440" tIns="45720" rIns="91440" bIns="45720" rtlCol="0" anchor="t">
            <a:spAutoFit/>
          </a:bodyPr>
          <a:lstStyle/>
          <a:p>
            <a:r>
              <a:rPr lang="en-US" sz="7200" dirty="0">
                <a:solidFill>
                  <a:srgbClr val="00B050"/>
                </a:solidFill>
                <a:latin typeface="Rockwell" panose="02060603020205020403" pitchFamily="18" charset="0"/>
              </a:rPr>
              <a:t>REFERENCES</a:t>
            </a:r>
          </a:p>
          <a:p>
            <a:pPr algn="l" rtl="0" fontAlgn="base"/>
            <a:r>
              <a:rPr lang="en-US" sz="1000" b="0" i="0" u="none" strike="noStrike" dirty="0">
                <a:solidFill>
                  <a:srgbClr val="00B050"/>
                </a:solidFill>
                <a:effectLst/>
                <a:latin typeface="Roboto"/>
                <a:ea typeface="Roboto"/>
                <a:cs typeface="Roboto"/>
              </a:rPr>
              <a:t>Cardiac Rehabilitation - Bridgeport Hospital. </a:t>
            </a:r>
            <a:r>
              <a:rPr lang="en-US" sz="1000" b="0" i="0" u="sng" strike="noStrike" dirty="0">
                <a:solidFill>
                  <a:srgbClr val="00B050"/>
                </a:solidFill>
                <a:effectLst/>
                <a:latin typeface="Roboto"/>
                <a:ea typeface="Roboto"/>
                <a:cs typeface="Roboto"/>
              </a:rPr>
              <a:t>www.bridgeporthospital.org</a:t>
            </a:r>
            <a:r>
              <a:rPr lang="en-US" sz="1000" b="0" i="0" u="none" strike="noStrike" dirty="0">
                <a:solidFill>
                  <a:srgbClr val="00B050"/>
                </a:solidFill>
                <a:effectLst/>
                <a:latin typeface="Roboto"/>
                <a:ea typeface="Roboto"/>
                <a:cs typeface="Roboto"/>
              </a:rPr>
              <a:t>. Accessed November 16, 2023. </a:t>
            </a:r>
            <a:r>
              <a:rPr lang="en-US" sz="1000" b="0" i="0" u="sng" strike="noStrike" dirty="0">
                <a:solidFill>
                  <a:srgbClr val="00B050"/>
                </a:solidFill>
                <a:effectLst/>
                <a:latin typeface="Roboto"/>
                <a:ea typeface="Roboto"/>
                <a:cs typeface="Roboto"/>
                <a:hlinkClick r:id="rId3">
                  <a:extLst>
                    <a:ext uri="{A12FA001-AC4F-418D-AE19-62706E023703}">
                      <ahyp:hlinkClr xmlns:ahyp="http://schemas.microsoft.com/office/drawing/2018/hyperlinkcolor" val="tx"/>
                    </a:ext>
                  </a:extLst>
                </a:hlinkClick>
              </a:rPr>
              <a:t>https://www.bridgeporthospital.org/services/heart-and-vascular/cardiac-rehabilitation</a:t>
            </a:r>
            <a:r>
              <a:rPr lang="en-US" sz="1000" b="0" i="0" u="none" strike="noStrike" dirty="0">
                <a:solidFill>
                  <a:srgbClr val="00B050"/>
                </a:solidFill>
                <a:effectLst/>
                <a:latin typeface="Roboto"/>
                <a:ea typeface="Roboto"/>
                <a:cs typeface="Roboto"/>
              </a:rPr>
              <a:t> </a:t>
            </a:r>
          </a:p>
          <a:p>
            <a:pPr algn="l" rtl="0" fontAlgn="base"/>
            <a:r>
              <a:rPr lang="en-US" sz="1000" b="0" i="0" u="none" strike="noStrike" dirty="0">
                <a:solidFill>
                  <a:srgbClr val="00B050"/>
                </a:solidFill>
                <a:effectLst/>
                <a:latin typeface="Roboto" panose="02000000000000000000" pitchFamily="2" charset="0"/>
              </a:rPr>
              <a:t>Cornelissen VA, </a:t>
            </a:r>
            <a:r>
              <a:rPr lang="en-US" sz="1000" b="0" i="0" u="none" strike="noStrike" dirty="0" err="1">
                <a:solidFill>
                  <a:srgbClr val="00B050"/>
                </a:solidFill>
                <a:effectLst/>
                <a:latin typeface="Roboto" panose="02000000000000000000" pitchFamily="2" charset="0"/>
              </a:rPr>
              <a:t>Fagard</a:t>
            </a:r>
            <a:r>
              <a:rPr lang="en-US" sz="1000" b="0" i="0" u="none" strike="noStrike" dirty="0">
                <a:solidFill>
                  <a:srgbClr val="00B050"/>
                </a:solidFill>
                <a:effectLst/>
                <a:latin typeface="Roboto" panose="02000000000000000000" pitchFamily="2" charset="0"/>
              </a:rPr>
              <a:t> RH. Effects of endurance training on blood pressure, blood pressure–regulating mechanisms, and cardiovascular risk factors. </a:t>
            </a:r>
            <a:r>
              <a:rPr lang="en-US" sz="1000" b="0" i="1" u="none" strike="noStrike" dirty="0">
                <a:solidFill>
                  <a:srgbClr val="00B050"/>
                </a:solidFill>
                <a:effectLst/>
                <a:latin typeface="Roboto" panose="02000000000000000000" pitchFamily="2" charset="0"/>
              </a:rPr>
              <a:t>Hypertension</a:t>
            </a:r>
            <a:r>
              <a:rPr lang="en-US" sz="1000" b="0" i="0" u="none" strike="noStrike" dirty="0">
                <a:solidFill>
                  <a:srgbClr val="00B050"/>
                </a:solidFill>
                <a:effectLst/>
                <a:latin typeface="Roboto" panose="02000000000000000000" pitchFamily="2" charset="0"/>
              </a:rPr>
              <a:t>. 2005;46(4):667-675. doi:10.1161/01.hyp.0000184225.05629.51 </a:t>
            </a:r>
            <a:endParaRPr lang="en-US" sz="1000" b="0" i="0" u="none" strike="noStrike" dirty="0">
              <a:solidFill>
                <a:srgbClr val="00B050"/>
              </a:solidFill>
              <a:effectLst/>
              <a:latin typeface="Segoe UI" panose="020F0502020204030204" pitchFamily="34" charset="0"/>
            </a:endParaRPr>
          </a:p>
          <a:p>
            <a:pPr algn="l" rtl="0" fontAlgn="base"/>
            <a:r>
              <a:rPr lang="en-US" sz="1000" b="0" i="0" u="none" strike="noStrike" dirty="0">
                <a:solidFill>
                  <a:srgbClr val="00B050"/>
                </a:solidFill>
                <a:effectLst/>
                <a:latin typeface="Roboto"/>
                <a:ea typeface="Roboto"/>
                <a:cs typeface="Roboto"/>
              </a:rPr>
              <a:t>Mohammed LLM, </a:t>
            </a:r>
            <a:r>
              <a:rPr lang="en-US" sz="1000" b="0" i="0" u="none" strike="noStrike" dirty="0" err="1">
                <a:solidFill>
                  <a:srgbClr val="00B050"/>
                </a:solidFill>
                <a:effectLst/>
                <a:latin typeface="Roboto"/>
                <a:ea typeface="Roboto"/>
                <a:cs typeface="Roboto"/>
              </a:rPr>
              <a:t>Dhavale</a:t>
            </a:r>
            <a:r>
              <a:rPr lang="en-US" sz="1000" b="0" i="0" u="none" strike="noStrike" dirty="0">
                <a:solidFill>
                  <a:srgbClr val="00B050"/>
                </a:solidFill>
                <a:effectLst/>
                <a:latin typeface="Roboto"/>
                <a:ea typeface="Roboto"/>
                <a:cs typeface="Roboto"/>
              </a:rPr>
              <a:t> M, Abdelaal MK, et al. Exercise-Induced Hypertension in Healthy Individuals and Athletes: Is it an Alarming Sign?. </a:t>
            </a:r>
            <a:r>
              <a:rPr lang="en-US" sz="1000" b="0" i="1" u="none" strike="noStrike" dirty="0" err="1">
                <a:solidFill>
                  <a:srgbClr val="00B050"/>
                </a:solidFill>
                <a:effectLst/>
                <a:latin typeface="Roboto"/>
                <a:ea typeface="Roboto"/>
                <a:cs typeface="Roboto"/>
              </a:rPr>
              <a:t>Cureus</a:t>
            </a:r>
            <a:r>
              <a:rPr lang="en-US" sz="1000" b="0" i="0" u="none" strike="noStrike" dirty="0">
                <a:solidFill>
                  <a:srgbClr val="00B050"/>
                </a:solidFill>
                <a:effectLst/>
                <a:latin typeface="Roboto"/>
                <a:ea typeface="Roboto"/>
                <a:cs typeface="Roboto"/>
              </a:rPr>
              <a:t>. 2020;12(12):e11988. Published 2020 Dec 9. doi:10.7759/cureus.11988 </a:t>
            </a:r>
          </a:p>
          <a:p>
            <a:pPr algn="l" rtl="0" fontAlgn="base"/>
            <a:r>
              <a:rPr lang="en-US" sz="1000" b="0" i="0" u="none" strike="noStrike" dirty="0">
                <a:solidFill>
                  <a:srgbClr val="00B050"/>
                </a:solidFill>
                <a:effectLst/>
                <a:latin typeface="Roboto" panose="02000000000000000000" pitchFamily="2" charset="0"/>
              </a:rPr>
              <a:t>McMahon SR, Ades PA, Thompson PD. The role of cardiac rehabilitation in patients with heart disease. </a:t>
            </a:r>
            <a:r>
              <a:rPr lang="en-US" sz="1000" b="0" i="1" u="none" strike="noStrike" dirty="0">
                <a:solidFill>
                  <a:srgbClr val="00B050"/>
                </a:solidFill>
                <a:effectLst/>
                <a:latin typeface="Roboto" panose="02000000000000000000" pitchFamily="2" charset="0"/>
              </a:rPr>
              <a:t>Trends in Cardiovascular Medicine</a:t>
            </a:r>
            <a:r>
              <a:rPr lang="en-US" sz="1000" b="0" i="0" u="none" strike="noStrike" dirty="0">
                <a:solidFill>
                  <a:srgbClr val="00B050"/>
                </a:solidFill>
                <a:effectLst/>
                <a:latin typeface="Roboto" panose="02000000000000000000" pitchFamily="2" charset="0"/>
              </a:rPr>
              <a:t>. 2017;27(6):420-425. doi:10.1016/j.tcm.2017.02.005 </a:t>
            </a:r>
            <a:endParaRPr lang="en-US" sz="1000" b="0" i="0" u="none" strike="noStrike" dirty="0">
              <a:solidFill>
                <a:srgbClr val="00B050"/>
              </a:solidFill>
              <a:effectLst/>
              <a:latin typeface="Segoe UI" panose="020F0502020204030204" pitchFamily="34" charset="0"/>
            </a:endParaRPr>
          </a:p>
          <a:p>
            <a:pPr algn="l" rtl="0" fontAlgn="base"/>
            <a:r>
              <a:rPr lang="en-US" sz="1000" b="0" i="0" u="none" strike="noStrike" dirty="0">
                <a:solidFill>
                  <a:srgbClr val="00B050"/>
                </a:solidFill>
                <a:effectLst/>
                <a:latin typeface="Roboto"/>
                <a:ea typeface="Roboto"/>
                <a:cs typeface="Roboto"/>
              </a:rPr>
              <a:t>Mahfood Haddad T, Saurav A, Smer A, et al. Cardiac rehabilitation in patients with left ventricular assist device. </a:t>
            </a:r>
            <a:r>
              <a:rPr lang="en-US" sz="1000" b="0" i="1" u="none" strike="noStrike" dirty="0">
                <a:solidFill>
                  <a:srgbClr val="00B050"/>
                </a:solidFill>
                <a:effectLst/>
                <a:latin typeface="Roboto"/>
                <a:ea typeface="Roboto"/>
                <a:cs typeface="Roboto"/>
              </a:rPr>
              <a:t>Journal of Cardiopulmonary Rehabilitation and Prevention</a:t>
            </a:r>
            <a:r>
              <a:rPr lang="en-US" sz="1000" b="0" i="0" u="none" strike="noStrike" dirty="0">
                <a:solidFill>
                  <a:srgbClr val="00B050"/>
                </a:solidFill>
                <a:effectLst/>
                <a:latin typeface="Roboto"/>
                <a:ea typeface="Roboto"/>
                <a:cs typeface="Roboto"/>
              </a:rPr>
              <a:t>. 2017;37(6):390-396. doi:10.1097/hcr.0000000000000254 </a:t>
            </a:r>
          </a:p>
          <a:p>
            <a:pPr algn="l" rtl="0" fontAlgn="base"/>
            <a:r>
              <a:rPr lang="en-US" sz="1000" b="0" i="0" u="none" strike="noStrike" dirty="0">
                <a:solidFill>
                  <a:srgbClr val="00B050"/>
                </a:solidFill>
                <a:effectLst/>
                <a:latin typeface="Roboto"/>
                <a:ea typeface="Roboto"/>
                <a:cs typeface="Roboto"/>
              </a:rPr>
              <a:t>Tessler J, Bordoni B. Cardiac Rehabilitation. [Updated 2023 Jun 4]. In: </a:t>
            </a:r>
            <a:r>
              <a:rPr lang="en-US" sz="1000" b="0" i="0" u="none" strike="noStrike" dirty="0" err="1">
                <a:solidFill>
                  <a:srgbClr val="00B050"/>
                </a:solidFill>
                <a:effectLst/>
                <a:latin typeface="Roboto"/>
                <a:ea typeface="Roboto"/>
                <a:cs typeface="Roboto"/>
              </a:rPr>
              <a:t>StatPearls</a:t>
            </a:r>
            <a:r>
              <a:rPr lang="en-US" sz="1000" b="0" i="0" u="none" strike="noStrike" dirty="0">
                <a:solidFill>
                  <a:srgbClr val="00B050"/>
                </a:solidFill>
                <a:effectLst/>
                <a:latin typeface="Roboto"/>
                <a:ea typeface="Roboto"/>
                <a:cs typeface="Roboto"/>
              </a:rPr>
              <a:t> [Internet]. Treasure Island (FL): </a:t>
            </a:r>
            <a:r>
              <a:rPr lang="en-US" sz="1000" b="0" i="0" u="none" strike="noStrike" dirty="0" err="1">
                <a:solidFill>
                  <a:srgbClr val="00B050"/>
                </a:solidFill>
                <a:effectLst/>
                <a:latin typeface="Roboto"/>
                <a:ea typeface="Roboto"/>
                <a:cs typeface="Roboto"/>
              </a:rPr>
              <a:t>StatPearls</a:t>
            </a:r>
            <a:r>
              <a:rPr lang="en-US" sz="1000" b="0" i="0" u="none" strike="noStrike" dirty="0">
                <a:solidFill>
                  <a:srgbClr val="00B050"/>
                </a:solidFill>
                <a:effectLst/>
                <a:latin typeface="Roboto"/>
                <a:ea typeface="Roboto"/>
                <a:cs typeface="Roboto"/>
              </a:rPr>
              <a:t> Publishing; 2023 Jan-. Available from: https://www.ncbi.nlm.nih.gov/books/NBK537196/ </a:t>
            </a:r>
          </a:p>
          <a:p>
            <a:pPr algn="l" rtl="0" fontAlgn="base"/>
            <a:r>
              <a:rPr lang="en-US" sz="1000" b="0" i="0" u="none" strike="noStrike" err="1">
                <a:solidFill>
                  <a:srgbClr val="00B050"/>
                </a:solidFill>
                <a:effectLst/>
                <a:latin typeface="Roboto"/>
                <a:ea typeface="Roboto"/>
                <a:cs typeface="Roboto"/>
              </a:rPr>
              <a:t>Karapolat</a:t>
            </a:r>
            <a:r>
              <a:rPr lang="en-US" sz="1000" b="0" i="0" u="none" strike="noStrike" dirty="0">
                <a:solidFill>
                  <a:srgbClr val="00B050"/>
                </a:solidFill>
                <a:effectLst/>
                <a:latin typeface="Roboto"/>
                <a:ea typeface="Roboto"/>
                <a:cs typeface="Roboto"/>
              </a:rPr>
              <a:t> H, Engin C, Eroglu M, et al. Efficacy of the cardiac rehabilitation program in patients with end-stage heart failure, heart transplant patients, and left ventricular assist device recipients. </a:t>
            </a:r>
            <a:r>
              <a:rPr lang="en-US" sz="1000" b="0" i="1" u="none" strike="noStrike" dirty="0">
                <a:solidFill>
                  <a:srgbClr val="00B050"/>
                </a:solidFill>
                <a:effectLst/>
                <a:latin typeface="Roboto"/>
                <a:ea typeface="Roboto"/>
                <a:cs typeface="Roboto"/>
              </a:rPr>
              <a:t>Transplantation Proceedings</a:t>
            </a:r>
            <a:r>
              <a:rPr lang="en-US" sz="1000" b="0" i="0" u="none" strike="noStrike" dirty="0">
                <a:solidFill>
                  <a:srgbClr val="00B050"/>
                </a:solidFill>
                <a:effectLst/>
                <a:latin typeface="Roboto"/>
                <a:ea typeface="Roboto"/>
                <a:cs typeface="Roboto"/>
              </a:rPr>
              <a:t>. 2013;45(9):3381-3385. doi:10.1016/j.transproceed.2013.06.009</a:t>
            </a:r>
            <a:endParaRPr lang="en-US" sz="1000" b="0" i="0" u="none" strike="noStrike" dirty="0">
              <a:solidFill>
                <a:srgbClr val="00B050"/>
              </a:solidFill>
              <a:effectLst/>
              <a:latin typeface="Segoe UI" panose="020F0502020204030204" pitchFamily="34" charset="0"/>
              <a:ea typeface="Roboto"/>
              <a:cs typeface="Segoe UI" panose="020F0502020204030204" pitchFamily="34" charset="0"/>
            </a:endParaRPr>
          </a:p>
          <a:p>
            <a:r>
              <a:rPr lang="en-US" sz="1000">
                <a:solidFill>
                  <a:srgbClr val="00B050"/>
                </a:solidFill>
                <a:ea typeface="+mn-lt"/>
                <a:cs typeface="+mn-lt"/>
              </a:rPr>
              <a:t>Scaglione A, Panzarino C, Modica M, et al. Short- and long-term effects of a cardiac rehabilitation program in patients implanted with a left ventricular assist device. </a:t>
            </a:r>
            <a:r>
              <a:rPr lang="en-US" sz="1000" i="1">
                <a:solidFill>
                  <a:srgbClr val="00B050"/>
                </a:solidFill>
                <a:ea typeface="+mn-lt"/>
                <a:cs typeface="+mn-lt"/>
              </a:rPr>
              <a:t>PLOS ONE</a:t>
            </a:r>
            <a:r>
              <a:rPr lang="en-US" sz="1000">
                <a:solidFill>
                  <a:srgbClr val="00B050"/>
                </a:solidFill>
                <a:ea typeface="+mn-lt"/>
                <a:cs typeface="+mn-lt"/>
              </a:rPr>
              <a:t>. 2021;16(12). doi:10.1371/journal.pone.0259927 </a:t>
            </a:r>
            <a:endParaRPr lang="en-US">
              <a:ea typeface="+mn-lt"/>
              <a:cs typeface="+mn-lt"/>
            </a:endParaRPr>
          </a:p>
          <a:p>
            <a:endParaRPr lang="en-US" sz="1000" dirty="0">
              <a:solidFill>
                <a:srgbClr val="00B050"/>
              </a:solidFill>
              <a:latin typeface="Roboto"/>
              <a:ea typeface="Roboto"/>
              <a:cs typeface="Roboto"/>
            </a:endParaRPr>
          </a:p>
          <a:p>
            <a:endParaRPr lang="en-US" sz="7200" dirty="0">
              <a:solidFill>
                <a:srgbClr val="00B050"/>
              </a:solidFill>
              <a:latin typeface="Rockwell" panose="02060603020205020403" pitchFamily="18" charset="0"/>
            </a:endParaRPr>
          </a:p>
        </p:txBody>
      </p:sp>
      <p:sp>
        <p:nvSpPr>
          <p:cNvPr id="40" name="TextBox 39"/>
          <p:cNvSpPr txBox="1"/>
          <p:nvPr/>
        </p:nvSpPr>
        <p:spPr>
          <a:xfrm>
            <a:off x="31970325" y="5761331"/>
            <a:ext cx="11506200" cy="14126944"/>
          </a:xfrm>
          <a:prstGeom prst="rect">
            <a:avLst/>
          </a:prstGeom>
          <a:noFill/>
        </p:spPr>
        <p:txBody>
          <a:bodyPr wrap="square" lIns="91440" tIns="45720" rIns="91440" bIns="45720" rtlCol="0" anchor="t">
            <a:spAutoFit/>
          </a:bodyPr>
          <a:lstStyle/>
          <a:p>
            <a:r>
              <a:rPr lang="en-US" sz="7200" dirty="0">
                <a:solidFill>
                  <a:srgbClr val="00B050"/>
                </a:solidFill>
                <a:latin typeface="Rockwell" panose="02060603020205020403" pitchFamily="18" charset="0"/>
              </a:rPr>
              <a:t>DISCUSSION</a:t>
            </a:r>
          </a:p>
          <a:p>
            <a:pPr marL="457200" indent="-457200">
              <a:buFont typeface="Arial"/>
              <a:buChar char="•"/>
            </a:pPr>
            <a:r>
              <a:rPr lang="en-US" sz="3000" dirty="0">
                <a:solidFill>
                  <a:srgbClr val="00B050"/>
                </a:solidFill>
                <a:latin typeface="Rockwell"/>
              </a:rPr>
              <a:t>The aim of cardiac rehab is to strengthen the heart, increase exercise capacity, and to improve lifestyle after cardiac events and rehab to minimize the risk of another incident</a:t>
            </a:r>
            <a:r>
              <a:rPr lang="en-US" sz="3000" baseline="30000" dirty="0">
                <a:solidFill>
                  <a:srgbClr val="00B050"/>
                </a:solidFill>
                <a:latin typeface="Rockwell"/>
              </a:rPr>
              <a:t>1</a:t>
            </a:r>
            <a:r>
              <a:rPr lang="en-US" sz="3000" dirty="0">
                <a:solidFill>
                  <a:srgbClr val="00B050"/>
                </a:solidFill>
                <a:latin typeface="Rockwell"/>
              </a:rPr>
              <a:t>.</a:t>
            </a:r>
          </a:p>
          <a:p>
            <a:pPr marL="457200" indent="-457200">
              <a:buFont typeface="Arial"/>
              <a:buChar char="•"/>
            </a:pPr>
            <a:r>
              <a:rPr lang="en-US" sz="3000" dirty="0">
                <a:solidFill>
                  <a:srgbClr val="00B050"/>
                </a:solidFill>
                <a:latin typeface="Rockwell"/>
              </a:rPr>
              <a:t>Acute increases are due to enhanced cardiovascular demand and oxygen uptake from muscle</a:t>
            </a:r>
            <a:r>
              <a:rPr lang="en-US" sz="3000" baseline="30000" dirty="0">
                <a:solidFill>
                  <a:srgbClr val="00B050"/>
                </a:solidFill>
                <a:latin typeface="Rockwell"/>
              </a:rPr>
              <a:t>2</a:t>
            </a:r>
          </a:p>
          <a:p>
            <a:pPr marL="457200" indent="-457200">
              <a:buFont typeface="Arial"/>
              <a:buChar char="•"/>
            </a:pPr>
            <a:r>
              <a:rPr lang="en-US" sz="3000" dirty="0">
                <a:solidFill>
                  <a:srgbClr val="00B050"/>
                </a:solidFill>
                <a:latin typeface="Rockwell"/>
              </a:rPr>
              <a:t>Chronic decreases result from decreased vascular resistance</a:t>
            </a:r>
            <a:r>
              <a:rPr lang="en-US" sz="3000" baseline="30000" dirty="0">
                <a:solidFill>
                  <a:srgbClr val="00B050"/>
                </a:solidFill>
                <a:latin typeface="Rockwell"/>
              </a:rPr>
              <a:t>3</a:t>
            </a:r>
          </a:p>
          <a:p>
            <a:pPr marL="457200" indent="-457200">
              <a:buFont typeface="Arial"/>
              <a:buChar char="•"/>
            </a:pPr>
            <a:r>
              <a:rPr lang="en-US" sz="3000" dirty="0">
                <a:solidFill>
                  <a:srgbClr val="00B050"/>
                </a:solidFill>
                <a:latin typeface="Rockwell"/>
              </a:rPr>
              <a:t>Cardiac rehab programs overall increase quality of life and functional capacity in patients in LVAD patients</a:t>
            </a:r>
            <a:r>
              <a:rPr lang="en-US" sz="3000" baseline="30000" dirty="0">
                <a:solidFill>
                  <a:srgbClr val="00B050"/>
                </a:solidFill>
                <a:latin typeface="Rockwell"/>
              </a:rPr>
              <a:t>5</a:t>
            </a:r>
            <a:r>
              <a:rPr lang="en-US" sz="3000" dirty="0">
                <a:solidFill>
                  <a:srgbClr val="00B050"/>
                </a:solidFill>
                <a:latin typeface="Rockwell"/>
              </a:rPr>
              <a:t> which is shown through an increase in 6MWT</a:t>
            </a:r>
            <a:r>
              <a:rPr lang="en-US" sz="3000" baseline="30000" dirty="0">
                <a:solidFill>
                  <a:srgbClr val="00B050"/>
                </a:solidFill>
                <a:latin typeface="Rockwell"/>
              </a:rPr>
              <a:t>8</a:t>
            </a:r>
          </a:p>
          <a:p>
            <a:pPr marL="457200" indent="-457200">
              <a:buFont typeface="Arial"/>
              <a:buChar char="•"/>
            </a:pPr>
            <a:r>
              <a:rPr lang="en-US" sz="3000" dirty="0">
                <a:solidFill>
                  <a:srgbClr val="00B050"/>
                </a:solidFill>
                <a:latin typeface="Rockwell"/>
              </a:rPr>
              <a:t>Strengths of the program:</a:t>
            </a:r>
          </a:p>
          <a:p>
            <a:pPr marL="2651125" lvl="1" indent="-457200">
              <a:buFont typeface="Courier New"/>
              <a:buChar char="o"/>
            </a:pPr>
            <a:r>
              <a:rPr lang="en-US" sz="3000" dirty="0">
                <a:solidFill>
                  <a:srgbClr val="00B050"/>
                </a:solidFill>
                <a:latin typeface="Rockwell"/>
              </a:rPr>
              <a:t>Implements education 3x/week</a:t>
            </a:r>
            <a:endParaRPr lang="en-US" sz="3000">
              <a:cs typeface="Calibri"/>
            </a:endParaRPr>
          </a:p>
          <a:p>
            <a:pPr marL="2651125" lvl="1" indent="-457200">
              <a:buFont typeface="Courier New" panose="020B0604020202020204" pitchFamily="34" charset="0"/>
              <a:buChar char="o"/>
            </a:pPr>
            <a:r>
              <a:rPr lang="en-US" sz="3000" dirty="0">
                <a:solidFill>
                  <a:srgbClr val="00B050"/>
                </a:solidFill>
                <a:latin typeface="Rockwell"/>
              </a:rPr>
              <a:t>Adequate staff for individual care</a:t>
            </a:r>
          </a:p>
          <a:p>
            <a:pPr marL="457200" indent="-457200">
              <a:buFont typeface="Arial"/>
              <a:buChar char="•"/>
            </a:pPr>
            <a:r>
              <a:rPr lang="en-US" sz="3000" dirty="0">
                <a:solidFill>
                  <a:srgbClr val="00B050"/>
                </a:solidFill>
                <a:latin typeface="Rockwell"/>
              </a:rPr>
              <a:t>Weaknesses of the program:</a:t>
            </a:r>
          </a:p>
          <a:p>
            <a:pPr marL="2651125" lvl="1" indent="-457200">
              <a:buFont typeface="Courier New" panose="020B0604020202020204" pitchFamily="34" charset="0"/>
              <a:buChar char="o"/>
            </a:pPr>
            <a:r>
              <a:rPr lang="en-US" sz="3000" dirty="0">
                <a:solidFill>
                  <a:srgbClr val="00B050"/>
                </a:solidFill>
                <a:latin typeface="Rockwell"/>
              </a:rPr>
              <a:t>Limited space </a:t>
            </a:r>
            <a:r>
              <a:rPr lang="en-US" sz="3000" dirty="0">
                <a:solidFill>
                  <a:srgbClr val="00B050"/>
                </a:solidFill>
                <a:latin typeface="Rockwell"/>
                <a:sym typeface="Wingdings" pitchFamily="2" charset="2"/>
              </a:rPr>
              <a:t> how to optimize space so all patients are challenged</a:t>
            </a:r>
            <a:endParaRPr lang="en-US" sz="3000" dirty="0">
              <a:solidFill>
                <a:srgbClr val="00B050"/>
              </a:solidFill>
              <a:latin typeface="Rockwell"/>
            </a:endParaRPr>
          </a:p>
          <a:p>
            <a:pPr marL="2651125" lvl="1" indent="-457200">
              <a:buFont typeface="Courier New" panose="020B0604020202020204" pitchFamily="34" charset="0"/>
              <a:buChar char="o"/>
            </a:pPr>
            <a:r>
              <a:rPr lang="en-US" sz="3000" dirty="0">
                <a:solidFill>
                  <a:srgbClr val="00B050"/>
                </a:solidFill>
                <a:latin typeface="Rockwell"/>
                <a:sym typeface="Wingdings" pitchFamily="2" charset="2"/>
              </a:rPr>
              <a:t>Ensuring patients will continue exercise after CR program</a:t>
            </a:r>
            <a:endParaRPr lang="en-US" sz="3000" dirty="0">
              <a:solidFill>
                <a:srgbClr val="00B050"/>
              </a:solidFill>
              <a:latin typeface="Rockwell"/>
            </a:endParaRPr>
          </a:p>
          <a:p>
            <a:pPr marL="2651125" lvl="1" indent="-457200">
              <a:buFont typeface="Courier New" panose="020B0604020202020204" pitchFamily="34" charset="0"/>
              <a:buChar char="o"/>
            </a:pPr>
            <a:r>
              <a:rPr lang="en-US" sz="3000" dirty="0">
                <a:solidFill>
                  <a:srgbClr val="00B050"/>
                </a:solidFill>
                <a:latin typeface="Rockwell"/>
                <a:sym typeface="Wingdings" pitchFamily="2" charset="2"/>
              </a:rPr>
              <a:t>Does not have an accurate starting point to measure baseline METs</a:t>
            </a:r>
            <a:endParaRPr lang="en-US" sz="3000" dirty="0">
              <a:solidFill>
                <a:srgbClr val="00B050"/>
              </a:solidFill>
              <a:latin typeface="Rockwell"/>
            </a:endParaRPr>
          </a:p>
          <a:p>
            <a:pPr marL="457200" indent="-457200">
              <a:buFont typeface="Arial"/>
              <a:buChar char="•"/>
            </a:pPr>
            <a:r>
              <a:rPr lang="en-US" sz="3000" dirty="0">
                <a:solidFill>
                  <a:srgbClr val="00B050"/>
                </a:solidFill>
                <a:latin typeface="Rockwell"/>
              </a:rPr>
              <a:t>Example session: </a:t>
            </a:r>
          </a:p>
          <a:p>
            <a:pPr marL="2536825" lvl="1" indent="-342900">
              <a:buFont typeface="Courier New"/>
              <a:buChar char="o"/>
            </a:pPr>
            <a:r>
              <a:rPr lang="en-US" sz="3000" dirty="0">
                <a:solidFill>
                  <a:srgbClr val="00B050"/>
                </a:solidFill>
                <a:latin typeface="Rockwell"/>
              </a:rPr>
              <a:t>15 minutes on treadmill</a:t>
            </a:r>
          </a:p>
          <a:p>
            <a:pPr marL="2536825" lvl="1" indent="-342900">
              <a:buFont typeface="Courier New"/>
              <a:buChar char="o"/>
            </a:pPr>
            <a:r>
              <a:rPr lang="en-US" sz="3000" dirty="0">
                <a:solidFill>
                  <a:srgbClr val="00B050"/>
                </a:solidFill>
                <a:latin typeface="Rockwell"/>
              </a:rPr>
              <a:t>30 minutes on recumbent bike</a:t>
            </a:r>
          </a:p>
          <a:p>
            <a:pPr marL="2536825" lvl="1" indent="-342900">
              <a:buFont typeface="Courier New"/>
              <a:buChar char="o"/>
            </a:pPr>
            <a:r>
              <a:rPr lang="en-US" sz="3000" dirty="0">
                <a:solidFill>
                  <a:srgbClr val="00B050"/>
                </a:solidFill>
                <a:latin typeface="Rockwell"/>
              </a:rPr>
              <a:t>15 minutes weight training/stretching</a:t>
            </a:r>
          </a:p>
          <a:p>
            <a:pPr marL="457200" indent="-457200">
              <a:buFont typeface="Arial"/>
              <a:buChar char="•"/>
            </a:pPr>
            <a:r>
              <a:rPr lang="en-US" sz="3000" dirty="0">
                <a:solidFill>
                  <a:srgbClr val="00B050"/>
                </a:solidFill>
                <a:latin typeface="Rockwell"/>
              </a:rPr>
              <a:t>Increase in 6MWT distance seen after a few weeks demonstrates the increase in aerobic capacity</a:t>
            </a:r>
          </a:p>
          <a:p>
            <a:pPr marL="457200" indent="-457200">
              <a:buFont typeface="Arial"/>
              <a:buChar char="•"/>
            </a:pPr>
            <a:r>
              <a:rPr lang="en-US" sz="3000" dirty="0">
                <a:solidFill>
                  <a:srgbClr val="00B050"/>
                </a:solidFill>
                <a:latin typeface="Rockwell"/>
              </a:rPr>
              <a:t>Cardiac rehab programs offer attentive care to individuals participating in the program. Cardio machines range from treadmills to Precor machines. </a:t>
            </a:r>
          </a:p>
        </p:txBody>
      </p:sp>
      <p:cxnSp>
        <p:nvCxnSpPr>
          <p:cNvPr id="41" name="Straight Connector 40"/>
          <p:cNvCxnSpPr/>
          <p:nvPr/>
        </p:nvCxnSpPr>
        <p:spPr>
          <a:xfrm>
            <a:off x="31551944" y="20482344"/>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1932225" y="20664577"/>
            <a:ext cx="11506200" cy="1661993"/>
          </a:xfrm>
          <a:prstGeom prst="rect">
            <a:avLst/>
          </a:prstGeom>
          <a:noFill/>
        </p:spPr>
        <p:txBody>
          <a:bodyPr wrap="square" rtlCol="0">
            <a:spAutoFit/>
          </a:bodyPr>
          <a:lstStyle/>
          <a:p>
            <a:r>
              <a:rPr lang="en-US" sz="7200" dirty="0">
                <a:solidFill>
                  <a:srgbClr val="00B050"/>
                </a:solidFill>
                <a:latin typeface="Rockwell" panose="02060603020205020403" pitchFamily="18" charset="0"/>
              </a:rPr>
              <a:t>TAKE HOME MESSAGES</a:t>
            </a:r>
          </a:p>
          <a:p>
            <a:endParaRPr lang="en-US" sz="3000" dirty="0">
              <a:solidFill>
                <a:srgbClr val="00B050"/>
              </a:solidFill>
              <a:latin typeface="Rockwell" panose="02060603020205020403" pitchFamily="18" charset="0"/>
            </a:endParaRPr>
          </a:p>
        </p:txBody>
      </p:sp>
      <p:cxnSp>
        <p:nvCxnSpPr>
          <p:cNvPr id="44" name="Straight Connector 43"/>
          <p:cNvCxnSpPr/>
          <p:nvPr/>
        </p:nvCxnSpPr>
        <p:spPr>
          <a:xfrm>
            <a:off x="31781081" y="28648338"/>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0515600" y="32174161"/>
            <a:ext cx="23630851" cy="646331"/>
          </a:xfrm>
          <a:prstGeom prst="rect">
            <a:avLst/>
          </a:prstGeom>
          <a:noFill/>
        </p:spPr>
        <p:txBody>
          <a:bodyPr wrap="square" rtlCol="0">
            <a:spAutoFit/>
          </a:bodyPr>
          <a:lstStyle/>
          <a:p>
            <a:pPr algn="ctr"/>
            <a:r>
              <a:rPr lang="en-US" sz="3600" b="1" dirty="0">
                <a:solidFill>
                  <a:schemeClr val="bg1"/>
                </a:solidFill>
                <a:latin typeface="Rockwell" panose="02060603020205020403" pitchFamily="18" charset="0"/>
                <a:cs typeface="Times New Roman" pitchFamily="18" charset="0"/>
              </a:rPr>
              <a:t>This work was presented at the 2023 Sacred Heart University Exercise Science Capstone Symposium</a:t>
            </a:r>
          </a:p>
        </p:txBody>
      </p:sp>
      <p:pic>
        <p:nvPicPr>
          <p:cNvPr id="1026" name="Picture 2" descr="Bridgeport Hospital | Bridgeport CT">
            <a:extLst>
              <a:ext uri="{FF2B5EF4-FFF2-40B4-BE49-F238E27FC236}">
                <a16:creationId xmlns:a16="http://schemas.microsoft.com/office/drawing/2014/main" id="{8AE5B896-A583-BD49-EE82-14336EC017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77329" y="679890"/>
            <a:ext cx="3295650" cy="32956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95DDB48A-D26F-F16D-2327-FAC30FDA748F}"/>
              </a:ext>
            </a:extLst>
          </p:cNvPr>
          <p:cNvSpPr txBox="1"/>
          <p:nvPr/>
        </p:nvSpPr>
        <p:spPr>
          <a:xfrm>
            <a:off x="12716549" y="6859335"/>
            <a:ext cx="15976600" cy="4154984"/>
          </a:xfrm>
          <a:prstGeom prst="rect">
            <a:avLst/>
          </a:prstGeom>
          <a:noFill/>
        </p:spPr>
        <p:txBody>
          <a:bodyPr wrap="square" lIns="91440" tIns="45720" rIns="91440" bIns="45720" rtlCol="0" anchor="t">
            <a:spAutoFit/>
          </a:bodyPr>
          <a:lstStyle/>
          <a:p>
            <a:r>
              <a:rPr lang="en-US" sz="4300" dirty="0">
                <a:solidFill>
                  <a:srgbClr val="00B050"/>
                </a:solidFill>
                <a:latin typeface="Rockwell"/>
              </a:rPr>
              <a:t>68-year-old male with a left ventricular assistive device (LVAD) implanted April 2023</a:t>
            </a:r>
          </a:p>
          <a:p>
            <a:pPr marL="857250" indent="-857250">
              <a:buFont typeface="Arial" panose="020B0604020202020204" pitchFamily="34" charset="0"/>
              <a:buChar char="•"/>
            </a:pPr>
            <a:r>
              <a:rPr lang="en-US" sz="4300" dirty="0">
                <a:solidFill>
                  <a:srgbClr val="00B050"/>
                </a:solidFill>
                <a:latin typeface="Rockwell"/>
              </a:rPr>
              <a:t>Started cardiac rehab on 07/27/23</a:t>
            </a:r>
          </a:p>
          <a:p>
            <a:pPr marL="857250" indent="-857250">
              <a:buFont typeface="Arial" panose="020B0604020202020204" pitchFamily="34" charset="0"/>
              <a:buChar char="•"/>
            </a:pPr>
            <a:r>
              <a:rPr lang="en-US" sz="4300" dirty="0">
                <a:solidFill>
                  <a:srgbClr val="00B050"/>
                </a:solidFill>
                <a:latin typeface="Rockwell"/>
              </a:rPr>
              <a:t>Completed 24/36 sessions as of 11/09</a:t>
            </a:r>
          </a:p>
          <a:p>
            <a:pPr marL="857250" indent="-857250">
              <a:buFont typeface="Arial" panose="020B0604020202020204" pitchFamily="34" charset="0"/>
              <a:buChar char="•"/>
            </a:pPr>
            <a:r>
              <a:rPr lang="en-US" sz="4300" dirty="0">
                <a:solidFill>
                  <a:srgbClr val="00B050"/>
                </a:solidFill>
                <a:latin typeface="Rockwell"/>
              </a:rPr>
              <a:t>Suffered hemorrhagic stroke on 10/17</a:t>
            </a:r>
          </a:p>
          <a:p>
            <a:pPr marL="857250" indent="-857250">
              <a:buFont typeface="Arial" panose="020B0604020202020204" pitchFamily="34" charset="0"/>
              <a:buChar char="•"/>
            </a:pPr>
            <a:r>
              <a:rPr lang="en-US" sz="4300" dirty="0">
                <a:solidFill>
                  <a:srgbClr val="00B050"/>
                </a:solidFill>
                <a:latin typeface="Rockwell"/>
              </a:rPr>
              <a:t>Heart failure (ejection fraction of 10-15%)</a:t>
            </a:r>
          </a:p>
        </p:txBody>
      </p:sp>
      <p:graphicFrame>
        <p:nvGraphicFramePr>
          <p:cNvPr id="8" name="Table 7">
            <a:extLst>
              <a:ext uri="{FF2B5EF4-FFF2-40B4-BE49-F238E27FC236}">
                <a16:creationId xmlns:a16="http://schemas.microsoft.com/office/drawing/2014/main" id="{D1DFCEF4-0C4A-272A-1EC2-8ACE3B4B1299}"/>
              </a:ext>
            </a:extLst>
          </p:cNvPr>
          <p:cNvGraphicFramePr>
            <a:graphicFrameLocks noGrp="1"/>
          </p:cNvGraphicFramePr>
          <p:nvPr>
            <p:extLst>
              <p:ext uri="{D42A27DB-BD31-4B8C-83A1-F6EECF244321}">
                <p14:modId xmlns:p14="http://schemas.microsoft.com/office/powerpoint/2010/main" val="31542758"/>
              </p:ext>
            </p:extLst>
          </p:nvPr>
        </p:nvGraphicFramePr>
        <p:xfrm>
          <a:off x="12525554" y="22497690"/>
          <a:ext cx="18823098" cy="8849358"/>
        </p:xfrm>
        <a:graphic>
          <a:graphicData uri="http://schemas.openxmlformats.org/drawingml/2006/table">
            <a:tbl>
              <a:tblPr firstRow="1" bandRow="1">
                <a:tableStyleId>{5C22544A-7EE6-4342-B048-85BDC9FD1C3A}</a:tableStyleId>
              </a:tblPr>
              <a:tblGrid>
                <a:gridCol w="2689014">
                  <a:extLst>
                    <a:ext uri="{9D8B030D-6E8A-4147-A177-3AD203B41FA5}">
                      <a16:colId xmlns:a16="http://schemas.microsoft.com/office/drawing/2014/main" val="1133948363"/>
                    </a:ext>
                  </a:extLst>
                </a:gridCol>
                <a:gridCol w="2689014">
                  <a:extLst>
                    <a:ext uri="{9D8B030D-6E8A-4147-A177-3AD203B41FA5}">
                      <a16:colId xmlns:a16="http://schemas.microsoft.com/office/drawing/2014/main" val="2432108989"/>
                    </a:ext>
                  </a:extLst>
                </a:gridCol>
                <a:gridCol w="2689014">
                  <a:extLst>
                    <a:ext uri="{9D8B030D-6E8A-4147-A177-3AD203B41FA5}">
                      <a16:colId xmlns:a16="http://schemas.microsoft.com/office/drawing/2014/main" val="967007583"/>
                    </a:ext>
                  </a:extLst>
                </a:gridCol>
                <a:gridCol w="2689014">
                  <a:extLst>
                    <a:ext uri="{9D8B030D-6E8A-4147-A177-3AD203B41FA5}">
                      <a16:colId xmlns:a16="http://schemas.microsoft.com/office/drawing/2014/main" val="1829164700"/>
                    </a:ext>
                  </a:extLst>
                </a:gridCol>
                <a:gridCol w="2689014">
                  <a:extLst>
                    <a:ext uri="{9D8B030D-6E8A-4147-A177-3AD203B41FA5}">
                      <a16:colId xmlns:a16="http://schemas.microsoft.com/office/drawing/2014/main" val="1780644138"/>
                    </a:ext>
                  </a:extLst>
                </a:gridCol>
                <a:gridCol w="2689014">
                  <a:extLst>
                    <a:ext uri="{9D8B030D-6E8A-4147-A177-3AD203B41FA5}">
                      <a16:colId xmlns:a16="http://schemas.microsoft.com/office/drawing/2014/main" val="2119157864"/>
                    </a:ext>
                  </a:extLst>
                </a:gridCol>
                <a:gridCol w="2689014">
                  <a:extLst>
                    <a:ext uri="{9D8B030D-6E8A-4147-A177-3AD203B41FA5}">
                      <a16:colId xmlns:a16="http://schemas.microsoft.com/office/drawing/2014/main" val="1237597752"/>
                    </a:ext>
                  </a:extLst>
                </a:gridCol>
              </a:tblGrid>
              <a:tr h="1474893">
                <a:tc>
                  <a:txBody>
                    <a:bodyPr/>
                    <a:lstStyle/>
                    <a:p>
                      <a:r>
                        <a:rPr lang="en-US" sz="4200" dirty="0">
                          <a:latin typeface="Rockwell"/>
                        </a:rPr>
                        <a:t>Session #</a:t>
                      </a:r>
                    </a:p>
                  </a:txBody>
                  <a:tcPr/>
                </a:tc>
                <a:tc>
                  <a:txBody>
                    <a:bodyPr/>
                    <a:lstStyle/>
                    <a:p>
                      <a:r>
                        <a:rPr lang="en-US" sz="4200" dirty="0">
                          <a:latin typeface="Rockwell"/>
                        </a:rPr>
                        <a:t>RHRpre (bpm)</a:t>
                      </a:r>
                    </a:p>
                  </a:txBody>
                  <a:tcPr/>
                </a:tc>
                <a:tc>
                  <a:txBody>
                    <a:bodyPr/>
                    <a:lstStyle/>
                    <a:p>
                      <a:r>
                        <a:rPr lang="en-US" sz="4200" dirty="0">
                          <a:latin typeface="Rockwell"/>
                        </a:rPr>
                        <a:t>MHR (bpm)</a:t>
                      </a:r>
                    </a:p>
                  </a:txBody>
                  <a:tcPr/>
                </a:tc>
                <a:tc>
                  <a:txBody>
                    <a:bodyPr/>
                    <a:lstStyle/>
                    <a:p>
                      <a:r>
                        <a:rPr lang="en-US" sz="4200" dirty="0">
                          <a:latin typeface="Rockwell"/>
                        </a:rPr>
                        <a:t>RHRpost (bpm)</a:t>
                      </a:r>
                    </a:p>
                  </a:txBody>
                  <a:tcPr/>
                </a:tc>
                <a:tc>
                  <a:txBody>
                    <a:bodyPr/>
                    <a:lstStyle/>
                    <a:p>
                      <a:r>
                        <a:rPr lang="en-US" sz="4200" dirty="0">
                          <a:latin typeface="Rockwell"/>
                        </a:rPr>
                        <a:t>SBPpre</a:t>
                      </a:r>
                    </a:p>
                  </a:txBody>
                  <a:tcPr/>
                </a:tc>
                <a:tc>
                  <a:txBody>
                    <a:bodyPr/>
                    <a:lstStyle/>
                    <a:p>
                      <a:r>
                        <a:rPr lang="en-US" sz="4200" dirty="0">
                          <a:latin typeface="Rockwell"/>
                        </a:rPr>
                        <a:t>SBPpost</a:t>
                      </a:r>
                    </a:p>
                  </a:txBody>
                  <a:tcPr/>
                </a:tc>
                <a:tc>
                  <a:txBody>
                    <a:bodyPr/>
                    <a:lstStyle/>
                    <a:p>
                      <a:r>
                        <a:rPr lang="en-US" sz="4200" dirty="0">
                          <a:latin typeface="Rockwell"/>
                        </a:rPr>
                        <a:t>Weight (lbs)</a:t>
                      </a:r>
                    </a:p>
                  </a:txBody>
                  <a:tcPr/>
                </a:tc>
                <a:extLst>
                  <a:ext uri="{0D108BD9-81ED-4DB2-BD59-A6C34878D82A}">
                    <a16:rowId xmlns:a16="http://schemas.microsoft.com/office/drawing/2014/main" val="3467979710"/>
                  </a:ext>
                </a:extLst>
              </a:tr>
              <a:tr h="1474893">
                <a:tc>
                  <a:txBody>
                    <a:bodyPr/>
                    <a:lstStyle/>
                    <a:p>
                      <a:r>
                        <a:rPr lang="en-US" sz="4000" dirty="0">
                          <a:solidFill>
                            <a:srgbClr val="00B050"/>
                          </a:solidFill>
                          <a:latin typeface="Rockwell"/>
                        </a:rPr>
                        <a:t>1</a:t>
                      </a:r>
                    </a:p>
                  </a:txBody>
                  <a:tcPr/>
                </a:tc>
                <a:tc>
                  <a:txBody>
                    <a:bodyPr/>
                    <a:lstStyle/>
                    <a:p>
                      <a:r>
                        <a:rPr lang="en-US" sz="4000" dirty="0">
                          <a:solidFill>
                            <a:srgbClr val="00B050"/>
                          </a:solidFill>
                          <a:latin typeface="Rockwell"/>
                        </a:rPr>
                        <a:t>92</a:t>
                      </a:r>
                    </a:p>
                  </a:txBody>
                  <a:tcPr/>
                </a:tc>
                <a:tc>
                  <a:txBody>
                    <a:bodyPr/>
                    <a:lstStyle/>
                    <a:p>
                      <a:r>
                        <a:rPr lang="en-US" sz="4000" dirty="0">
                          <a:solidFill>
                            <a:srgbClr val="00B050"/>
                          </a:solidFill>
                          <a:latin typeface="Rockwell"/>
                        </a:rPr>
                        <a:t>106</a:t>
                      </a:r>
                    </a:p>
                  </a:txBody>
                  <a:tcPr/>
                </a:tc>
                <a:tc>
                  <a:txBody>
                    <a:bodyPr/>
                    <a:lstStyle/>
                    <a:p>
                      <a:r>
                        <a:rPr lang="en-US" sz="4000" dirty="0">
                          <a:solidFill>
                            <a:srgbClr val="00B050"/>
                          </a:solidFill>
                          <a:latin typeface="Rockwell"/>
                        </a:rPr>
                        <a:t>75</a:t>
                      </a:r>
                    </a:p>
                  </a:txBody>
                  <a:tcPr/>
                </a:tc>
                <a:tc>
                  <a:txBody>
                    <a:bodyPr/>
                    <a:lstStyle/>
                    <a:p>
                      <a:r>
                        <a:rPr lang="en-US" sz="4000" dirty="0">
                          <a:solidFill>
                            <a:srgbClr val="00B050"/>
                          </a:solidFill>
                          <a:latin typeface="Rockwell"/>
                        </a:rPr>
                        <a:t>102</a:t>
                      </a:r>
                    </a:p>
                  </a:txBody>
                  <a:tcPr/>
                </a:tc>
                <a:tc>
                  <a:txBody>
                    <a:bodyPr/>
                    <a:lstStyle/>
                    <a:p>
                      <a:r>
                        <a:rPr lang="en-US" sz="4000" dirty="0">
                          <a:solidFill>
                            <a:srgbClr val="00B050"/>
                          </a:solidFill>
                          <a:latin typeface="Rockwell"/>
                        </a:rPr>
                        <a:t>96</a:t>
                      </a:r>
                    </a:p>
                  </a:txBody>
                  <a:tcPr/>
                </a:tc>
                <a:tc>
                  <a:txBody>
                    <a:bodyPr/>
                    <a:lstStyle/>
                    <a:p>
                      <a:r>
                        <a:rPr lang="en-US" sz="4000" dirty="0">
                          <a:solidFill>
                            <a:srgbClr val="00B050"/>
                          </a:solidFill>
                          <a:latin typeface="Rockwell"/>
                        </a:rPr>
                        <a:t>218.8</a:t>
                      </a:r>
                    </a:p>
                  </a:txBody>
                  <a:tcPr/>
                </a:tc>
                <a:extLst>
                  <a:ext uri="{0D108BD9-81ED-4DB2-BD59-A6C34878D82A}">
                    <a16:rowId xmlns:a16="http://schemas.microsoft.com/office/drawing/2014/main" val="946175680"/>
                  </a:ext>
                </a:extLst>
              </a:tr>
              <a:tr h="1474893">
                <a:tc>
                  <a:txBody>
                    <a:bodyPr/>
                    <a:lstStyle/>
                    <a:p>
                      <a:r>
                        <a:rPr lang="en-US" sz="4000" dirty="0">
                          <a:solidFill>
                            <a:srgbClr val="00B050"/>
                          </a:solidFill>
                          <a:latin typeface="Rockwell"/>
                        </a:rPr>
                        <a:t>5</a:t>
                      </a:r>
                    </a:p>
                  </a:txBody>
                  <a:tcPr/>
                </a:tc>
                <a:tc>
                  <a:txBody>
                    <a:bodyPr/>
                    <a:lstStyle/>
                    <a:p>
                      <a:r>
                        <a:rPr lang="en-US" sz="4000" dirty="0">
                          <a:solidFill>
                            <a:srgbClr val="00B050"/>
                          </a:solidFill>
                          <a:latin typeface="Rockwell"/>
                        </a:rPr>
                        <a:t>100</a:t>
                      </a:r>
                    </a:p>
                  </a:txBody>
                  <a:tcPr/>
                </a:tc>
                <a:tc>
                  <a:txBody>
                    <a:bodyPr/>
                    <a:lstStyle/>
                    <a:p>
                      <a:r>
                        <a:rPr lang="en-US" sz="4000" dirty="0">
                          <a:solidFill>
                            <a:srgbClr val="00B050"/>
                          </a:solidFill>
                          <a:latin typeface="Rockwell"/>
                        </a:rPr>
                        <a:t>114</a:t>
                      </a:r>
                    </a:p>
                  </a:txBody>
                  <a:tcPr/>
                </a:tc>
                <a:tc>
                  <a:txBody>
                    <a:bodyPr/>
                    <a:lstStyle/>
                    <a:p>
                      <a:r>
                        <a:rPr lang="en-US" sz="4000" dirty="0">
                          <a:solidFill>
                            <a:srgbClr val="00B050"/>
                          </a:solidFill>
                          <a:latin typeface="Rockwell"/>
                        </a:rPr>
                        <a:t>114</a:t>
                      </a:r>
                    </a:p>
                  </a:txBody>
                  <a:tcPr/>
                </a:tc>
                <a:tc>
                  <a:txBody>
                    <a:bodyPr/>
                    <a:lstStyle/>
                    <a:p>
                      <a:r>
                        <a:rPr lang="en-US" sz="4000" dirty="0">
                          <a:solidFill>
                            <a:srgbClr val="00B050"/>
                          </a:solidFill>
                          <a:latin typeface="Rockwell"/>
                        </a:rPr>
                        <a:t>82</a:t>
                      </a:r>
                    </a:p>
                  </a:txBody>
                  <a:tcPr/>
                </a:tc>
                <a:tc>
                  <a:txBody>
                    <a:bodyPr/>
                    <a:lstStyle/>
                    <a:p>
                      <a:r>
                        <a:rPr lang="en-US" sz="4000" dirty="0">
                          <a:solidFill>
                            <a:srgbClr val="00B050"/>
                          </a:solidFill>
                          <a:latin typeface="Rockwell"/>
                        </a:rPr>
                        <a:t>78</a:t>
                      </a:r>
                    </a:p>
                  </a:txBody>
                  <a:tcPr/>
                </a:tc>
                <a:tc>
                  <a:txBody>
                    <a:bodyPr/>
                    <a:lstStyle/>
                    <a:p>
                      <a:r>
                        <a:rPr lang="en-US" sz="4000" dirty="0">
                          <a:solidFill>
                            <a:srgbClr val="00B050"/>
                          </a:solidFill>
                          <a:latin typeface="Rockwell"/>
                        </a:rPr>
                        <a:t>225.8</a:t>
                      </a:r>
                    </a:p>
                  </a:txBody>
                  <a:tcPr/>
                </a:tc>
                <a:extLst>
                  <a:ext uri="{0D108BD9-81ED-4DB2-BD59-A6C34878D82A}">
                    <a16:rowId xmlns:a16="http://schemas.microsoft.com/office/drawing/2014/main" val="907934137"/>
                  </a:ext>
                </a:extLst>
              </a:tr>
              <a:tr h="1474893">
                <a:tc>
                  <a:txBody>
                    <a:bodyPr/>
                    <a:lstStyle/>
                    <a:p>
                      <a:r>
                        <a:rPr lang="en-US" sz="4000" dirty="0">
                          <a:solidFill>
                            <a:srgbClr val="00B050"/>
                          </a:solidFill>
                          <a:latin typeface="Rockwell"/>
                        </a:rPr>
                        <a:t>10</a:t>
                      </a:r>
                    </a:p>
                  </a:txBody>
                  <a:tcPr/>
                </a:tc>
                <a:tc>
                  <a:txBody>
                    <a:bodyPr/>
                    <a:lstStyle/>
                    <a:p>
                      <a:r>
                        <a:rPr lang="en-US" sz="4000" dirty="0">
                          <a:solidFill>
                            <a:srgbClr val="00B050"/>
                          </a:solidFill>
                          <a:latin typeface="Rockwell"/>
                        </a:rPr>
                        <a:t>74</a:t>
                      </a:r>
                    </a:p>
                  </a:txBody>
                  <a:tcPr/>
                </a:tc>
                <a:tc>
                  <a:txBody>
                    <a:bodyPr/>
                    <a:lstStyle/>
                    <a:p>
                      <a:r>
                        <a:rPr lang="en-US" sz="4000" dirty="0">
                          <a:solidFill>
                            <a:srgbClr val="00B050"/>
                          </a:solidFill>
                          <a:latin typeface="Rockwell"/>
                        </a:rPr>
                        <a:t>95</a:t>
                      </a:r>
                    </a:p>
                  </a:txBody>
                  <a:tcPr/>
                </a:tc>
                <a:tc>
                  <a:txBody>
                    <a:bodyPr/>
                    <a:lstStyle/>
                    <a:p>
                      <a:r>
                        <a:rPr lang="en-US" sz="4000" dirty="0">
                          <a:solidFill>
                            <a:srgbClr val="00B050"/>
                          </a:solidFill>
                          <a:latin typeface="Rockwell"/>
                        </a:rPr>
                        <a:t>82</a:t>
                      </a:r>
                    </a:p>
                  </a:txBody>
                  <a:tcPr/>
                </a:tc>
                <a:tc>
                  <a:txBody>
                    <a:bodyPr/>
                    <a:lstStyle/>
                    <a:p>
                      <a:r>
                        <a:rPr lang="en-US" sz="4000" dirty="0">
                          <a:solidFill>
                            <a:srgbClr val="00B050"/>
                          </a:solidFill>
                          <a:latin typeface="Rockwell"/>
                        </a:rPr>
                        <a:t>90</a:t>
                      </a:r>
                    </a:p>
                  </a:txBody>
                  <a:tcPr/>
                </a:tc>
                <a:tc>
                  <a:txBody>
                    <a:bodyPr/>
                    <a:lstStyle/>
                    <a:p>
                      <a:r>
                        <a:rPr lang="en-US" sz="4000" dirty="0">
                          <a:solidFill>
                            <a:srgbClr val="00B050"/>
                          </a:solidFill>
                          <a:latin typeface="Rockwell"/>
                        </a:rPr>
                        <a:t>76</a:t>
                      </a:r>
                    </a:p>
                  </a:txBody>
                  <a:tcPr/>
                </a:tc>
                <a:tc>
                  <a:txBody>
                    <a:bodyPr/>
                    <a:lstStyle/>
                    <a:p>
                      <a:r>
                        <a:rPr lang="en-US" sz="4000" dirty="0">
                          <a:solidFill>
                            <a:srgbClr val="00B050"/>
                          </a:solidFill>
                          <a:latin typeface="Rockwell"/>
                        </a:rPr>
                        <a:t>NA</a:t>
                      </a:r>
                    </a:p>
                  </a:txBody>
                  <a:tcPr/>
                </a:tc>
                <a:extLst>
                  <a:ext uri="{0D108BD9-81ED-4DB2-BD59-A6C34878D82A}">
                    <a16:rowId xmlns:a16="http://schemas.microsoft.com/office/drawing/2014/main" val="1195666912"/>
                  </a:ext>
                </a:extLst>
              </a:tr>
              <a:tr h="1474893">
                <a:tc>
                  <a:txBody>
                    <a:bodyPr/>
                    <a:lstStyle/>
                    <a:p>
                      <a:r>
                        <a:rPr lang="en-US" sz="4000" dirty="0">
                          <a:solidFill>
                            <a:srgbClr val="00B050"/>
                          </a:solidFill>
                          <a:latin typeface="Rockwell"/>
                        </a:rPr>
                        <a:t>15</a:t>
                      </a:r>
                    </a:p>
                  </a:txBody>
                  <a:tcPr/>
                </a:tc>
                <a:tc>
                  <a:txBody>
                    <a:bodyPr/>
                    <a:lstStyle/>
                    <a:p>
                      <a:r>
                        <a:rPr lang="en-US" sz="4000" dirty="0">
                          <a:solidFill>
                            <a:srgbClr val="00B050"/>
                          </a:solidFill>
                          <a:latin typeface="Rockwell"/>
                        </a:rPr>
                        <a:t>93</a:t>
                      </a:r>
                    </a:p>
                  </a:txBody>
                  <a:tcPr/>
                </a:tc>
                <a:tc>
                  <a:txBody>
                    <a:bodyPr/>
                    <a:lstStyle/>
                    <a:p>
                      <a:r>
                        <a:rPr lang="en-US" sz="4000" dirty="0">
                          <a:solidFill>
                            <a:srgbClr val="00B050"/>
                          </a:solidFill>
                          <a:latin typeface="Rockwell"/>
                        </a:rPr>
                        <a:t>95</a:t>
                      </a:r>
                    </a:p>
                  </a:txBody>
                  <a:tcPr/>
                </a:tc>
                <a:tc>
                  <a:txBody>
                    <a:bodyPr/>
                    <a:lstStyle/>
                    <a:p>
                      <a:r>
                        <a:rPr lang="en-US" sz="4000" dirty="0">
                          <a:solidFill>
                            <a:srgbClr val="00B050"/>
                          </a:solidFill>
                          <a:latin typeface="Rockwell"/>
                        </a:rPr>
                        <a:t>82</a:t>
                      </a:r>
                    </a:p>
                  </a:txBody>
                  <a:tcPr/>
                </a:tc>
                <a:tc>
                  <a:txBody>
                    <a:bodyPr/>
                    <a:lstStyle/>
                    <a:p>
                      <a:r>
                        <a:rPr lang="en-US" sz="4000" dirty="0">
                          <a:solidFill>
                            <a:srgbClr val="00B050"/>
                          </a:solidFill>
                          <a:latin typeface="Rockwell"/>
                        </a:rPr>
                        <a:t>90</a:t>
                      </a:r>
                    </a:p>
                  </a:txBody>
                  <a:tcPr/>
                </a:tc>
                <a:tc>
                  <a:txBody>
                    <a:bodyPr/>
                    <a:lstStyle/>
                    <a:p>
                      <a:r>
                        <a:rPr lang="en-US" sz="4000" dirty="0">
                          <a:solidFill>
                            <a:srgbClr val="00B050"/>
                          </a:solidFill>
                          <a:latin typeface="Rockwell"/>
                        </a:rPr>
                        <a:t>76</a:t>
                      </a:r>
                    </a:p>
                  </a:txBody>
                  <a:tcPr/>
                </a:tc>
                <a:tc>
                  <a:txBody>
                    <a:bodyPr/>
                    <a:lstStyle/>
                    <a:p>
                      <a:r>
                        <a:rPr lang="en-US" sz="4000" dirty="0">
                          <a:solidFill>
                            <a:srgbClr val="00B050"/>
                          </a:solidFill>
                          <a:latin typeface="Rockwell"/>
                        </a:rPr>
                        <a:t>NA</a:t>
                      </a:r>
                    </a:p>
                  </a:txBody>
                  <a:tcPr/>
                </a:tc>
                <a:extLst>
                  <a:ext uri="{0D108BD9-81ED-4DB2-BD59-A6C34878D82A}">
                    <a16:rowId xmlns:a16="http://schemas.microsoft.com/office/drawing/2014/main" val="1600588374"/>
                  </a:ext>
                </a:extLst>
              </a:tr>
              <a:tr h="1474893">
                <a:tc>
                  <a:txBody>
                    <a:bodyPr/>
                    <a:lstStyle/>
                    <a:p>
                      <a:r>
                        <a:rPr lang="en-US" sz="4000" dirty="0">
                          <a:solidFill>
                            <a:srgbClr val="00B050"/>
                          </a:solidFill>
                          <a:latin typeface="Rockwell"/>
                        </a:rPr>
                        <a:t>20</a:t>
                      </a:r>
                    </a:p>
                  </a:txBody>
                  <a:tcPr/>
                </a:tc>
                <a:tc>
                  <a:txBody>
                    <a:bodyPr/>
                    <a:lstStyle/>
                    <a:p>
                      <a:r>
                        <a:rPr lang="en-US" sz="4000" dirty="0">
                          <a:solidFill>
                            <a:srgbClr val="00B050"/>
                          </a:solidFill>
                          <a:latin typeface="Rockwell"/>
                        </a:rPr>
                        <a:t>103</a:t>
                      </a:r>
                    </a:p>
                  </a:txBody>
                  <a:tcPr/>
                </a:tc>
                <a:tc>
                  <a:txBody>
                    <a:bodyPr/>
                    <a:lstStyle/>
                    <a:p>
                      <a:r>
                        <a:rPr lang="en-US" sz="4000" dirty="0">
                          <a:solidFill>
                            <a:srgbClr val="00B050"/>
                          </a:solidFill>
                          <a:latin typeface="Rockwell"/>
                        </a:rPr>
                        <a:t>132</a:t>
                      </a:r>
                    </a:p>
                  </a:txBody>
                  <a:tcPr/>
                </a:tc>
                <a:tc>
                  <a:txBody>
                    <a:bodyPr/>
                    <a:lstStyle/>
                    <a:p>
                      <a:r>
                        <a:rPr lang="en-US" sz="4000" dirty="0">
                          <a:solidFill>
                            <a:srgbClr val="00B050"/>
                          </a:solidFill>
                          <a:latin typeface="Rockwell"/>
                        </a:rPr>
                        <a:t>79</a:t>
                      </a:r>
                    </a:p>
                  </a:txBody>
                  <a:tcPr/>
                </a:tc>
                <a:tc>
                  <a:txBody>
                    <a:bodyPr/>
                    <a:lstStyle/>
                    <a:p>
                      <a:r>
                        <a:rPr lang="en-US" sz="4000" dirty="0">
                          <a:solidFill>
                            <a:srgbClr val="00B050"/>
                          </a:solidFill>
                          <a:latin typeface="Rockwell"/>
                        </a:rPr>
                        <a:t>80</a:t>
                      </a:r>
                    </a:p>
                  </a:txBody>
                  <a:tcPr/>
                </a:tc>
                <a:tc>
                  <a:txBody>
                    <a:bodyPr/>
                    <a:lstStyle/>
                    <a:p>
                      <a:r>
                        <a:rPr lang="en-US" sz="4000" dirty="0">
                          <a:solidFill>
                            <a:srgbClr val="00B050"/>
                          </a:solidFill>
                          <a:latin typeface="Rockwell"/>
                        </a:rPr>
                        <a:t>64</a:t>
                      </a:r>
                    </a:p>
                  </a:txBody>
                  <a:tcPr/>
                </a:tc>
                <a:tc>
                  <a:txBody>
                    <a:bodyPr/>
                    <a:lstStyle/>
                    <a:p>
                      <a:r>
                        <a:rPr lang="en-US" sz="4000" dirty="0">
                          <a:solidFill>
                            <a:srgbClr val="00B050"/>
                          </a:solidFill>
                          <a:latin typeface="Rockwell"/>
                        </a:rPr>
                        <a:t>NA</a:t>
                      </a:r>
                    </a:p>
                  </a:txBody>
                  <a:tcPr/>
                </a:tc>
                <a:extLst>
                  <a:ext uri="{0D108BD9-81ED-4DB2-BD59-A6C34878D82A}">
                    <a16:rowId xmlns:a16="http://schemas.microsoft.com/office/drawing/2014/main" val="1337605086"/>
                  </a:ext>
                </a:extLst>
              </a:tr>
            </a:tbl>
          </a:graphicData>
        </a:graphic>
      </p:graphicFrame>
      <p:sp>
        <p:nvSpPr>
          <p:cNvPr id="13" name="TextBox 12">
            <a:extLst>
              <a:ext uri="{FF2B5EF4-FFF2-40B4-BE49-F238E27FC236}">
                <a16:creationId xmlns:a16="http://schemas.microsoft.com/office/drawing/2014/main" id="{CE610AE7-9018-07C4-D2B6-DAD1A782EDA2}"/>
              </a:ext>
            </a:extLst>
          </p:cNvPr>
          <p:cNvSpPr txBox="1"/>
          <p:nvPr/>
        </p:nvSpPr>
        <p:spPr>
          <a:xfrm>
            <a:off x="31966731" y="21496051"/>
            <a:ext cx="10702654" cy="7017306"/>
          </a:xfrm>
          <a:prstGeom prst="rect">
            <a:avLst/>
          </a:prstGeom>
          <a:noFill/>
        </p:spPr>
        <p:txBody>
          <a:bodyPr wrap="square" lIns="91440" tIns="45720" rIns="91440" bIns="45720" rtlCol="0" anchor="t">
            <a:spAutoFit/>
          </a:bodyPr>
          <a:lstStyle/>
          <a:p>
            <a:pPr marL="457200" indent="-457200">
              <a:buFont typeface="Arial"/>
              <a:buChar char="•"/>
            </a:pPr>
            <a:r>
              <a:rPr lang="en-US" sz="3000" dirty="0">
                <a:solidFill>
                  <a:srgbClr val="00B050"/>
                </a:solidFill>
                <a:latin typeface="Rockwell"/>
              </a:rPr>
              <a:t>Cardiac rehabilitation done at Bridgeport Hospital Cardiac Rehab Center in Fairfield, CT</a:t>
            </a:r>
            <a:endParaRPr lang="en-US"/>
          </a:p>
          <a:p>
            <a:pPr marL="3051175" lvl="1" indent="-857250">
              <a:buFont typeface="Courier New" panose="020B0604020202020204" pitchFamily="34" charset="0"/>
              <a:buChar char="o"/>
            </a:pPr>
            <a:r>
              <a:rPr lang="en-US" sz="3000" dirty="0">
                <a:solidFill>
                  <a:srgbClr val="00B050"/>
                </a:solidFill>
                <a:latin typeface="Rockwell"/>
              </a:rPr>
              <a:t>36 hour long sessions</a:t>
            </a:r>
          </a:p>
          <a:p>
            <a:pPr marL="3051175" lvl="1" indent="-857250">
              <a:buFont typeface="Courier New" panose="020B0604020202020204" pitchFamily="34" charset="0"/>
              <a:buChar char="o"/>
            </a:pPr>
            <a:r>
              <a:rPr lang="en-US" sz="3000" dirty="0">
                <a:solidFill>
                  <a:srgbClr val="00B050"/>
                </a:solidFill>
                <a:latin typeface="Rockwell"/>
              </a:rPr>
              <a:t>45 minutes of cardio</a:t>
            </a:r>
          </a:p>
          <a:p>
            <a:pPr marL="3051175" lvl="1" indent="-857250">
              <a:buFont typeface="Courier New" panose="020B0604020202020204" pitchFamily="34" charset="0"/>
              <a:buChar char="o"/>
            </a:pPr>
            <a:r>
              <a:rPr lang="en-US" sz="3000" dirty="0">
                <a:solidFill>
                  <a:srgbClr val="00B050"/>
                </a:solidFill>
                <a:latin typeface="Rockwell"/>
              </a:rPr>
              <a:t>15 minutes of weight training and stretching</a:t>
            </a:r>
          </a:p>
          <a:p>
            <a:pPr marL="3051175" lvl="1" indent="-857250">
              <a:buFont typeface="Courier New" panose="020B0604020202020204" pitchFamily="34" charset="0"/>
              <a:buChar char="o"/>
            </a:pPr>
            <a:r>
              <a:rPr lang="en-US" sz="3000" dirty="0">
                <a:solidFill>
                  <a:srgbClr val="00B050"/>
                </a:solidFill>
                <a:latin typeface="Rockwell"/>
              </a:rPr>
              <a:t>Can greatly impact functional capacity and quality of life</a:t>
            </a:r>
          </a:p>
          <a:p>
            <a:pPr marL="857250" indent="-857250">
              <a:buFont typeface="Arial" panose="020B0604020202020204" pitchFamily="34" charset="0"/>
              <a:buChar char="•"/>
            </a:pPr>
            <a:r>
              <a:rPr lang="en-US" sz="3000" dirty="0">
                <a:solidFill>
                  <a:srgbClr val="00B050"/>
                </a:solidFill>
                <a:latin typeface="Rockwell"/>
              </a:rPr>
              <a:t>Cardiac rehabilitation benefits LVAD patients just the same as patients without an LVAD. However, changes in LVAD patients were not as significant when compared to patients with heart transplants or predicted values</a:t>
            </a:r>
            <a:r>
              <a:rPr lang="en-US" sz="3000" baseline="30000" dirty="0">
                <a:solidFill>
                  <a:srgbClr val="00B050"/>
                </a:solidFill>
                <a:latin typeface="Rockwell"/>
              </a:rPr>
              <a:t>7</a:t>
            </a:r>
            <a:r>
              <a:rPr lang="en-US" sz="3000" dirty="0">
                <a:solidFill>
                  <a:srgbClr val="00B050"/>
                </a:solidFill>
                <a:latin typeface="Rockwell"/>
              </a:rPr>
              <a:t>.</a:t>
            </a:r>
            <a:endParaRPr lang="en-US" sz="3000" dirty="0">
              <a:solidFill>
                <a:srgbClr val="00B050"/>
              </a:solidFill>
              <a:latin typeface="Rockwell" panose="02060603020205020403" pitchFamily="18" charset="77"/>
            </a:endParaRPr>
          </a:p>
          <a:p>
            <a:r>
              <a:rPr lang="en-US" sz="3000" dirty="0">
                <a:solidFill>
                  <a:srgbClr val="00B050"/>
                </a:solidFill>
                <a:latin typeface="Rockwell"/>
              </a:rPr>
              <a:t>Cardiac rehab is beneficial for everyone who suffers from any type of heart disease, but it is important to continue exercising after the 36 sessions!</a:t>
            </a:r>
            <a:endParaRPr lang="en-US" sz="3000" dirty="0">
              <a:solidFill>
                <a:srgbClr val="00B050"/>
              </a:solidFill>
              <a:latin typeface="Rockwell" panose="02060603020205020403" pitchFamily="18" charset="77"/>
            </a:endParaRPr>
          </a:p>
        </p:txBody>
      </p:sp>
      <p:sp>
        <p:nvSpPr>
          <p:cNvPr id="14" name="TextBox 13">
            <a:extLst>
              <a:ext uri="{FF2B5EF4-FFF2-40B4-BE49-F238E27FC236}">
                <a16:creationId xmlns:a16="http://schemas.microsoft.com/office/drawing/2014/main" id="{A200FD71-AEF9-7EBA-D86F-E4DE819B9D02}"/>
              </a:ext>
            </a:extLst>
          </p:cNvPr>
          <p:cNvSpPr txBox="1"/>
          <p:nvPr/>
        </p:nvSpPr>
        <p:spPr>
          <a:xfrm>
            <a:off x="12531473" y="22028021"/>
            <a:ext cx="5029200" cy="461665"/>
          </a:xfrm>
          <a:prstGeom prst="rect">
            <a:avLst/>
          </a:prstGeom>
          <a:noFill/>
        </p:spPr>
        <p:txBody>
          <a:bodyPr wrap="square" lIns="91440" tIns="45720" rIns="91440" bIns="45720" rtlCol="0" anchor="t">
            <a:spAutoFit/>
          </a:bodyPr>
          <a:lstStyle/>
          <a:p>
            <a:r>
              <a:rPr lang="en-US" sz="2400" dirty="0">
                <a:solidFill>
                  <a:srgbClr val="00B050"/>
                </a:solidFill>
              </a:rPr>
              <a:t>Table 1.</a:t>
            </a:r>
            <a:endParaRPr lang="en-US" sz="2400" dirty="0">
              <a:solidFill>
                <a:srgbClr val="00B050"/>
              </a:solidFill>
              <a:cs typeface="Calibri"/>
            </a:endParaRPr>
          </a:p>
        </p:txBody>
      </p:sp>
      <p:pic>
        <p:nvPicPr>
          <p:cNvPr id="10" name="Picture 9" descr="Cardiac Rehabilitation - Bridgeport Hospital">
            <a:extLst>
              <a:ext uri="{FF2B5EF4-FFF2-40B4-BE49-F238E27FC236}">
                <a16:creationId xmlns:a16="http://schemas.microsoft.com/office/drawing/2014/main" id="{CBA9DD43-DD42-B442-65E1-73DDA7A0166D}"/>
              </a:ext>
            </a:extLst>
          </p:cNvPr>
          <p:cNvPicPr>
            <a:picLocks noChangeAspect="1"/>
          </p:cNvPicPr>
          <p:nvPr/>
        </p:nvPicPr>
        <p:blipFill>
          <a:blip r:embed="rId5"/>
          <a:stretch>
            <a:fillRect/>
          </a:stretch>
        </p:blipFill>
        <p:spPr>
          <a:xfrm>
            <a:off x="24869954" y="7521100"/>
            <a:ext cx="6487064" cy="3642615"/>
          </a:xfrm>
          <a:prstGeom prst="rect">
            <a:avLst/>
          </a:prstGeom>
        </p:spPr>
      </p:pic>
    </p:spTree>
    <p:extLst>
      <p:ext uri="{BB962C8B-B14F-4D97-AF65-F5344CB8AC3E}">
        <p14:creationId xmlns:p14="http://schemas.microsoft.com/office/powerpoint/2010/main" val="1021730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241F422EC0CC4C8EBE4DC8336F4E7E" ma:contentTypeVersion="23" ma:contentTypeDescription="Create a new document." ma:contentTypeScope="" ma:versionID="84bf7c548339cbf5e1194c16fd7b614f">
  <xsd:schema xmlns:xsd="http://www.w3.org/2001/XMLSchema" xmlns:xs="http://www.w3.org/2001/XMLSchema" xmlns:p="http://schemas.microsoft.com/office/2006/metadata/properties" xmlns:ns2="5523b991-a3cc-42ec-99c0-93458c6ee87f" xmlns:ns3="933a9a1e-3795-49c3-bf68-ecce201b8d70" xmlns:ns4="97f189ce-eb07-4121-926c-ad10829e0504" targetNamespace="http://schemas.microsoft.com/office/2006/metadata/properties" ma:root="true" ma:fieldsID="6d3ef87379b007ceb2e18545be3f9ff0" ns2:_="" ns3:_="" ns4:_="">
    <xsd:import namespace="5523b991-a3cc-42ec-99c0-93458c6ee87f"/>
    <xsd:import namespace="933a9a1e-3795-49c3-bf68-ecce201b8d70"/>
    <xsd:import namespace="97f189ce-eb07-4121-926c-ad10829e0504"/>
    <xsd:element name="properties">
      <xsd:complexType>
        <xsd:sequence>
          <xsd:element name="documentManagement">
            <xsd:complexType>
              <xsd:all>
                <xsd:element ref="ns2:SharedWithUsers" minOccurs="0"/>
                <xsd:element ref="ns2:SharedWithDetails" minOccurs="0"/>
                <xsd:element ref="ns3:MediaServiceEventHashCode" minOccurs="0"/>
                <xsd:element ref="ns3:MediaServiceGenerationTime"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23b991-a3cc-42ec-99c0-93458c6ee87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3a9a1e-3795-49c3-bf68-ecce201b8d70" elementFormDefault="qualified">
    <xsd:import namespace="http://schemas.microsoft.com/office/2006/documentManagement/types"/>
    <xsd:import namespace="http://schemas.microsoft.com/office/infopath/2007/PartnerControls"/>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fc7c6bf-bcdc-4a22-a798-56f05a6d25c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7f189ce-eb07-4121-926c-ad10829e0504"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5fa4540d-ee79-451e-830a-8e0323f89d54}" ma:internalName="TaxCatchAll" ma:showField="CatchAllData" ma:web="97f189ce-eb07-4121-926c-ad10829e05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33a9a1e-3795-49c3-bf68-ecce201b8d70">
      <Terms xmlns="http://schemas.microsoft.com/office/infopath/2007/PartnerControls"/>
    </lcf76f155ced4ddcb4097134ff3c332f>
    <TaxCatchAll xmlns="97f189ce-eb07-4121-926c-ad10829e0504" xsi:nil="true"/>
  </documentManagement>
</p:properties>
</file>

<file path=customXml/itemProps1.xml><?xml version="1.0" encoding="utf-8"?>
<ds:datastoreItem xmlns:ds="http://schemas.openxmlformats.org/officeDocument/2006/customXml" ds:itemID="{DDFEC5D7-8E6E-4A9B-A03E-703F41D082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23b991-a3cc-42ec-99c0-93458c6ee87f"/>
    <ds:schemaRef ds:uri="933a9a1e-3795-49c3-bf68-ecce201b8d70"/>
    <ds:schemaRef ds:uri="97f189ce-eb07-4121-926c-ad10829e05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299B37-D4EC-4CB6-93C0-945DA68A3EAB}">
  <ds:schemaRefs>
    <ds:schemaRef ds:uri="http://schemas.microsoft.com/sharepoint/v3/contenttype/forms"/>
  </ds:schemaRefs>
</ds:datastoreItem>
</file>

<file path=customXml/itemProps3.xml><?xml version="1.0" encoding="utf-8"?>
<ds:datastoreItem xmlns:ds="http://schemas.openxmlformats.org/officeDocument/2006/customXml" ds:itemID="{AC2CA534-F2B0-4C31-905C-7FFADA9216DC}">
  <ds:schemaRefs>
    <ds:schemaRef ds:uri="http://schemas.microsoft.com/office/2006/metadata/properties"/>
    <ds:schemaRef ds:uri="http://schemas.microsoft.com/office/infopath/2007/PartnerControls"/>
    <ds:schemaRef ds:uri="933a9a1e-3795-49c3-bf68-ecce201b8d70"/>
    <ds:schemaRef ds:uri="97f189ce-eb07-4121-926c-ad10829e0504"/>
  </ds:schemaRefs>
</ds:datastoreItem>
</file>

<file path=docProps/app.xml><?xml version="1.0" encoding="utf-8"?>
<Properties xmlns="http://schemas.openxmlformats.org/officeDocument/2006/extended-properties" xmlns:vt="http://schemas.openxmlformats.org/officeDocument/2006/docPropsVTypes">
  <TotalTime>19383</TotalTime>
  <Words>1023</Words>
  <Application>Microsoft Office PowerPoint</Application>
  <PresentationFormat>Custom</PresentationFormat>
  <Paragraphs>117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Scibek, Prof. Eric P.</dc:creator>
  <cp:lastModifiedBy>French, Abigail E.   'Abby'</cp:lastModifiedBy>
  <cp:revision>262</cp:revision>
  <dcterms:created xsi:type="dcterms:W3CDTF">2013-06-27T21:33:01Z</dcterms:created>
  <dcterms:modified xsi:type="dcterms:W3CDTF">2023-12-02T21:03:39Z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0x010100EA241F422EC0CC4C8EBE4DC8336F4E7E</vt:lpwstr>
  </property>
  <property fmtid="{D5CDD505-2E9C-101B-9397-08002B2CF9AE}" pid="3" name="Order">
    <vt:r8>11500</vt:r8>
  </property>
</Properties>
</file>