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55" r:id="rId2"/>
  </p:sldMasterIdLst>
  <p:notesMasterIdLst>
    <p:notesMasterId r:id="rId4"/>
  </p:notesMasterIdLst>
  <p:handoutMasterIdLst>
    <p:handoutMasterId r:id="rId5"/>
  </p:handoutMasterIdLst>
  <p:sldIdLst>
    <p:sldId id="261" r:id="rId3"/>
  </p:sldIdLst>
  <p:sldSz cx="43891200" cy="32918400"/>
  <p:notesSz cx="6858000" cy="9144000"/>
  <p:defaultTextStyle>
    <a:defPPr>
      <a:defRPr lang="en-US"/>
    </a:defPPr>
    <a:lvl1pPr marL="0" algn="l" defTabSz="2821185" rtl="0" eaLnBrk="1" latinLnBrk="0" hangingPunct="1">
      <a:defRPr sz="5528" kern="1200">
        <a:solidFill>
          <a:schemeClr val="tx1"/>
        </a:solidFill>
        <a:latin typeface="+mn-lt"/>
        <a:ea typeface="+mn-ea"/>
        <a:cs typeface="+mn-cs"/>
      </a:defRPr>
    </a:lvl1pPr>
    <a:lvl2pPr marL="1410593" algn="l" defTabSz="2821185" rtl="0" eaLnBrk="1" latinLnBrk="0" hangingPunct="1">
      <a:defRPr sz="5528" kern="1200">
        <a:solidFill>
          <a:schemeClr val="tx1"/>
        </a:solidFill>
        <a:latin typeface="+mn-lt"/>
        <a:ea typeface="+mn-ea"/>
        <a:cs typeface="+mn-cs"/>
      </a:defRPr>
    </a:lvl2pPr>
    <a:lvl3pPr marL="2821185" algn="l" defTabSz="2821185" rtl="0" eaLnBrk="1" latinLnBrk="0" hangingPunct="1">
      <a:defRPr sz="5528" kern="1200">
        <a:solidFill>
          <a:schemeClr val="tx1"/>
        </a:solidFill>
        <a:latin typeface="+mn-lt"/>
        <a:ea typeface="+mn-ea"/>
        <a:cs typeface="+mn-cs"/>
      </a:defRPr>
    </a:lvl3pPr>
    <a:lvl4pPr marL="4231778" algn="l" defTabSz="2821185" rtl="0" eaLnBrk="1" latinLnBrk="0" hangingPunct="1">
      <a:defRPr sz="5528" kern="1200">
        <a:solidFill>
          <a:schemeClr val="tx1"/>
        </a:solidFill>
        <a:latin typeface="+mn-lt"/>
        <a:ea typeface="+mn-ea"/>
        <a:cs typeface="+mn-cs"/>
      </a:defRPr>
    </a:lvl4pPr>
    <a:lvl5pPr marL="5642370" algn="l" defTabSz="2821185" rtl="0" eaLnBrk="1" latinLnBrk="0" hangingPunct="1">
      <a:defRPr sz="5528" kern="1200">
        <a:solidFill>
          <a:schemeClr val="tx1"/>
        </a:solidFill>
        <a:latin typeface="+mn-lt"/>
        <a:ea typeface="+mn-ea"/>
        <a:cs typeface="+mn-cs"/>
      </a:defRPr>
    </a:lvl5pPr>
    <a:lvl6pPr marL="7052964" algn="l" defTabSz="2821185" rtl="0" eaLnBrk="1" latinLnBrk="0" hangingPunct="1">
      <a:defRPr sz="5528" kern="1200">
        <a:solidFill>
          <a:schemeClr val="tx1"/>
        </a:solidFill>
        <a:latin typeface="+mn-lt"/>
        <a:ea typeface="+mn-ea"/>
        <a:cs typeface="+mn-cs"/>
      </a:defRPr>
    </a:lvl6pPr>
    <a:lvl7pPr marL="8463557" algn="l" defTabSz="2821185" rtl="0" eaLnBrk="1" latinLnBrk="0" hangingPunct="1">
      <a:defRPr sz="5528" kern="1200">
        <a:solidFill>
          <a:schemeClr val="tx1"/>
        </a:solidFill>
        <a:latin typeface="+mn-lt"/>
        <a:ea typeface="+mn-ea"/>
        <a:cs typeface="+mn-cs"/>
      </a:defRPr>
    </a:lvl7pPr>
    <a:lvl8pPr marL="9874149" algn="l" defTabSz="2821185" rtl="0" eaLnBrk="1" latinLnBrk="0" hangingPunct="1">
      <a:defRPr sz="5528" kern="1200">
        <a:solidFill>
          <a:schemeClr val="tx1"/>
        </a:solidFill>
        <a:latin typeface="+mn-lt"/>
        <a:ea typeface="+mn-ea"/>
        <a:cs typeface="+mn-cs"/>
      </a:defRPr>
    </a:lvl8pPr>
    <a:lvl9pPr marL="11284742" algn="l" defTabSz="2821185" rtl="0" eaLnBrk="1" latinLnBrk="0" hangingPunct="1">
      <a:defRPr sz="5528"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D5ED"/>
    <a:srgbClr val="F6F8FC"/>
    <a:srgbClr val="545554"/>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7B1672-86F7-D04A-8761-AB11EF253B0B}" v="2476" dt="2023-12-06T00:31:59.0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56" autoAdjust="0"/>
    <p:restoredTop sz="95903" autoAdjust="0"/>
  </p:normalViewPr>
  <p:slideViewPr>
    <p:cSldViewPr snapToGrid="0" snapToObjects="1" showGuides="1">
      <p:cViewPr varScale="1">
        <p:scale>
          <a:sx n="23" d="100"/>
          <a:sy n="23" d="100"/>
        </p:scale>
        <p:origin x="2088" y="328"/>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6" d="100"/>
        <a:sy n="46" d="100"/>
      </p:scale>
      <p:origin x="0" y="0"/>
    </p:cViewPr>
  </p:sorterViewPr>
  <p:notesViewPr>
    <p:cSldViewPr snapToGrid="0" snapToObjects="1" showGuides="1">
      <p:cViewPr varScale="1">
        <p:scale>
          <a:sx n="135" d="100"/>
          <a:sy n="135" d="100"/>
        </p:scale>
        <p:origin x="5120"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5/10/relationships/revisionInfo" Target="revisionInfo.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2/5/24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2/5/24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2821185" rtl="0" eaLnBrk="1" latinLnBrk="0" hangingPunct="1">
      <a:defRPr sz="3728" kern="1200">
        <a:solidFill>
          <a:schemeClr val="tx1"/>
        </a:solidFill>
        <a:latin typeface="+mn-lt"/>
        <a:ea typeface="+mn-ea"/>
        <a:cs typeface="+mn-cs"/>
      </a:defRPr>
    </a:lvl1pPr>
    <a:lvl2pPr marL="1410593" algn="l" defTabSz="2821185" rtl="0" eaLnBrk="1" latinLnBrk="0" hangingPunct="1">
      <a:defRPr sz="3728" kern="1200">
        <a:solidFill>
          <a:schemeClr val="tx1"/>
        </a:solidFill>
        <a:latin typeface="+mn-lt"/>
        <a:ea typeface="+mn-ea"/>
        <a:cs typeface="+mn-cs"/>
      </a:defRPr>
    </a:lvl2pPr>
    <a:lvl3pPr marL="2821185" algn="l" defTabSz="2821185" rtl="0" eaLnBrk="1" latinLnBrk="0" hangingPunct="1">
      <a:defRPr sz="3728" kern="1200">
        <a:solidFill>
          <a:schemeClr val="tx1"/>
        </a:solidFill>
        <a:latin typeface="+mn-lt"/>
        <a:ea typeface="+mn-ea"/>
        <a:cs typeface="+mn-cs"/>
      </a:defRPr>
    </a:lvl3pPr>
    <a:lvl4pPr marL="4231778" algn="l" defTabSz="2821185" rtl="0" eaLnBrk="1" latinLnBrk="0" hangingPunct="1">
      <a:defRPr sz="3728" kern="1200">
        <a:solidFill>
          <a:schemeClr val="tx1"/>
        </a:solidFill>
        <a:latin typeface="+mn-lt"/>
        <a:ea typeface="+mn-ea"/>
        <a:cs typeface="+mn-cs"/>
      </a:defRPr>
    </a:lvl4pPr>
    <a:lvl5pPr marL="5642370" algn="l" defTabSz="2821185" rtl="0" eaLnBrk="1" latinLnBrk="0" hangingPunct="1">
      <a:defRPr sz="3728" kern="1200">
        <a:solidFill>
          <a:schemeClr val="tx1"/>
        </a:solidFill>
        <a:latin typeface="+mn-lt"/>
        <a:ea typeface="+mn-ea"/>
        <a:cs typeface="+mn-cs"/>
      </a:defRPr>
    </a:lvl5pPr>
    <a:lvl6pPr marL="7052964" algn="l" defTabSz="2821185" rtl="0" eaLnBrk="1" latinLnBrk="0" hangingPunct="1">
      <a:defRPr sz="3728" kern="1200">
        <a:solidFill>
          <a:schemeClr val="tx1"/>
        </a:solidFill>
        <a:latin typeface="+mn-lt"/>
        <a:ea typeface="+mn-ea"/>
        <a:cs typeface="+mn-cs"/>
      </a:defRPr>
    </a:lvl6pPr>
    <a:lvl7pPr marL="8463557" algn="l" defTabSz="2821185" rtl="0" eaLnBrk="1" latinLnBrk="0" hangingPunct="1">
      <a:defRPr sz="3728" kern="1200">
        <a:solidFill>
          <a:schemeClr val="tx1"/>
        </a:solidFill>
        <a:latin typeface="+mn-lt"/>
        <a:ea typeface="+mn-ea"/>
        <a:cs typeface="+mn-cs"/>
      </a:defRPr>
    </a:lvl7pPr>
    <a:lvl8pPr marL="9874149" algn="l" defTabSz="2821185" rtl="0" eaLnBrk="1" latinLnBrk="0" hangingPunct="1">
      <a:defRPr sz="3728" kern="1200">
        <a:solidFill>
          <a:schemeClr val="tx1"/>
        </a:solidFill>
        <a:latin typeface="+mn-lt"/>
        <a:ea typeface="+mn-ea"/>
        <a:cs typeface="+mn-cs"/>
      </a:defRPr>
    </a:lvl8pPr>
    <a:lvl9pPr marL="11284742" algn="l" defTabSz="2821185" rtl="0" eaLnBrk="1" latinLnBrk="0" hangingPunct="1">
      <a:defRPr sz="372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endParaRPr lang="en-US" sz="3700" dirty="0">
              <a:cs typeface="Calibri"/>
            </a:endParaRPr>
          </a:p>
          <a:p>
            <a:pPr marL="571500" indent="-571500">
              <a:buChar char="-"/>
            </a:pPr>
            <a:endParaRPr lang="en-US" dirty="0">
              <a:cs typeface="Calibri"/>
            </a:endParaRPr>
          </a:p>
        </p:txBody>
      </p:sp>
      <p:sp>
        <p:nvSpPr>
          <p:cNvPr id="4" name="Slide Number Placeholder 3"/>
          <p:cNvSpPr>
            <a:spLocks noGrp="1"/>
          </p:cNvSpPr>
          <p:nvPr>
            <p:ph type="sldNum" sz="quarter" idx="5"/>
          </p:nvPr>
        </p:nvSpPr>
        <p:spPr/>
        <p:txBody>
          <a:bodyPr/>
          <a:lstStyle/>
          <a:p>
            <a:fld id="{26A1A87D-CAF7-4BDC-A0D3-C0DBEDE81619}" type="slidenum">
              <a:rPr lang="en-US" smtClean="0"/>
              <a:pPr/>
              <a:t>1</a:t>
            </a:fld>
            <a:endParaRPr lang="en-US"/>
          </a:p>
        </p:txBody>
      </p:sp>
    </p:spTree>
    <p:extLst>
      <p:ext uri="{BB962C8B-B14F-4D97-AF65-F5344CB8AC3E}">
        <p14:creationId xmlns:p14="http://schemas.microsoft.com/office/powerpoint/2010/main" val="4143987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ith Guides">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C96E18C0-5E19-4D47-9237-14BD7C2930F7}"/>
              </a:ext>
            </a:extLst>
          </p:cNvPr>
          <p:cNvSpPr>
            <a:spLocks noGrp="1"/>
          </p:cNvSpPr>
          <p:nvPr>
            <p:ph type="body" sz="quarter" idx="10" hasCustomPrompt="1"/>
          </p:nvPr>
        </p:nvSpPr>
        <p:spPr>
          <a:xfrm>
            <a:off x="11430000" y="2901984"/>
            <a:ext cx="21069300" cy="830997"/>
          </a:xfrm>
          <a:prstGeom prst="rect">
            <a:avLst/>
          </a:prstGeom>
        </p:spPr>
        <p:txBody>
          <a:bodyPr wrap="square">
            <a:spAutoFit/>
          </a:bodyPr>
          <a:lstStyle>
            <a:lvl1pPr marL="0" indent="0" algn="ctr">
              <a:buNone/>
              <a:defRPr sz="48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affiliated programs, institutions, organizations, schools, etc.</a:t>
            </a:r>
          </a:p>
        </p:txBody>
      </p:sp>
      <p:sp>
        <p:nvSpPr>
          <p:cNvPr id="19" name="Text Placeholder 17">
            <a:extLst>
              <a:ext uri="{FF2B5EF4-FFF2-40B4-BE49-F238E27FC236}">
                <a16:creationId xmlns:a16="http://schemas.microsoft.com/office/drawing/2014/main" id="{EECA4861-B93C-0849-A47D-17FACB135140}"/>
              </a:ext>
            </a:extLst>
          </p:cNvPr>
          <p:cNvSpPr>
            <a:spLocks noGrp="1"/>
          </p:cNvSpPr>
          <p:nvPr>
            <p:ph type="body" sz="quarter" idx="11" hasCustomPrompt="1"/>
          </p:nvPr>
        </p:nvSpPr>
        <p:spPr>
          <a:xfrm>
            <a:off x="11430000" y="1714548"/>
            <a:ext cx="21069300" cy="923330"/>
          </a:xfrm>
          <a:prstGeom prst="rect">
            <a:avLst/>
          </a:prstGeom>
        </p:spPr>
        <p:txBody>
          <a:bodyPr wrap="square">
            <a:spAutoFit/>
          </a:bodyPr>
          <a:lstStyle>
            <a:lvl1pPr marL="0" indent="0" algn="ctr">
              <a:buNone/>
              <a:defRPr sz="54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Authors and co-Authors / collaborators</a:t>
            </a:r>
          </a:p>
        </p:txBody>
      </p:sp>
      <p:sp>
        <p:nvSpPr>
          <p:cNvPr id="20" name="Text Placeholder 17">
            <a:extLst>
              <a:ext uri="{FF2B5EF4-FFF2-40B4-BE49-F238E27FC236}">
                <a16:creationId xmlns:a16="http://schemas.microsoft.com/office/drawing/2014/main" id="{053CD722-9E93-6049-839B-8A79A9C42804}"/>
              </a:ext>
            </a:extLst>
          </p:cNvPr>
          <p:cNvSpPr>
            <a:spLocks noGrp="1"/>
          </p:cNvSpPr>
          <p:nvPr>
            <p:ph type="body" sz="quarter" idx="12" hasCustomPrompt="1"/>
          </p:nvPr>
        </p:nvSpPr>
        <p:spPr>
          <a:xfrm>
            <a:off x="11430000" y="266652"/>
            <a:ext cx="21069300" cy="1200329"/>
          </a:xfrm>
          <a:prstGeom prst="rect">
            <a:avLst/>
          </a:prstGeom>
        </p:spPr>
        <p:txBody>
          <a:bodyPr wrap="square">
            <a:spAutoFit/>
          </a:bodyPr>
          <a:lstStyle>
            <a:lvl1pPr marL="0" indent="0" algn="ctr">
              <a:buNone/>
              <a:defRPr sz="72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Poster presentation title</a:t>
            </a:r>
          </a:p>
        </p:txBody>
      </p:sp>
      <p:sp>
        <p:nvSpPr>
          <p:cNvPr id="27" name="Text Placeholder 9">
            <a:extLst>
              <a:ext uri="{FF2B5EF4-FFF2-40B4-BE49-F238E27FC236}">
                <a16:creationId xmlns:a16="http://schemas.microsoft.com/office/drawing/2014/main" id="{0022466D-7E9F-0541-8791-ADE9FFDEB5D2}"/>
              </a:ext>
            </a:extLst>
          </p:cNvPr>
          <p:cNvSpPr>
            <a:spLocks noGrp="1"/>
          </p:cNvSpPr>
          <p:nvPr>
            <p:ph type="body" sz="quarter" idx="15" hasCustomPrompt="1"/>
          </p:nvPr>
        </p:nvSpPr>
        <p:spPr>
          <a:xfrm>
            <a:off x="456500" y="4997541"/>
            <a:ext cx="10059099"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INTRODUCTION or ABSTRACT</a:t>
            </a:r>
          </a:p>
        </p:txBody>
      </p:sp>
      <p:sp>
        <p:nvSpPr>
          <p:cNvPr id="28" name="Text Placeholder 9">
            <a:extLst>
              <a:ext uri="{FF2B5EF4-FFF2-40B4-BE49-F238E27FC236}">
                <a16:creationId xmlns:a16="http://schemas.microsoft.com/office/drawing/2014/main" id="{8BA21A8B-51D3-DF46-9C47-207CAE71FBEA}"/>
              </a:ext>
            </a:extLst>
          </p:cNvPr>
          <p:cNvSpPr>
            <a:spLocks noGrp="1"/>
          </p:cNvSpPr>
          <p:nvPr>
            <p:ph type="body" sz="quarter" idx="17" hasCustomPrompt="1"/>
          </p:nvPr>
        </p:nvSpPr>
        <p:spPr>
          <a:xfrm>
            <a:off x="457199" y="14728805"/>
            <a:ext cx="10059099"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OBJECTIVES</a:t>
            </a:r>
          </a:p>
        </p:txBody>
      </p:sp>
      <p:sp>
        <p:nvSpPr>
          <p:cNvPr id="29" name="Text Placeholder 9">
            <a:extLst>
              <a:ext uri="{FF2B5EF4-FFF2-40B4-BE49-F238E27FC236}">
                <a16:creationId xmlns:a16="http://schemas.microsoft.com/office/drawing/2014/main" id="{6B7BCEDA-48FE-554E-B697-5222E92C0303}"/>
              </a:ext>
            </a:extLst>
          </p:cNvPr>
          <p:cNvSpPr>
            <a:spLocks noGrp="1"/>
          </p:cNvSpPr>
          <p:nvPr>
            <p:ph type="body" sz="quarter" idx="18" hasCustomPrompt="1"/>
          </p:nvPr>
        </p:nvSpPr>
        <p:spPr>
          <a:xfrm>
            <a:off x="11430000" y="4997540"/>
            <a:ext cx="10058400"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MATERIALS &amp; METHODS</a:t>
            </a:r>
          </a:p>
        </p:txBody>
      </p:sp>
      <p:sp>
        <p:nvSpPr>
          <p:cNvPr id="30" name="Text Placeholder 9">
            <a:extLst>
              <a:ext uri="{FF2B5EF4-FFF2-40B4-BE49-F238E27FC236}">
                <a16:creationId xmlns:a16="http://schemas.microsoft.com/office/drawing/2014/main" id="{195A2674-63FD-C54C-9DAA-0C31B6481A1A}"/>
              </a:ext>
            </a:extLst>
          </p:cNvPr>
          <p:cNvSpPr>
            <a:spLocks noGrp="1"/>
          </p:cNvSpPr>
          <p:nvPr>
            <p:ph type="body" sz="quarter" idx="19" hasCustomPrompt="1"/>
          </p:nvPr>
        </p:nvSpPr>
        <p:spPr>
          <a:xfrm>
            <a:off x="22402800" y="4997539"/>
            <a:ext cx="10058400"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RESULTS</a:t>
            </a:r>
          </a:p>
        </p:txBody>
      </p:sp>
      <p:sp>
        <p:nvSpPr>
          <p:cNvPr id="31" name="Text Placeholder 9">
            <a:extLst>
              <a:ext uri="{FF2B5EF4-FFF2-40B4-BE49-F238E27FC236}">
                <a16:creationId xmlns:a16="http://schemas.microsoft.com/office/drawing/2014/main" id="{515A5891-6D49-BD40-81DC-C833CD1D5A59}"/>
              </a:ext>
            </a:extLst>
          </p:cNvPr>
          <p:cNvSpPr>
            <a:spLocks noGrp="1"/>
          </p:cNvSpPr>
          <p:nvPr>
            <p:ph type="body" sz="quarter" idx="20" hasCustomPrompt="1"/>
          </p:nvPr>
        </p:nvSpPr>
        <p:spPr>
          <a:xfrm>
            <a:off x="33375600" y="4997539"/>
            <a:ext cx="10058400"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CONCLUSIONS</a:t>
            </a:r>
          </a:p>
        </p:txBody>
      </p:sp>
      <p:sp>
        <p:nvSpPr>
          <p:cNvPr id="32" name="Text Placeholder 9">
            <a:extLst>
              <a:ext uri="{FF2B5EF4-FFF2-40B4-BE49-F238E27FC236}">
                <a16:creationId xmlns:a16="http://schemas.microsoft.com/office/drawing/2014/main" id="{9BFF821D-FD9D-2744-B5A1-4A148A0C6B5C}"/>
              </a:ext>
            </a:extLst>
          </p:cNvPr>
          <p:cNvSpPr>
            <a:spLocks noGrp="1"/>
          </p:cNvSpPr>
          <p:nvPr>
            <p:ph type="body" sz="quarter" idx="21" hasCustomPrompt="1"/>
          </p:nvPr>
        </p:nvSpPr>
        <p:spPr>
          <a:xfrm>
            <a:off x="33375600" y="19751103"/>
            <a:ext cx="10058400"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REFERENCES</a:t>
            </a:r>
          </a:p>
        </p:txBody>
      </p:sp>
      <p:sp>
        <p:nvSpPr>
          <p:cNvPr id="33" name="Text Placeholder 9">
            <a:extLst>
              <a:ext uri="{FF2B5EF4-FFF2-40B4-BE49-F238E27FC236}">
                <a16:creationId xmlns:a16="http://schemas.microsoft.com/office/drawing/2014/main" id="{FF9A2537-AAFE-CB4B-BEDA-42E072DEA8B5}"/>
              </a:ext>
            </a:extLst>
          </p:cNvPr>
          <p:cNvSpPr>
            <a:spLocks noGrp="1"/>
          </p:cNvSpPr>
          <p:nvPr>
            <p:ph type="body" sz="quarter" idx="22" hasCustomPrompt="1"/>
          </p:nvPr>
        </p:nvSpPr>
        <p:spPr>
          <a:xfrm>
            <a:off x="33375600" y="28607770"/>
            <a:ext cx="10058400"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ACKNOWLEDGEMENTS or  CONTACT</a:t>
            </a:r>
          </a:p>
        </p:txBody>
      </p:sp>
      <p:sp>
        <p:nvSpPr>
          <p:cNvPr id="35" name="Text Placeholder 13">
            <a:extLst>
              <a:ext uri="{FF2B5EF4-FFF2-40B4-BE49-F238E27FC236}">
                <a16:creationId xmlns:a16="http://schemas.microsoft.com/office/drawing/2014/main" id="{6120AEE4-BDF6-7945-B2A2-8844FB735B2D}"/>
              </a:ext>
            </a:extLst>
          </p:cNvPr>
          <p:cNvSpPr>
            <a:spLocks noGrp="1"/>
          </p:cNvSpPr>
          <p:nvPr>
            <p:ph type="body" sz="quarter" idx="16" hasCustomPrompt="1"/>
          </p:nvPr>
        </p:nvSpPr>
        <p:spPr>
          <a:xfrm>
            <a:off x="457200" y="5703005"/>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Text Placeholder 13">
            <a:extLst>
              <a:ext uri="{FF2B5EF4-FFF2-40B4-BE49-F238E27FC236}">
                <a16:creationId xmlns:a16="http://schemas.microsoft.com/office/drawing/2014/main" id="{C56249E3-4AC9-E749-A90B-24CA40349A13}"/>
              </a:ext>
            </a:extLst>
          </p:cNvPr>
          <p:cNvSpPr>
            <a:spLocks noGrp="1"/>
          </p:cNvSpPr>
          <p:nvPr>
            <p:ph type="body" sz="quarter" idx="23" hasCustomPrompt="1"/>
          </p:nvPr>
        </p:nvSpPr>
        <p:spPr>
          <a:xfrm>
            <a:off x="457199" y="15402433"/>
            <a:ext cx="10058399"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Text Placeholder 13">
            <a:extLst>
              <a:ext uri="{FF2B5EF4-FFF2-40B4-BE49-F238E27FC236}">
                <a16:creationId xmlns:a16="http://schemas.microsoft.com/office/drawing/2014/main" id="{8BEEB820-A1CB-3F40-B75D-663BC6D90D04}"/>
              </a:ext>
            </a:extLst>
          </p:cNvPr>
          <p:cNvSpPr>
            <a:spLocks noGrp="1"/>
          </p:cNvSpPr>
          <p:nvPr>
            <p:ph type="body" sz="quarter" idx="24" hasCustomPrompt="1"/>
          </p:nvPr>
        </p:nvSpPr>
        <p:spPr>
          <a:xfrm>
            <a:off x="11430000" y="5671167"/>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8" name="Text Placeholder 13">
            <a:extLst>
              <a:ext uri="{FF2B5EF4-FFF2-40B4-BE49-F238E27FC236}">
                <a16:creationId xmlns:a16="http://schemas.microsoft.com/office/drawing/2014/main" id="{3F09E665-6DA1-6A4E-ACE4-DA4B580D6E3B}"/>
              </a:ext>
            </a:extLst>
          </p:cNvPr>
          <p:cNvSpPr>
            <a:spLocks noGrp="1"/>
          </p:cNvSpPr>
          <p:nvPr>
            <p:ph type="body" sz="quarter" idx="25" hasCustomPrompt="1"/>
          </p:nvPr>
        </p:nvSpPr>
        <p:spPr>
          <a:xfrm>
            <a:off x="22402800" y="5671167"/>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Text Placeholder 13">
            <a:extLst>
              <a:ext uri="{FF2B5EF4-FFF2-40B4-BE49-F238E27FC236}">
                <a16:creationId xmlns:a16="http://schemas.microsoft.com/office/drawing/2014/main" id="{A73D55F4-EA3C-CB4B-B623-F9FB1411F615}"/>
              </a:ext>
            </a:extLst>
          </p:cNvPr>
          <p:cNvSpPr>
            <a:spLocks noGrp="1"/>
          </p:cNvSpPr>
          <p:nvPr>
            <p:ph type="body" sz="quarter" idx="26" hasCustomPrompt="1"/>
          </p:nvPr>
        </p:nvSpPr>
        <p:spPr>
          <a:xfrm>
            <a:off x="33375600" y="5703005"/>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Text Placeholder 13">
            <a:extLst>
              <a:ext uri="{FF2B5EF4-FFF2-40B4-BE49-F238E27FC236}">
                <a16:creationId xmlns:a16="http://schemas.microsoft.com/office/drawing/2014/main" id="{901D1A8D-240B-ED4E-BD04-4E9EB9663055}"/>
              </a:ext>
            </a:extLst>
          </p:cNvPr>
          <p:cNvSpPr>
            <a:spLocks noGrp="1"/>
          </p:cNvSpPr>
          <p:nvPr>
            <p:ph type="body" sz="quarter" idx="27" hasCustomPrompt="1"/>
          </p:nvPr>
        </p:nvSpPr>
        <p:spPr>
          <a:xfrm>
            <a:off x="33375600" y="20473588"/>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 name="Text Placeholder 13">
            <a:extLst>
              <a:ext uri="{FF2B5EF4-FFF2-40B4-BE49-F238E27FC236}">
                <a16:creationId xmlns:a16="http://schemas.microsoft.com/office/drawing/2014/main" id="{2D400D92-52AF-2641-BAD0-BCC05B329A1C}"/>
              </a:ext>
            </a:extLst>
          </p:cNvPr>
          <p:cNvSpPr>
            <a:spLocks noGrp="1"/>
          </p:cNvSpPr>
          <p:nvPr>
            <p:ph type="body" sz="quarter" idx="28" hasCustomPrompt="1"/>
          </p:nvPr>
        </p:nvSpPr>
        <p:spPr>
          <a:xfrm>
            <a:off x="33375600" y="29362052"/>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7582369"/>
      </p:ext>
    </p:extLst>
  </p:cSld>
  <p:clrMapOvr>
    <a:masterClrMapping/>
  </p:clrMapOvr>
  <p:extLst>
    <p:ext uri="{DCECCB84-F9BA-43D5-87BE-67443E8EF086}">
      <p15:sldGuideLst xmlns:p15="http://schemas.microsoft.com/office/powerpoint/2012/main">
        <p15:guide id="1" orient="horz" pos="20208" userDrawn="1">
          <p15:clr>
            <a:srgbClr val="FBAE40"/>
          </p15:clr>
        </p15:guide>
        <p15:guide id="2" pos="288" userDrawn="1">
          <p15:clr>
            <a:srgbClr val="FBAE40"/>
          </p15:clr>
        </p15:guide>
        <p15:guide id="3" pos="6624" userDrawn="1">
          <p15:clr>
            <a:srgbClr val="FBAE40"/>
          </p15:clr>
        </p15:guide>
        <p15:guide id="4" pos="7200" userDrawn="1">
          <p15:clr>
            <a:srgbClr val="FBAE40"/>
          </p15:clr>
        </p15:guide>
        <p15:guide id="5" pos="13536" userDrawn="1">
          <p15:clr>
            <a:srgbClr val="FBAE40"/>
          </p15:clr>
        </p15:guide>
        <p15:guide id="6" pos="14112" userDrawn="1">
          <p15:clr>
            <a:srgbClr val="FBAE40"/>
          </p15:clr>
        </p15:guide>
        <p15:guide id="7" pos="20448" userDrawn="1">
          <p15:clr>
            <a:srgbClr val="FBAE40"/>
          </p15:clr>
        </p15:guide>
        <p15:guide id="8" pos="21024" userDrawn="1">
          <p15:clr>
            <a:srgbClr val="FBAE40"/>
          </p15:clr>
        </p15:guide>
        <p15:guide id="9" pos="27360" userDrawn="1">
          <p15:clr>
            <a:srgbClr val="FBAE40"/>
          </p15:clr>
        </p15:guide>
        <p15:guide id="10" orient="horz" pos="292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282303"/>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14098"/>
            <a:ext cx="43891200" cy="4172264"/>
          </a:xfrm>
          <a:prstGeom prst="rect">
            <a:avLst/>
          </a:prstGeom>
          <a:solidFill>
            <a:schemeClr val="accent1"/>
          </a:solidFill>
          <a:ln w="9525">
            <a:noFill/>
            <a:miter lim="800000"/>
            <a:headEnd/>
            <a:tailEnd/>
          </a:ln>
          <a:effectLst/>
        </p:spPr>
        <p:txBody>
          <a:bodyPr wrap="none" lIns="162554" tIns="81277" rIns="162554" bIns="81277" anchor="ctr"/>
          <a:lstStyle/>
          <a:p>
            <a:pPr>
              <a:defRPr/>
            </a:pPr>
            <a:endParaRPr lang="en-US" sz="8736"/>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640080" y="32214790"/>
            <a:ext cx="5182176" cy="523644"/>
          </a:xfrm>
          <a:prstGeom prst="rect">
            <a:avLst/>
          </a:prstGeom>
          <a:noFill/>
          <a:ln w="9525">
            <a:noFill/>
            <a:miter lim="800000"/>
            <a:headEnd/>
            <a:tailEnd/>
          </a:ln>
          <a:effectLst/>
        </p:spPr>
        <p:txBody>
          <a:bodyPr wrap="square" lIns="162246" tIns="81109" rIns="162246" bIns="81109">
            <a:spAutoFit/>
          </a:bodyPr>
          <a:lstStyle/>
          <a:p>
            <a:pPr eaLnBrk="0" hangingPunct="0">
              <a:lnSpc>
                <a:spcPct val="65000"/>
              </a:lnSpc>
              <a:spcBef>
                <a:spcPct val="50000"/>
              </a:spcBef>
              <a:defRPr/>
            </a:pPr>
            <a:r>
              <a:rPr lang="en-US" sz="700" b="1">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1600" b="1">
                <a:solidFill>
                  <a:schemeClr val="bg1">
                    <a:lumMod val="75000"/>
                  </a:schemeClr>
                </a:solidFill>
                <a:latin typeface="Arial" charset="0"/>
              </a:rPr>
              <a:t>www.PosterPresentations.com</a:t>
            </a:r>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4169847"/>
            <a:ext cx="438912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42071E14-BFBA-5041-9B7B-1EAD5CCACC7D}"/>
              </a:ext>
            </a:extLst>
          </p:cNvPr>
          <p:cNvSpPr/>
          <p:nvPr userDrawn="1"/>
        </p:nvSpPr>
        <p:spPr>
          <a:xfrm>
            <a:off x="457198" y="4643562"/>
            <a:ext cx="10058400"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18" name="Rounded Rectangle 17">
            <a:extLst>
              <a:ext uri="{FF2B5EF4-FFF2-40B4-BE49-F238E27FC236}">
                <a16:creationId xmlns:a16="http://schemas.microsoft.com/office/drawing/2014/main" id="{4128F8C5-8AC2-BE40-A83F-D9C512F88994}"/>
              </a:ext>
            </a:extLst>
          </p:cNvPr>
          <p:cNvSpPr/>
          <p:nvPr userDrawn="1"/>
        </p:nvSpPr>
        <p:spPr>
          <a:xfrm>
            <a:off x="33375600" y="4643562"/>
            <a:ext cx="10058400"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19" name="Rounded Rectangle 18">
            <a:extLst>
              <a:ext uri="{FF2B5EF4-FFF2-40B4-BE49-F238E27FC236}">
                <a16:creationId xmlns:a16="http://schemas.microsoft.com/office/drawing/2014/main" id="{B721DE94-4EEC-9240-AF22-5C3C7AAC4669}"/>
              </a:ext>
            </a:extLst>
          </p:cNvPr>
          <p:cNvSpPr/>
          <p:nvPr userDrawn="1"/>
        </p:nvSpPr>
        <p:spPr>
          <a:xfrm>
            <a:off x="11427882" y="4643562"/>
            <a:ext cx="10061575"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20" name="Rounded Rectangle 19">
            <a:extLst>
              <a:ext uri="{FF2B5EF4-FFF2-40B4-BE49-F238E27FC236}">
                <a16:creationId xmlns:a16="http://schemas.microsoft.com/office/drawing/2014/main" id="{681182F3-81E6-0A46-A2C3-461A26B01FE5}"/>
              </a:ext>
            </a:extLst>
          </p:cNvPr>
          <p:cNvSpPr/>
          <p:nvPr userDrawn="1"/>
        </p:nvSpPr>
        <p:spPr>
          <a:xfrm>
            <a:off x="22401741" y="4643562"/>
            <a:ext cx="10061575"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graphicFrame>
        <p:nvGraphicFramePr>
          <p:cNvPr id="11" name="Table 10">
            <a:extLst>
              <a:ext uri="{FF2B5EF4-FFF2-40B4-BE49-F238E27FC236}">
                <a16:creationId xmlns:a16="http://schemas.microsoft.com/office/drawing/2014/main" id="{DE37045F-60FA-B54F-B9F4-EBEC7F8172D6}"/>
              </a:ext>
            </a:extLst>
          </p:cNvPr>
          <p:cNvGraphicFramePr>
            <a:graphicFrameLocks noGrp="1"/>
          </p:cNvGraphicFramePr>
          <p:nvPr userDrawn="1">
            <p:extLst>
              <p:ext uri="{D42A27DB-BD31-4B8C-83A1-F6EECF244321}">
                <p14:modId xmlns:p14="http://schemas.microsoft.com/office/powerpoint/2010/main" val="1694054245"/>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a:solidFill>
                            <a:srgbClr val="1F3A4E"/>
                          </a:solidFill>
                          <a:latin typeface="Arial Black" panose="020B0A04020102020204" pitchFamily="34" charset="0"/>
                        </a:rPr>
                        <a:t>QUICK START GUIDE</a:t>
                      </a:r>
                      <a:br>
                        <a:rPr lang="en-US" sz="3600" b="0" spc="600">
                          <a:solidFill>
                            <a:srgbClr val="1F3A4E"/>
                          </a:solidFill>
                          <a:latin typeface="Arial Black" panose="020B0A04020102020204" pitchFamily="34" charset="0"/>
                        </a:rPr>
                      </a:br>
                      <a:r>
                        <a:rPr lang="en-US" sz="2800" b="1" spc="0">
                          <a:solidFill>
                            <a:srgbClr val="FF0000"/>
                          </a:solidFill>
                          <a:latin typeface="Trebuchet MS" pitchFamily="34" charset="0"/>
                        </a:rPr>
                        <a:t>(THIS SIDEBAR WILL NOT PRINT)</a:t>
                      </a:r>
                      <a:endParaRPr lang="en-US" sz="3600" b="1" spc="60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4206624">
                <a:tc gridSpan="2">
                  <a:txBody>
                    <a:bodyPr/>
                    <a:lstStyle/>
                    <a:p>
                      <a:pPr defTabSz="3765639"/>
                      <a:r>
                        <a:rPr lang="en-US" sz="2000" i="0">
                          <a:solidFill>
                            <a:srgbClr val="D9D9D9"/>
                          </a:solidFill>
                          <a:latin typeface="Arial"/>
                          <a:cs typeface="Arial"/>
                        </a:rPr>
                        <a:t>This PowerPoint template produces a </a:t>
                      </a:r>
                      <a:r>
                        <a:rPr lang="en-US" sz="2000" i="0">
                          <a:solidFill>
                            <a:srgbClr val="FFC000"/>
                          </a:solidFill>
                          <a:latin typeface="Arial"/>
                          <a:cs typeface="Arial"/>
                        </a:rPr>
                        <a:t>36"x48" </a:t>
                      </a:r>
                      <a:r>
                        <a:rPr lang="en-US" sz="2000" i="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a:solidFill>
                          <a:srgbClr val="D9D9D9"/>
                        </a:solidFill>
                        <a:latin typeface="Arial"/>
                        <a:cs typeface="Arial"/>
                      </a:endParaRPr>
                    </a:p>
                    <a:p>
                      <a:pPr defTabSz="3765639"/>
                      <a:r>
                        <a:rPr lang="en-US" sz="2000" i="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err="1">
                          <a:solidFill>
                            <a:srgbClr val="FFC000"/>
                          </a:solidFill>
                          <a:latin typeface="Arial"/>
                          <a:cs typeface="Arial"/>
                        </a:rPr>
                        <a:t>PosterPresentations.com</a:t>
                      </a:r>
                      <a:r>
                        <a:rPr lang="en-US" sz="2000" i="0">
                          <a:solidFill>
                            <a:srgbClr val="D9D9D9"/>
                          </a:solidFill>
                          <a:latin typeface="Arial"/>
                          <a:cs typeface="Arial"/>
                        </a:rPr>
                        <a:t> and click on the  </a:t>
                      </a:r>
                      <a:r>
                        <a:rPr lang="en-US" sz="2000" i="0">
                          <a:solidFill>
                            <a:srgbClr val="FFC000"/>
                          </a:solidFill>
                          <a:latin typeface="Arial"/>
                          <a:cs typeface="Arial"/>
                        </a:rPr>
                        <a:t>HELP DESK</a:t>
                      </a:r>
                      <a:r>
                        <a:rPr lang="en-US" sz="2000" i="0" baseline="0">
                          <a:solidFill>
                            <a:srgbClr val="D9D9D9"/>
                          </a:solidFill>
                          <a:latin typeface="Arial"/>
                          <a:cs typeface="Arial"/>
                        </a:rPr>
                        <a:t> </a:t>
                      </a:r>
                      <a:r>
                        <a:rPr lang="en-US" sz="2000" i="0">
                          <a:solidFill>
                            <a:srgbClr val="D9D9D9"/>
                          </a:solidFill>
                          <a:latin typeface="Arial"/>
                          <a:cs typeface="Arial"/>
                        </a:rPr>
                        <a:t>tab.</a:t>
                      </a:r>
                    </a:p>
                    <a:p>
                      <a:pPr defTabSz="3765639"/>
                      <a:endParaRPr lang="en-US" sz="2000" i="0">
                        <a:solidFill>
                          <a:srgbClr val="D9D9D9"/>
                        </a:solidFill>
                        <a:latin typeface="Arial"/>
                        <a:cs typeface="Arial"/>
                      </a:endParaRPr>
                    </a:p>
                    <a:p>
                      <a:pPr defTabSz="3765639"/>
                      <a:r>
                        <a:rPr lang="en-US" sz="2000" i="0">
                          <a:solidFill>
                            <a:srgbClr val="D9D9D9"/>
                          </a:solidFill>
                          <a:latin typeface="Arial"/>
                          <a:cs typeface="Arial"/>
                        </a:rPr>
                        <a:t>To print your poster using our same-day professional printing service, go online to </a:t>
                      </a:r>
                      <a:r>
                        <a:rPr lang="en-US" sz="2000" i="0" err="1">
                          <a:solidFill>
                            <a:srgbClr val="FFC000"/>
                          </a:solidFill>
                          <a:latin typeface="Arial"/>
                          <a:cs typeface="Arial"/>
                        </a:rPr>
                        <a:t>PosterPresentations.com</a:t>
                      </a:r>
                      <a:r>
                        <a:rPr lang="en-US" sz="2000" i="0">
                          <a:solidFill>
                            <a:srgbClr val="D9D9D9"/>
                          </a:solidFill>
                          <a:latin typeface="Arial"/>
                          <a:cs typeface="Arial"/>
                        </a:rPr>
                        <a:t> and click on "</a:t>
                      </a:r>
                      <a:r>
                        <a:rPr lang="en-US" sz="2000" i="0">
                          <a:solidFill>
                            <a:srgbClr val="FFC000"/>
                          </a:solidFill>
                          <a:latin typeface="Arial"/>
                          <a:cs typeface="Arial"/>
                        </a:rPr>
                        <a:t>Order your poster</a:t>
                      </a:r>
                      <a:r>
                        <a:rPr lang="en-US" sz="2000" i="0">
                          <a:solidFill>
                            <a:srgbClr val="D9D9D9"/>
                          </a:solidFill>
                          <a:latin typeface="Arial"/>
                          <a:cs typeface="Arial"/>
                        </a:rPr>
                        <a:t>".</a:t>
                      </a:r>
                      <a:endParaRPr lang="en-US" sz="2000" b="1">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a:solidFill>
                          <a:srgbClr val="1F3A4E"/>
                        </a:solidFill>
                      </a:endParaRPr>
                    </a:p>
                    <a:p>
                      <a:pPr algn="ctr"/>
                      <a:endParaRPr lang="en-US" sz="2000">
                        <a:solidFill>
                          <a:srgbClr val="1F3A4E"/>
                        </a:solidFill>
                      </a:endParaRPr>
                    </a:p>
                    <a:p>
                      <a:pPr algn="ctr"/>
                      <a:r>
                        <a:rPr lang="en-US" sz="2000">
                          <a:solidFill>
                            <a:schemeClr val="bg1"/>
                          </a:solidFill>
                          <a:latin typeface="Arial" panose="020B0604020202020204" pitchFamily="34" charset="0"/>
                          <a:cs typeface="Arial" panose="020B0604020202020204" pitchFamily="34" charset="0"/>
                        </a:rPr>
                        <a:t>This is a template for a </a:t>
                      </a:r>
                    </a:p>
                    <a:p>
                      <a:pPr algn="ctr"/>
                      <a:r>
                        <a:rPr lang="en-US" sz="2000">
                          <a:solidFill>
                            <a:schemeClr val="bg1"/>
                          </a:solidFill>
                          <a:latin typeface="Arial" panose="020B0604020202020204" pitchFamily="34" charset="0"/>
                          <a:cs typeface="Arial" panose="020B0604020202020204" pitchFamily="34" charset="0"/>
                        </a:rPr>
                        <a:t>presentation poster</a:t>
                      </a:r>
                      <a:br>
                        <a:rPr lang="en-US" sz="2000">
                          <a:solidFill>
                            <a:schemeClr val="bg1"/>
                          </a:solidFill>
                          <a:latin typeface="Arial" panose="020B0604020202020204" pitchFamily="34" charset="0"/>
                          <a:cs typeface="Arial" panose="020B0604020202020204" pitchFamily="34" charset="0"/>
                        </a:rPr>
                      </a:br>
                      <a:r>
                        <a:rPr lang="en-US" sz="3600" b="1">
                          <a:solidFill>
                            <a:srgbClr val="FFC000"/>
                          </a:solidFill>
                          <a:latin typeface="Arial" panose="020B0604020202020204" pitchFamily="34" charset="0"/>
                          <a:cs typeface="Arial" panose="020B0604020202020204" pitchFamily="34" charset="0"/>
                        </a:rPr>
                        <a:t>36 inches tall</a:t>
                      </a:r>
                      <a:br>
                        <a:rPr lang="en-US" sz="3600" b="1">
                          <a:solidFill>
                            <a:srgbClr val="FFC000"/>
                          </a:solidFill>
                          <a:latin typeface="Arial" panose="020B0604020202020204" pitchFamily="34" charset="0"/>
                          <a:cs typeface="Arial" panose="020B0604020202020204" pitchFamily="34" charset="0"/>
                        </a:rPr>
                      </a:br>
                      <a:r>
                        <a:rPr lang="en-US" sz="3600" b="1">
                          <a:solidFill>
                            <a:srgbClr val="FFC000"/>
                          </a:solidFill>
                          <a:latin typeface="Arial" panose="020B0604020202020204" pitchFamily="34" charset="0"/>
                          <a:cs typeface="Arial" panose="020B0604020202020204" pitchFamily="34" charset="0"/>
                        </a:rPr>
                        <a:t>by</a:t>
                      </a:r>
                      <a:br>
                        <a:rPr lang="en-US" sz="3600" b="1">
                          <a:solidFill>
                            <a:srgbClr val="FFC000"/>
                          </a:solidFill>
                          <a:latin typeface="Arial" panose="020B0604020202020204" pitchFamily="34" charset="0"/>
                          <a:cs typeface="Arial" panose="020B0604020202020204" pitchFamily="34" charset="0"/>
                        </a:rPr>
                      </a:br>
                      <a:r>
                        <a:rPr lang="en-US" sz="3600" b="1">
                          <a:solidFill>
                            <a:srgbClr val="FFC000"/>
                          </a:solidFill>
                          <a:latin typeface="Arial" panose="020B0604020202020204" pitchFamily="34" charset="0"/>
                          <a:cs typeface="Arial" panose="020B0604020202020204" pitchFamily="34" charset="0"/>
                        </a:rPr>
                        <a:t>48 inches wide</a:t>
                      </a:r>
                      <a:br>
                        <a:rPr lang="en-US" sz="2000">
                          <a:solidFill>
                            <a:schemeClr val="bg1"/>
                          </a:solidFill>
                          <a:latin typeface="Arial" panose="020B0604020202020204" pitchFamily="34" charset="0"/>
                          <a:cs typeface="Arial" panose="020B0604020202020204" pitchFamily="34" charset="0"/>
                        </a:rPr>
                      </a:br>
                      <a:endParaRPr lang="en-US" sz="200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a:solidFill>
                            <a:srgbClr val="FFC000"/>
                          </a:solidFill>
                          <a:latin typeface="Arial" panose="020B0604020202020204" pitchFamily="34" charset="0"/>
                          <a:cs typeface="Arial" panose="020B0604020202020204" pitchFamily="34" charset="0"/>
                        </a:rPr>
                        <a:t>Important: Check the template size</a:t>
                      </a:r>
                      <a:br>
                        <a:rPr lang="en-US" sz="2000" b="0" baseline="0">
                          <a:solidFill>
                            <a:srgbClr val="FFC000"/>
                          </a:solidFill>
                          <a:latin typeface="Arial" panose="020B0604020202020204" pitchFamily="34" charset="0"/>
                          <a:cs typeface="Arial" panose="020B0604020202020204" pitchFamily="34" charset="0"/>
                        </a:rPr>
                      </a:br>
                      <a:r>
                        <a:rPr lang="en-US" sz="2000" b="0" baseline="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a:solidFill>
                            <a:srgbClr val="D9D9D9"/>
                          </a:solidFill>
                          <a:latin typeface="Arial" panose="020B0604020202020204" pitchFamily="34" charset="0"/>
                          <a:cs typeface="Arial" panose="020B0604020202020204" pitchFamily="34" charset="0"/>
                        </a:rPr>
                      </a:br>
                      <a:r>
                        <a:rPr lang="en-US" sz="2000" b="0" baseline="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a:solidFill>
                            <a:srgbClr val="D9D9D9"/>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30 tall x 40 wide</a:t>
                      </a:r>
                      <a:br>
                        <a:rPr lang="en-US" sz="2000" b="0" baseline="0">
                          <a:solidFill>
                            <a:srgbClr val="FFC000"/>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42 tall x 56 wide</a:t>
                      </a:r>
                      <a:br>
                        <a:rPr lang="en-US" sz="2000" b="0" baseline="0">
                          <a:solidFill>
                            <a:srgbClr val="FFC000"/>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a:solidFill>
                          <a:srgbClr val="1F3A4E"/>
                        </a:solidFill>
                      </a:endParaRPr>
                    </a:p>
                  </a:txBody>
                  <a:tcPr>
                    <a:blipFill rotWithShape="1">
                      <a:blip r:embed="rId3"/>
                      <a:stretch>
                        <a:fillRect/>
                      </a:stretch>
                    </a:blipFill>
                  </a:tcPr>
                </a:tc>
                <a:tc>
                  <a:txBody>
                    <a:bodyPr/>
                    <a:lstStyle/>
                    <a:p>
                      <a:pPr algn="l"/>
                      <a:r>
                        <a:rPr lang="en-US" sz="2400" b="1" baseline="0">
                          <a:solidFill>
                            <a:srgbClr val="FFC000"/>
                          </a:solidFill>
                          <a:latin typeface="Arial" panose="020B0604020202020204" pitchFamily="34" charset="0"/>
                          <a:cs typeface="Arial" panose="020B0604020202020204" pitchFamily="34" charset="0"/>
                        </a:rPr>
                        <a:t>How to </a:t>
                      </a:r>
                      <a:r>
                        <a:rPr lang="en-US" sz="4000" b="1" baseline="0">
                          <a:solidFill>
                            <a:srgbClr val="FFC000"/>
                          </a:solidFill>
                          <a:latin typeface="Arial" panose="020B0604020202020204" pitchFamily="34" charset="0"/>
                          <a:cs typeface="Arial" panose="020B0604020202020204" pitchFamily="34" charset="0"/>
                        </a:rPr>
                        <a:t>Zoom in </a:t>
                      </a:r>
                      <a:r>
                        <a:rPr lang="en-US" sz="2400" b="1" baseline="0">
                          <a:solidFill>
                            <a:srgbClr val="FFC000"/>
                          </a:solidFill>
                          <a:latin typeface="Arial" panose="020B0604020202020204" pitchFamily="34" charset="0"/>
                          <a:cs typeface="Arial" panose="020B0604020202020204" pitchFamily="34" charset="0"/>
                        </a:rPr>
                        <a:t>and </a:t>
                      </a:r>
                      <a:r>
                        <a:rPr lang="en-US" sz="1800" b="1" baseline="0">
                          <a:solidFill>
                            <a:srgbClr val="FFC000"/>
                          </a:solidFill>
                          <a:latin typeface="Arial" panose="020B0604020202020204" pitchFamily="34" charset="0"/>
                          <a:cs typeface="Arial" panose="020B0604020202020204" pitchFamily="34" charset="0"/>
                        </a:rPr>
                        <a:t>out</a:t>
                      </a:r>
                      <a:endParaRPr lang="en-US" sz="2400" b="1" baseline="0">
                        <a:solidFill>
                          <a:srgbClr val="FFC000"/>
                        </a:solidFill>
                        <a:latin typeface="Arial" panose="020B0604020202020204" pitchFamily="34" charset="0"/>
                        <a:cs typeface="Arial" panose="020B0604020202020204" pitchFamily="34" charset="0"/>
                      </a:endParaRPr>
                    </a:p>
                    <a:p>
                      <a:pPr algn="l"/>
                      <a:r>
                        <a:rPr lang="en-US" sz="2000" b="0" baseline="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a:solidFill>
                            <a:srgbClr val="D9D9D9"/>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1. </a:t>
                      </a:r>
                      <a:r>
                        <a:rPr lang="en-US" sz="2000" b="0" baseline="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a:solidFill>
                            <a:srgbClr val="D9D9D9"/>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2. </a:t>
                      </a:r>
                      <a:r>
                        <a:rPr lang="en-US" sz="2000" b="0" baseline="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a:solidFill>
                            <a:srgbClr val="FFC000"/>
                          </a:solidFill>
                          <a:latin typeface="Arial" panose="020B0604020202020204" pitchFamily="34" charset="0"/>
                          <a:cs typeface="Arial" panose="020B0604020202020204" pitchFamily="34" charset="0"/>
                        </a:rPr>
                        <a:t>Ruler and Guides</a:t>
                      </a:r>
                      <a:br>
                        <a:rPr lang="en-US" sz="2000" b="0" baseline="0">
                          <a:solidFill>
                            <a:srgbClr val="FFC000"/>
                          </a:solidFill>
                          <a:latin typeface="Arial" panose="020B0604020202020204" pitchFamily="34" charset="0"/>
                          <a:cs typeface="Arial" panose="020B0604020202020204" pitchFamily="34" charset="0"/>
                        </a:rPr>
                      </a:br>
                      <a:r>
                        <a:rPr lang="en-US" sz="2000" b="0" baseline="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a:solidFill>
                          <a:srgbClr val="1F3A4E"/>
                        </a:solidFill>
                      </a:endParaRPr>
                    </a:p>
                  </a:txBody>
                  <a:tcPr>
                    <a:blipFill rotWithShape="1">
                      <a:blip r:embed="rId4"/>
                      <a:stretch>
                        <a:fillRect/>
                      </a:stretch>
                    </a:blipFill>
                  </a:tcPr>
                </a:tc>
                <a:tc>
                  <a:txBody>
                    <a:bodyPr/>
                    <a:lstStyle/>
                    <a:p>
                      <a:pPr marL="0" lvl="1" indent="0" algn="l" defTabSz="114300"/>
                      <a:r>
                        <a:rPr lang="en-US" sz="2400" b="1" baseline="0">
                          <a:solidFill>
                            <a:srgbClr val="FFC000"/>
                          </a:solidFill>
                          <a:latin typeface="Arial" panose="020B0604020202020204" pitchFamily="34" charset="0"/>
                          <a:cs typeface="Arial" panose="020B0604020202020204" pitchFamily="34" charset="0"/>
                        </a:rPr>
                        <a:t>Headers and text containers</a:t>
                      </a:r>
                      <a:br>
                        <a:rPr lang="en-US" sz="2000" b="0" baseline="0">
                          <a:solidFill>
                            <a:schemeClr val="bg1"/>
                          </a:solidFill>
                          <a:latin typeface="Arial" panose="020B0604020202020204" pitchFamily="34" charset="0"/>
                          <a:cs typeface="Arial" panose="020B0604020202020204" pitchFamily="34" charset="0"/>
                        </a:rPr>
                      </a:br>
                      <a:r>
                        <a:rPr lang="en-US" sz="2000" b="0" baseline="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a:solidFill>
                            <a:schemeClr val="bg1"/>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a:t>
                      </a:r>
                      <a:r>
                        <a:rPr lang="en-US" sz="2000" b="0" baseline="0">
                          <a:solidFill>
                            <a:schemeClr val="bg1"/>
                          </a:solidFill>
                          <a:latin typeface="Arial" panose="020B0604020202020204" pitchFamily="34" charset="0"/>
                          <a:cs typeface="Arial" panose="020B0604020202020204" pitchFamily="34" charset="0"/>
                        </a:rPr>
                        <a:t> </a:t>
                      </a:r>
                      <a:r>
                        <a:rPr lang="en-US" sz="2000" b="0" baseline="0">
                          <a:solidFill>
                            <a:srgbClr val="D9D9D9"/>
                          </a:solidFill>
                          <a:latin typeface="Arial" panose="020B0604020202020204" pitchFamily="34" charset="0"/>
                          <a:cs typeface="Arial" panose="020B0604020202020204" pitchFamily="34" charset="0"/>
                        </a:rPr>
                        <a:t>Click inside a section header to add its text. </a:t>
                      </a:r>
                      <a:br>
                        <a:rPr lang="en-US" sz="2000" b="0" baseline="0">
                          <a:solidFill>
                            <a:schemeClr val="bg1"/>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a:t>
                      </a:r>
                      <a:r>
                        <a:rPr lang="en-US" sz="2000" b="0" baseline="0">
                          <a:solidFill>
                            <a:schemeClr val="bg1"/>
                          </a:solidFill>
                          <a:latin typeface="Arial" panose="020B0604020202020204" pitchFamily="34" charset="0"/>
                          <a:cs typeface="Arial" panose="020B0604020202020204" pitchFamily="34" charset="0"/>
                        </a:rPr>
                        <a:t> </a:t>
                      </a:r>
                      <a:r>
                        <a:rPr lang="en-US" sz="2000" b="0" baseline="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a:solidFill>
                            <a:schemeClr val="bg1"/>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a:t>
                      </a:r>
                      <a:r>
                        <a:rPr lang="en-US" sz="2000" b="0" baseline="0">
                          <a:solidFill>
                            <a:schemeClr val="bg1"/>
                          </a:solidFill>
                          <a:latin typeface="Arial" panose="020B0604020202020204" pitchFamily="34" charset="0"/>
                          <a:cs typeface="Arial" panose="020B0604020202020204" pitchFamily="34" charset="0"/>
                        </a:rPr>
                        <a:t> </a:t>
                      </a:r>
                      <a:r>
                        <a:rPr lang="en-US" sz="2000" b="0" baseline="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a:solidFill>
                            <a:srgbClr val="FFC000"/>
                          </a:solidFill>
                          <a:latin typeface="Arial" panose="020B0604020202020204" pitchFamily="34" charset="0"/>
                          <a:cs typeface="Arial" panose="020B0604020202020204" pitchFamily="34" charset="0"/>
                        </a:rPr>
                        <a:t>Adding content to the poster</a:t>
                      </a:r>
                    </a:p>
                    <a:p>
                      <a:r>
                        <a:rPr lang="en-US" sz="2000" baseline="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5" name="Table 14">
            <a:extLst>
              <a:ext uri="{FF2B5EF4-FFF2-40B4-BE49-F238E27FC236}">
                <a16:creationId xmlns:a16="http://schemas.microsoft.com/office/drawing/2014/main" id="{D12C2650-43B9-B245-8FE3-21F2B87DBA6E}"/>
              </a:ext>
            </a:extLst>
          </p:cNvPr>
          <p:cNvGraphicFramePr>
            <a:graphicFrameLocks noGrp="1"/>
          </p:cNvGraphicFramePr>
          <p:nvPr userDrawn="1">
            <p:extLst>
              <p:ext uri="{D42A27DB-BD31-4B8C-83A1-F6EECF244321}">
                <p14:modId xmlns:p14="http://schemas.microsoft.com/office/powerpoint/2010/main" val="2429028199"/>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a:solidFill>
                            <a:srgbClr val="1F3A4E"/>
                          </a:solidFill>
                          <a:latin typeface="Arial Black" panose="020B0A04020102020204" pitchFamily="34" charset="0"/>
                        </a:rPr>
                        <a:t>QUICK START GUIDE</a:t>
                      </a:r>
                      <a:br>
                        <a:rPr lang="en-US" sz="4000" b="0" spc="600">
                          <a:solidFill>
                            <a:srgbClr val="1F3A4E"/>
                          </a:solidFill>
                          <a:latin typeface="Arial Black" panose="020B0A04020102020204" pitchFamily="34" charset="0"/>
                        </a:rPr>
                      </a:br>
                      <a:r>
                        <a:rPr lang="en-US" sz="3200" b="1" spc="0">
                          <a:solidFill>
                            <a:srgbClr val="FF0000"/>
                          </a:solidFill>
                          <a:latin typeface="Trebuchet MS" pitchFamily="34" charset="0"/>
                        </a:rPr>
                        <a:t>(THIS SIDEBAR WILL NOT PRINT)</a:t>
                      </a:r>
                      <a:endParaRPr lang="en-US" sz="4000" b="1" spc="60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a:solidFill>
                          <a:srgbClr val="FFC000"/>
                        </a:solidFill>
                      </a:endParaRPr>
                    </a:p>
                    <a:p>
                      <a:pPr marL="0" indent="0" algn="l" defTabSz="114300"/>
                      <a:endParaRPr lang="en-US" sz="2400" b="0" baseline="0">
                        <a:solidFill>
                          <a:srgbClr val="D9D9D9"/>
                        </a:solidFill>
                        <a:latin typeface="Arial" panose="020B0604020202020204" pitchFamily="34" charset="0"/>
                        <a:cs typeface="Arial" panose="020B0604020202020204" pitchFamily="34" charset="0"/>
                      </a:endParaRPr>
                    </a:p>
                    <a:p>
                      <a:pPr marL="0" indent="0" algn="l" defTabSz="114300"/>
                      <a:r>
                        <a:rPr lang="en-US" sz="2400" b="0" baseline="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a:solidFill>
                          <a:srgbClr val="D9D9D9"/>
                        </a:solidFill>
                        <a:latin typeface="Arial" panose="020B0604020202020204" pitchFamily="34" charset="0"/>
                        <a:cs typeface="Arial" panose="020B0604020202020204" pitchFamily="34" charset="0"/>
                      </a:endParaRPr>
                    </a:p>
                    <a:p>
                      <a:pPr marL="0" indent="0" algn="l" defTabSz="114300"/>
                      <a:r>
                        <a:rPr lang="en-US" sz="2400" b="0" baseline="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a:solidFill>
                            <a:srgbClr val="FFC000"/>
                          </a:solidFill>
                          <a:latin typeface="Arial" panose="020B0604020202020204" pitchFamily="34" charset="0"/>
                          <a:cs typeface="Arial" panose="020B0604020202020204" pitchFamily="34" charset="0"/>
                        </a:rPr>
                        <a:t>How to change the column layout configuration</a:t>
                      </a:r>
                    </a:p>
                    <a:p>
                      <a:r>
                        <a:rPr lang="en-US" sz="240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a:solidFill>
                            <a:srgbClr val="D9D9D9"/>
                          </a:solidFill>
                          <a:latin typeface="Arial" panose="020B0604020202020204" pitchFamily="34" charset="0"/>
                          <a:cs typeface="Arial" panose="020B0604020202020204" pitchFamily="34" charset="0"/>
                        </a:rPr>
                        <a:t>You can see a tutorial here: </a:t>
                      </a:r>
                      <a:r>
                        <a:rPr lang="en-US" sz="2400" u="sng">
                          <a:solidFill>
                            <a:srgbClr val="FFC000"/>
                          </a:solidFill>
                          <a:latin typeface="Arial" panose="020B0604020202020204" pitchFamily="34" charset="0"/>
                          <a:cs typeface="Arial" panose="020B0604020202020204" pitchFamily="34" charset="0"/>
                        </a:rPr>
                        <a:t>https://</a:t>
                      </a:r>
                      <a:r>
                        <a:rPr lang="en-US" sz="2400" u="sng" err="1">
                          <a:solidFill>
                            <a:srgbClr val="FFC000"/>
                          </a:solidFill>
                          <a:latin typeface="Arial" panose="020B0604020202020204" pitchFamily="34" charset="0"/>
                          <a:cs typeface="Arial" panose="020B0604020202020204" pitchFamily="34" charset="0"/>
                        </a:rPr>
                        <a:t>www.posterpresentations.com</a:t>
                      </a:r>
                      <a:r>
                        <a:rPr lang="en-US" sz="2400" u="sng">
                          <a:solidFill>
                            <a:srgbClr val="FFC000"/>
                          </a:solidFill>
                          <a:latin typeface="Arial" panose="020B0604020202020204" pitchFamily="34" charset="0"/>
                          <a:cs typeface="Arial" panose="020B0604020202020204" pitchFamily="34" charset="0"/>
                        </a:rPr>
                        <a:t>/how-to-change-the-column-</a:t>
                      </a:r>
                      <a:r>
                        <a:rPr lang="en-US" sz="2400" u="sng" err="1">
                          <a:solidFill>
                            <a:srgbClr val="FFC000"/>
                          </a:solidFill>
                          <a:latin typeface="Arial" panose="020B0604020202020204" pitchFamily="34" charset="0"/>
                          <a:cs typeface="Arial" panose="020B0604020202020204" pitchFamily="34" charset="0"/>
                        </a:rPr>
                        <a:t>configuration.html</a:t>
                      </a:r>
                      <a:endParaRPr lang="en-US" u="sng">
                        <a:solidFill>
                          <a:srgbClr val="FFC000"/>
                        </a:solidFill>
                      </a:endParaRPr>
                    </a:p>
                  </a:txBody>
                  <a:tcPr marL="182880" marT="137160">
                    <a:solidFill>
                      <a:schemeClr val="tx1"/>
                    </a:solidFill>
                  </a:tcPr>
                </a:tc>
                <a:tc hMerge="1">
                  <a:txBody>
                    <a:bodyPr/>
                    <a:lstStyle/>
                    <a:p>
                      <a:endParaRPr lang="en-US" sz="2400">
                        <a:solidFill>
                          <a:srgbClr val="1F3A4E"/>
                        </a:solidFill>
                      </a:endParaRPr>
                    </a:p>
                  </a:txBody>
                  <a:tcPr marL="182880" marT="137160">
                    <a:blipFill rotWithShape="1">
                      <a:blip r:embed="rId9"/>
                      <a:stretch>
                        <a:fillRect/>
                      </a:stretch>
                    </a:blipFill>
                  </a:tcPr>
                </a:tc>
                <a:tc hMerge="1">
                  <a:txBody>
                    <a:bodyPr/>
                    <a:lstStyle/>
                    <a:p>
                      <a:endParaRPr lang="en-US"/>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a:solidFill>
                            <a:srgbClr val="D9D9D9"/>
                          </a:solidFill>
                          <a:latin typeface="Arial" panose="020B0604020202020204" pitchFamily="34" charset="0"/>
                          <a:cs typeface="Arial" panose="020B0604020202020204" pitchFamily="34" charset="0"/>
                        </a:rPr>
                        <a:t>The Quick Start</a:t>
                      </a:r>
                      <a:r>
                        <a:rPr lang="en-US" sz="2400" baseline="0" noProof="0">
                          <a:solidFill>
                            <a:srgbClr val="D9D9D9"/>
                          </a:solidFill>
                          <a:latin typeface="Arial" panose="020B0604020202020204" pitchFamily="34" charset="0"/>
                          <a:cs typeface="Arial" panose="020B0604020202020204" pitchFamily="34" charset="0"/>
                        </a:rPr>
                        <a:t> Guides</a:t>
                      </a:r>
                      <a:r>
                        <a:rPr lang="en-US" sz="2400" noProof="0">
                          <a:solidFill>
                            <a:srgbClr val="D9D9D9"/>
                          </a:solidFill>
                          <a:latin typeface="Arial" panose="020B0604020202020204" pitchFamily="34" charset="0"/>
                          <a:cs typeface="Arial" panose="020B0604020202020204" pitchFamily="34" charset="0"/>
                        </a:rPr>
                        <a:t> </a:t>
                      </a:r>
                      <a:r>
                        <a:rPr lang="en-US" sz="2400" u="sng" noProof="0">
                          <a:solidFill>
                            <a:srgbClr val="D9D9D9"/>
                          </a:solidFill>
                          <a:latin typeface="Arial" panose="020B0604020202020204" pitchFamily="34" charset="0"/>
                          <a:cs typeface="Arial" panose="020B0604020202020204" pitchFamily="34" charset="0"/>
                        </a:rPr>
                        <a:t>are outside the template’s printable area</a:t>
                      </a:r>
                      <a:r>
                        <a:rPr lang="en-US" sz="2400" noProof="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a:solidFill>
                            <a:srgbClr val="D9D9D9"/>
                          </a:solidFill>
                          <a:latin typeface="Arial" panose="020B0604020202020204" pitchFamily="34" charset="0"/>
                          <a:cs typeface="Arial" panose="020B0604020202020204" pitchFamily="34" charset="0"/>
                        </a:rPr>
                        <a:t>To hide the guides click on the </a:t>
                      </a:r>
                      <a:r>
                        <a:rPr lang="en-US" sz="2400" b="1" baseline="0" noProof="0">
                          <a:solidFill>
                            <a:srgbClr val="D9D9D9"/>
                          </a:solidFill>
                          <a:latin typeface="Arial" panose="020B0604020202020204" pitchFamily="34" charset="0"/>
                          <a:cs typeface="Arial" panose="020B0604020202020204" pitchFamily="34" charset="0"/>
                        </a:rPr>
                        <a:t>Home</a:t>
                      </a:r>
                      <a:r>
                        <a:rPr lang="en-US" sz="24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a:solidFill>
                            <a:srgbClr val="D9D9D9"/>
                          </a:solidFill>
                          <a:latin typeface="Arial" panose="020B0604020202020204" pitchFamily="34" charset="0"/>
                          <a:cs typeface="Arial" panose="020B0604020202020204" pitchFamily="34" charset="0"/>
                        </a:rPr>
                        <a:t>Layout</a:t>
                      </a:r>
                      <a:r>
                        <a:rPr lang="en-US" sz="24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a:solidFill>
                            <a:srgbClr val="D9D9D9"/>
                          </a:solidFill>
                          <a:latin typeface="Arial" panose="020B0604020202020204" pitchFamily="34" charset="0"/>
                          <a:cs typeface="Arial" panose="020B0604020202020204" pitchFamily="34" charset="0"/>
                        </a:rPr>
                        <a:t>Without Guides </a:t>
                      </a:r>
                      <a:r>
                        <a:rPr lang="en-US" sz="2400" b="0" baseline="0" noProof="0">
                          <a:solidFill>
                            <a:srgbClr val="D9D9D9"/>
                          </a:solidFill>
                          <a:latin typeface="Arial" panose="020B0604020202020204" pitchFamily="34" charset="0"/>
                          <a:cs typeface="Arial" panose="020B0604020202020204" pitchFamily="34" charset="0"/>
                        </a:rPr>
                        <a:t>layout</a:t>
                      </a:r>
                      <a:r>
                        <a:rPr lang="en-US" sz="2400" baseline="0" noProof="0">
                          <a:solidFill>
                            <a:srgbClr val="D9D9D9"/>
                          </a:solidFill>
                          <a:latin typeface="Arial" panose="020B0604020202020204" pitchFamily="34" charset="0"/>
                          <a:cs typeface="Arial" panose="020B0604020202020204" pitchFamily="34" charset="0"/>
                        </a:rPr>
                        <a:t>.</a:t>
                      </a:r>
                      <a:endParaRPr lang="en-US" sz="240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a:solidFill>
                            <a:srgbClr val="FFC000"/>
                          </a:solidFill>
                          <a:latin typeface="Arial" panose="020B0604020202020204" pitchFamily="34" charset="0"/>
                          <a:cs typeface="Arial" panose="020B0604020202020204" pitchFamily="34" charset="0"/>
                        </a:rPr>
                        <a:t>How to</a:t>
                      </a:r>
                      <a:r>
                        <a:rPr lang="en-US" sz="2800" b="1" baseline="0">
                          <a:solidFill>
                            <a:srgbClr val="FFC000"/>
                          </a:solidFill>
                          <a:latin typeface="Arial" panose="020B0604020202020204" pitchFamily="34" charset="0"/>
                          <a:cs typeface="Arial" panose="020B0604020202020204" pitchFamily="34" charset="0"/>
                        </a:rPr>
                        <a:t> preview your poster prior to printing</a:t>
                      </a:r>
                      <a:endParaRPr lang="en-US" sz="2800" b="1">
                        <a:solidFill>
                          <a:srgbClr val="FFC000"/>
                        </a:solidFill>
                        <a:latin typeface="Arial" panose="020B0604020202020204" pitchFamily="34" charset="0"/>
                        <a:cs typeface="Arial" panose="020B0604020202020204" pitchFamily="34" charset="0"/>
                      </a:endParaRPr>
                    </a:p>
                    <a:p>
                      <a:r>
                        <a:rPr lang="en-US" sz="2400">
                          <a:solidFill>
                            <a:srgbClr val="D9D9D9"/>
                          </a:solidFill>
                          <a:latin typeface="Arial" panose="020B0604020202020204" pitchFamily="34" charset="0"/>
                          <a:cs typeface="Arial" panose="020B0604020202020204" pitchFamily="34" charset="0"/>
                        </a:rPr>
                        <a:t>You can preview your poster at any time by pressing the </a:t>
                      </a:r>
                      <a:r>
                        <a:rPr lang="en-US" sz="2400">
                          <a:solidFill>
                            <a:srgbClr val="FFC000"/>
                          </a:solidFill>
                          <a:latin typeface="Arial" panose="020B0604020202020204" pitchFamily="34" charset="0"/>
                          <a:cs typeface="Arial" panose="020B0604020202020204" pitchFamily="34" charset="0"/>
                        </a:rPr>
                        <a:t>F5 key</a:t>
                      </a:r>
                      <a:r>
                        <a:rPr lang="en-US" sz="240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a:solidFill>
                            <a:srgbClr val="FFC000"/>
                          </a:solidFill>
                          <a:latin typeface="Arial" panose="020B0604020202020204" pitchFamily="34" charset="0"/>
                          <a:cs typeface="Arial" panose="020B0604020202020204" pitchFamily="34" charset="0"/>
                        </a:rPr>
                        <a:t>ESC key </a:t>
                      </a:r>
                      <a:r>
                        <a:rPr lang="en-US" sz="240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a:solidFill>
                            <a:srgbClr val="D9D9D9"/>
                          </a:solidFill>
                          <a:latin typeface="Arial" panose="020B0604020202020204" pitchFamily="34" charset="0"/>
                          <a:cs typeface="Arial" panose="020B0604020202020204" pitchFamily="34" charset="0"/>
                        </a:rPr>
                        <a:t>F5</a:t>
                      </a:r>
                      <a:r>
                        <a:rPr lang="en-US" sz="2400" baseline="0">
                          <a:solidFill>
                            <a:srgbClr val="D9D9D9"/>
                          </a:solidFill>
                          <a:latin typeface="Arial" panose="020B0604020202020204" pitchFamily="34" charset="0"/>
                          <a:cs typeface="Arial" panose="020B0604020202020204" pitchFamily="34" charset="0"/>
                        </a:rPr>
                        <a:t> </a:t>
                      </a:r>
                      <a:endParaRPr lang="en-US"/>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a:solidFill>
                            <a:srgbClr val="D9D9D9"/>
                          </a:solidFill>
                          <a:latin typeface="Arial"/>
                          <a:cs typeface="Arial"/>
                        </a:rPr>
                        <a:t>When you are ready to have your poster printed go online to </a:t>
                      </a:r>
                      <a:r>
                        <a:rPr lang="en-US" sz="2400" noProof="0" err="1">
                          <a:solidFill>
                            <a:srgbClr val="FFC000"/>
                          </a:solidFill>
                          <a:latin typeface="Arial"/>
                          <a:cs typeface="Arial"/>
                        </a:rPr>
                        <a:t>PosterPresentations.com</a:t>
                      </a:r>
                      <a:r>
                        <a:rPr lang="en-US" sz="2400" noProof="0">
                          <a:solidFill>
                            <a:srgbClr val="D9D9D9"/>
                          </a:solidFill>
                          <a:latin typeface="Arial"/>
                          <a:cs typeface="Arial"/>
                        </a:rPr>
                        <a:t> and click on the "</a:t>
                      </a:r>
                      <a:r>
                        <a:rPr lang="en-US" sz="2400" noProof="0">
                          <a:solidFill>
                            <a:srgbClr val="FFC000"/>
                          </a:solidFill>
                          <a:latin typeface="Arial"/>
                          <a:cs typeface="Arial"/>
                        </a:rPr>
                        <a:t>Order Your Poster</a:t>
                      </a:r>
                      <a:r>
                        <a:rPr lang="en-US" sz="2400" noProof="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a:solidFill>
                            <a:srgbClr val="D9D9D9"/>
                          </a:solidFill>
                          <a:latin typeface="Arial"/>
                          <a:cs typeface="Arial"/>
                        </a:rPr>
                      </a:br>
                      <a:r>
                        <a:rPr lang="en-US" sz="2400" noProof="0">
                          <a:solidFill>
                            <a:srgbClr val="D9D9D9"/>
                          </a:solidFill>
                          <a:latin typeface="Arial"/>
                          <a:cs typeface="Arial"/>
                        </a:rPr>
                        <a:t>Go to </a:t>
                      </a:r>
                      <a:r>
                        <a:rPr lang="en-US" sz="2400" noProof="0" err="1">
                          <a:solidFill>
                            <a:srgbClr val="FFC000"/>
                          </a:solidFill>
                          <a:latin typeface="Arial"/>
                          <a:cs typeface="Arial"/>
                        </a:rPr>
                        <a:t>PosterPresentations.com</a:t>
                      </a:r>
                      <a:r>
                        <a:rPr lang="en-US" sz="2400" noProof="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a:solidFill>
                            <a:schemeClr val="bg1">
                              <a:lumMod val="85000"/>
                            </a:schemeClr>
                          </a:solidFill>
                          <a:latin typeface="Arial"/>
                          <a:cs typeface="Arial"/>
                        </a:rPr>
                        <a:t>© 2019</a:t>
                      </a:r>
                      <a:r>
                        <a:rPr lang="en-US" sz="2000" baseline="0">
                          <a:solidFill>
                            <a:schemeClr val="bg1">
                              <a:lumMod val="85000"/>
                            </a:schemeClr>
                          </a:solidFill>
                          <a:latin typeface="Arial"/>
                          <a:cs typeface="Arial"/>
                        </a:rPr>
                        <a:t> </a:t>
                      </a:r>
                      <a:r>
                        <a:rPr lang="en-US" sz="2000" err="1">
                          <a:solidFill>
                            <a:schemeClr val="bg1">
                              <a:lumMod val="85000"/>
                            </a:schemeClr>
                          </a:solidFill>
                          <a:latin typeface="Arial"/>
                          <a:cs typeface="Arial"/>
                        </a:rPr>
                        <a:t>PosterPresentations.com</a:t>
                      </a:r>
                      <a:br>
                        <a:rPr lang="en-US" sz="2000">
                          <a:solidFill>
                            <a:schemeClr val="bg1">
                              <a:lumMod val="85000"/>
                            </a:schemeClr>
                          </a:solidFill>
                          <a:latin typeface="Arial"/>
                          <a:cs typeface="Arial"/>
                        </a:rPr>
                      </a:br>
                      <a:r>
                        <a:rPr lang="en-US" sz="2000">
                          <a:solidFill>
                            <a:schemeClr val="bg1">
                              <a:lumMod val="85000"/>
                            </a:schemeClr>
                          </a:solidFill>
                          <a:latin typeface="Arial"/>
                          <a:cs typeface="Arial"/>
                        </a:rPr>
                        <a:t>2117 Fourth Street ,</a:t>
                      </a:r>
                      <a:r>
                        <a:rPr lang="en-US" sz="2000" baseline="0">
                          <a:solidFill>
                            <a:schemeClr val="bg1">
                              <a:lumMod val="85000"/>
                            </a:schemeClr>
                          </a:solidFill>
                          <a:latin typeface="Arial"/>
                          <a:cs typeface="Arial"/>
                        </a:rPr>
                        <a:t> STE C        </a:t>
                      </a:r>
                    </a:p>
                    <a:p>
                      <a:pPr>
                        <a:lnSpc>
                          <a:spcPts val="2600"/>
                        </a:lnSpc>
                      </a:pPr>
                      <a:r>
                        <a:rPr lang="en-US" sz="2000" baseline="0">
                          <a:solidFill>
                            <a:schemeClr val="bg1">
                              <a:lumMod val="85000"/>
                            </a:schemeClr>
                          </a:solidFill>
                          <a:latin typeface="Arial"/>
                          <a:cs typeface="Arial"/>
                        </a:rPr>
                        <a:t>Berkeley CA 94710 USA</a:t>
                      </a:r>
                      <a:endParaRPr lang="en-US" sz="200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a:solidFill>
                            <a:srgbClr val="D0D0D0"/>
                          </a:solidFill>
                          <a:latin typeface="Arial"/>
                          <a:cs typeface="Arial"/>
                        </a:rPr>
                        <a:t>For complete tutorials</a:t>
                      </a:r>
                      <a:r>
                        <a:rPr lang="en-US" sz="2400" b="1" baseline="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a:solidFill>
                            <a:srgbClr val="FFC000"/>
                          </a:solidFill>
                          <a:latin typeface="Arial"/>
                          <a:cs typeface="Arial"/>
                        </a:rPr>
                        <a:t>https://</a:t>
                      </a:r>
                      <a:r>
                        <a:rPr lang="en-US" sz="1800" b="1" err="1">
                          <a:solidFill>
                            <a:srgbClr val="FFC000"/>
                          </a:solidFill>
                          <a:latin typeface="Arial"/>
                          <a:cs typeface="Arial"/>
                        </a:rPr>
                        <a:t>www.posterpresentations.com</a:t>
                      </a:r>
                      <a:r>
                        <a:rPr lang="en-US" sz="1800" b="1">
                          <a:solidFill>
                            <a:srgbClr val="FFC000"/>
                          </a:solidFill>
                          <a:latin typeface="Arial"/>
                          <a:cs typeface="Arial"/>
                        </a:rPr>
                        <a:t>/</a:t>
                      </a:r>
                      <a:r>
                        <a:rPr lang="en-US" sz="1800" b="1" err="1">
                          <a:solidFill>
                            <a:srgbClr val="FFC000"/>
                          </a:solidFill>
                          <a:latin typeface="Arial"/>
                          <a:cs typeface="Arial"/>
                        </a:rPr>
                        <a:t>helpdesk.html</a:t>
                      </a:r>
                      <a:endParaRPr lang="en-US" sz="180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941000801"/>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7802411" rtl="0" eaLnBrk="1" latinLnBrk="0" hangingPunct="1">
        <a:spcBef>
          <a:spcPct val="0"/>
        </a:spcBef>
        <a:buNone/>
        <a:defRPr sz="15645" kern="1200">
          <a:solidFill>
            <a:schemeClr val="bg1"/>
          </a:solidFill>
          <a:latin typeface="Trebuchet MS" pitchFamily="34" charset="0"/>
          <a:ea typeface="+mj-ea"/>
          <a:cs typeface="+mj-cs"/>
        </a:defRPr>
      </a:lvl1pPr>
    </p:titleStyle>
    <p:bodyStyle>
      <a:lvl1pPr marL="1354653" indent="-1354653" algn="l" defTabSz="7802411" rtl="0" eaLnBrk="1" latinLnBrk="0" hangingPunct="1">
        <a:spcBef>
          <a:spcPct val="20000"/>
        </a:spcBef>
        <a:buFont typeface="Arial" pitchFamily="34" charset="0"/>
        <a:buChar char="•"/>
        <a:tabLst/>
        <a:defRPr sz="8533" kern="1200">
          <a:solidFill>
            <a:schemeClr val="tx1"/>
          </a:solidFill>
          <a:latin typeface="+mn-lt"/>
          <a:ea typeface="+mn-ea"/>
          <a:cs typeface="+mn-cs"/>
        </a:defRPr>
      </a:lvl1pPr>
      <a:lvl2pPr marL="1354653" indent="-1354653" algn="l" defTabSz="7802411" rtl="0" eaLnBrk="1" latinLnBrk="0" hangingPunct="1">
        <a:spcBef>
          <a:spcPct val="20000"/>
        </a:spcBef>
        <a:buFont typeface="Arial" pitchFamily="34" charset="0"/>
        <a:buChar char="–"/>
        <a:tabLst/>
        <a:defRPr sz="7110" kern="1200">
          <a:solidFill>
            <a:schemeClr val="tx1"/>
          </a:solidFill>
          <a:latin typeface="+mn-lt"/>
          <a:ea typeface="+mn-ea"/>
          <a:cs typeface="+mn-cs"/>
        </a:defRPr>
      </a:lvl2pPr>
      <a:lvl3pPr marL="1354653" indent="-1354653" algn="l" defTabSz="7802411" rtl="0" eaLnBrk="1" latinLnBrk="0" hangingPunct="1">
        <a:spcBef>
          <a:spcPct val="20000"/>
        </a:spcBef>
        <a:buFont typeface="Arial" pitchFamily="34" charset="0"/>
        <a:buChar char="•"/>
        <a:tabLst/>
        <a:defRPr sz="5690" kern="1200">
          <a:solidFill>
            <a:schemeClr val="tx1"/>
          </a:solidFill>
          <a:latin typeface="+mn-lt"/>
          <a:ea typeface="+mn-ea"/>
          <a:cs typeface="+mn-cs"/>
        </a:defRPr>
      </a:lvl3pPr>
      <a:lvl4pPr marL="1354653" indent="-1354653" algn="l" defTabSz="7802411" rtl="0" eaLnBrk="1" latinLnBrk="0" hangingPunct="1">
        <a:spcBef>
          <a:spcPct val="20000"/>
        </a:spcBef>
        <a:buFont typeface="Arial" pitchFamily="34" charset="0"/>
        <a:buChar char="–"/>
        <a:tabLst/>
        <a:defRPr sz="4267" kern="1200">
          <a:solidFill>
            <a:schemeClr val="tx1"/>
          </a:solidFill>
          <a:latin typeface="+mn-lt"/>
          <a:ea typeface="+mn-ea"/>
          <a:cs typeface="+mn-cs"/>
        </a:defRPr>
      </a:lvl4pPr>
      <a:lvl5pPr marL="1354653" indent="-1354653" algn="l" defTabSz="7802411" rtl="0" eaLnBrk="1" latinLnBrk="0" hangingPunct="1">
        <a:spcBef>
          <a:spcPct val="20000"/>
        </a:spcBef>
        <a:buFont typeface="Arial" pitchFamily="34" charset="0"/>
        <a:buChar char="»"/>
        <a:tabLst/>
        <a:defRPr sz="4267" kern="1200">
          <a:solidFill>
            <a:schemeClr val="tx1"/>
          </a:solidFill>
          <a:latin typeface="+mn-lt"/>
          <a:ea typeface="+mn-ea"/>
          <a:cs typeface="+mn-cs"/>
        </a:defRPr>
      </a:lvl5pPr>
      <a:lvl6pPr marL="21456635"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6pPr>
      <a:lvl7pPr marL="25357837"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7pPr>
      <a:lvl8pPr marL="29259046"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8pPr>
      <a:lvl9pPr marL="33160251"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9pPr>
    </p:bodyStyle>
    <p:otherStyle>
      <a:defPPr>
        <a:defRPr lang="en-US"/>
      </a:defPPr>
      <a:lvl1pPr marL="0" algn="l" defTabSz="7802411" rtl="0" eaLnBrk="1" latinLnBrk="0" hangingPunct="1">
        <a:defRPr sz="15288" kern="1200">
          <a:solidFill>
            <a:schemeClr val="tx1"/>
          </a:solidFill>
          <a:latin typeface="+mn-lt"/>
          <a:ea typeface="+mn-ea"/>
          <a:cs typeface="+mn-cs"/>
        </a:defRPr>
      </a:lvl1pPr>
      <a:lvl2pPr marL="3901210" algn="l" defTabSz="7802411" rtl="0" eaLnBrk="1" latinLnBrk="0" hangingPunct="1">
        <a:defRPr sz="15288" kern="1200">
          <a:solidFill>
            <a:schemeClr val="tx1"/>
          </a:solidFill>
          <a:latin typeface="+mn-lt"/>
          <a:ea typeface="+mn-ea"/>
          <a:cs typeface="+mn-cs"/>
        </a:defRPr>
      </a:lvl2pPr>
      <a:lvl3pPr marL="7802411" algn="l" defTabSz="7802411" rtl="0" eaLnBrk="1" latinLnBrk="0" hangingPunct="1">
        <a:defRPr sz="15288" kern="1200">
          <a:solidFill>
            <a:schemeClr val="tx1"/>
          </a:solidFill>
          <a:latin typeface="+mn-lt"/>
          <a:ea typeface="+mn-ea"/>
          <a:cs typeface="+mn-cs"/>
        </a:defRPr>
      </a:lvl3pPr>
      <a:lvl4pPr marL="11703619" algn="l" defTabSz="7802411" rtl="0" eaLnBrk="1" latinLnBrk="0" hangingPunct="1">
        <a:defRPr sz="15288" kern="1200">
          <a:solidFill>
            <a:schemeClr val="tx1"/>
          </a:solidFill>
          <a:latin typeface="+mn-lt"/>
          <a:ea typeface="+mn-ea"/>
          <a:cs typeface="+mn-cs"/>
        </a:defRPr>
      </a:lvl4pPr>
      <a:lvl5pPr marL="15604826" algn="l" defTabSz="7802411" rtl="0" eaLnBrk="1" latinLnBrk="0" hangingPunct="1">
        <a:defRPr sz="15288" kern="1200">
          <a:solidFill>
            <a:schemeClr val="tx1"/>
          </a:solidFill>
          <a:latin typeface="+mn-lt"/>
          <a:ea typeface="+mn-ea"/>
          <a:cs typeface="+mn-cs"/>
        </a:defRPr>
      </a:lvl5pPr>
      <a:lvl6pPr marL="19506030" algn="l" defTabSz="7802411" rtl="0" eaLnBrk="1" latinLnBrk="0" hangingPunct="1">
        <a:defRPr sz="15288" kern="1200">
          <a:solidFill>
            <a:schemeClr val="tx1"/>
          </a:solidFill>
          <a:latin typeface="+mn-lt"/>
          <a:ea typeface="+mn-ea"/>
          <a:cs typeface="+mn-cs"/>
        </a:defRPr>
      </a:lvl6pPr>
      <a:lvl7pPr marL="23407240" algn="l" defTabSz="7802411" rtl="0" eaLnBrk="1" latinLnBrk="0" hangingPunct="1">
        <a:defRPr sz="15288" kern="1200">
          <a:solidFill>
            <a:schemeClr val="tx1"/>
          </a:solidFill>
          <a:latin typeface="+mn-lt"/>
          <a:ea typeface="+mn-ea"/>
          <a:cs typeface="+mn-cs"/>
        </a:defRPr>
      </a:lvl7pPr>
      <a:lvl8pPr marL="27308442" algn="l" defTabSz="7802411" rtl="0" eaLnBrk="1" latinLnBrk="0" hangingPunct="1">
        <a:defRPr sz="15288" kern="1200">
          <a:solidFill>
            <a:schemeClr val="tx1"/>
          </a:solidFill>
          <a:latin typeface="+mn-lt"/>
          <a:ea typeface="+mn-ea"/>
          <a:cs typeface="+mn-cs"/>
        </a:defRPr>
      </a:lvl8pPr>
      <a:lvl9pPr marL="31209651" algn="l" defTabSz="7802411" rtl="0" eaLnBrk="1" latinLnBrk="0" hangingPunct="1">
        <a:defRPr sz="15288"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14098"/>
            <a:ext cx="43891200" cy="4172264"/>
          </a:xfrm>
          <a:prstGeom prst="rect">
            <a:avLst/>
          </a:prstGeom>
          <a:solidFill>
            <a:schemeClr val="accent1"/>
          </a:solidFill>
          <a:ln w="9525">
            <a:noFill/>
            <a:miter lim="800000"/>
            <a:headEnd/>
            <a:tailEnd/>
          </a:ln>
          <a:effectLst/>
        </p:spPr>
        <p:txBody>
          <a:bodyPr wrap="none" lIns="162554" tIns="81277" rIns="162554" bIns="81277" anchor="ctr"/>
          <a:lstStyle/>
          <a:p>
            <a:pPr>
              <a:defRPr/>
            </a:pPr>
            <a:endParaRPr lang="en-US" sz="8736" dirty="0"/>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640080" y="32214790"/>
            <a:ext cx="5182176" cy="523644"/>
          </a:xfrm>
          <a:prstGeom prst="rect">
            <a:avLst/>
          </a:prstGeom>
          <a:noFill/>
          <a:ln w="9525">
            <a:noFill/>
            <a:miter lim="800000"/>
            <a:headEnd/>
            <a:tailEnd/>
          </a:ln>
          <a:effectLst/>
        </p:spPr>
        <p:txBody>
          <a:bodyPr wrap="square" lIns="162246" tIns="81109" rIns="162246" bIns="81109">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1600" b="1" dirty="0">
                <a:solidFill>
                  <a:schemeClr val="bg1">
                    <a:lumMod val="75000"/>
                  </a:schemeClr>
                </a:solidFill>
                <a:latin typeface="Arial" charset="0"/>
              </a:rPr>
              <a:t>www.PosterPresentations.com</a:t>
            </a:r>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4169847"/>
            <a:ext cx="438912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42071E14-BFBA-5041-9B7B-1EAD5CCACC7D}"/>
              </a:ext>
            </a:extLst>
          </p:cNvPr>
          <p:cNvSpPr/>
          <p:nvPr userDrawn="1"/>
        </p:nvSpPr>
        <p:spPr>
          <a:xfrm>
            <a:off x="457198" y="4643562"/>
            <a:ext cx="10058400"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18" name="Rounded Rectangle 17">
            <a:extLst>
              <a:ext uri="{FF2B5EF4-FFF2-40B4-BE49-F238E27FC236}">
                <a16:creationId xmlns:a16="http://schemas.microsoft.com/office/drawing/2014/main" id="{4128F8C5-8AC2-BE40-A83F-D9C512F88994}"/>
              </a:ext>
            </a:extLst>
          </p:cNvPr>
          <p:cNvSpPr/>
          <p:nvPr userDrawn="1"/>
        </p:nvSpPr>
        <p:spPr>
          <a:xfrm>
            <a:off x="33375600" y="4643562"/>
            <a:ext cx="10058400"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19" name="Rounded Rectangle 18">
            <a:extLst>
              <a:ext uri="{FF2B5EF4-FFF2-40B4-BE49-F238E27FC236}">
                <a16:creationId xmlns:a16="http://schemas.microsoft.com/office/drawing/2014/main" id="{B721DE94-4EEC-9240-AF22-5C3C7AAC4669}"/>
              </a:ext>
            </a:extLst>
          </p:cNvPr>
          <p:cNvSpPr/>
          <p:nvPr userDrawn="1"/>
        </p:nvSpPr>
        <p:spPr>
          <a:xfrm>
            <a:off x="11427882" y="4643562"/>
            <a:ext cx="10061575"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20" name="Rounded Rectangle 19">
            <a:extLst>
              <a:ext uri="{FF2B5EF4-FFF2-40B4-BE49-F238E27FC236}">
                <a16:creationId xmlns:a16="http://schemas.microsoft.com/office/drawing/2014/main" id="{681182F3-81E6-0A46-A2C3-461A26B01FE5}"/>
              </a:ext>
            </a:extLst>
          </p:cNvPr>
          <p:cNvSpPr/>
          <p:nvPr userDrawn="1"/>
        </p:nvSpPr>
        <p:spPr>
          <a:xfrm>
            <a:off x="22401741" y="4643562"/>
            <a:ext cx="10061575"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Tree>
    <p:extLst>
      <p:ext uri="{BB962C8B-B14F-4D97-AF65-F5344CB8AC3E}">
        <p14:creationId xmlns:p14="http://schemas.microsoft.com/office/powerpoint/2010/main" val="2324832553"/>
      </p:ext>
    </p:extLst>
  </p:cSld>
  <p:clrMap bg1="lt1" tx1="dk1" bg2="lt2" tx2="dk2" accent1="accent1" accent2="accent2" accent3="accent3" accent4="accent4" accent5="accent5" accent6="accent6" hlink="hlink" folHlink="folHlink"/>
  <p:sldLayoutIdLst>
    <p:sldLayoutId id="2147483656" r:id="rId1"/>
  </p:sldLayoutIdLst>
  <p:txStyles>
    <p:titleStyle>
      <a:lvl1pPr algn="ctr" defTabSz="7802411" rtl="0" eaLnBrk="1" latinLnBrk="0" hangingPunct="1">
        <a:spcBef>
          <a:spcPct val="0"/>
        </a:spcBef>
        <a:buNone/>
        <a:defRPr sz="15645" kern="1200">
          <a:solidFill>
            <a:schemeClr val="bg1"/>
          </a:solidFill>
          <a:latin typeface="Trebuchet MS" pitchFamily="34" charset="0"/>
          <a:ea typeface="+mj-ea"/>
          <a:cs typeface="+mj-cs"/>
        </a:defRPr>
      </a:lvl1pPr>
    </p:titleStyle>
    <p:bodyStyle>
      <a:lvl1pPr marL="1354653" indent="-1354653" algn="l" defTabSz="7802411" rtl="0" eaLnBrk="1" latinLnBrk="0" hangingPunct="1">
        <a:spcBef>
          <a:spcPct val="20000"/>
        </a:spcBef>
        <a:buFont typeface="Arial" pitchFamily="34" charset="0"/>
        <a:buChar char="•"/>
        <a:tabLst/>
        <a:defRPr sz="8533" kern="1200">
          <a:solidFill>
            <a:schemeClr val="tx1"/>
          </a:solidFill>
          <a:latin typeface="+mn-lt"/>
          <a:ea typeface="+mn-ea"/>
          <a:cs typeface="+mn-cs"/>
        </a:defRPr>
      </a:lvl1pPr>
      <a:lvl2pPr marL="1354653" indent="-1354653" algn="l" defTabSz="7802411" rtl="0" eaLnBrk="1" latinLnBrk="0" hangingPunct="1">
        <a:spcBef>
          <a:spcPct val="20000"/>
        </a:spcBef>
        <a:buFont typeface="Arial" pitchFamily="34" charset="0"/>
        <a:buChar char="–"/>
        <a:tabLst/>
        <a:defRPr sz="7110" kern="1200">
          <a:solidFill>
            <a:schemeClr val="tx1"/>
          </a:solidFill>
          <a:latin typeface="+mn-lt"/>
          <a:ea typeface="+mn-ea"/>
          <a:cs typeface="+mn-cs"/>
        </a:defRPr>
      </a:lvl2pPr>
      <a:lvl3pPr marL="1354653" indent="-1354653" algn="l" defTabSz="7802411" rtl="0" eaLnBrk="1" latinLnBrk="0" hangingPunct="1">
        <a:spcBef>
          <a:spcPct val="20000"/>
        </a:spcBef>
        <a:buFont typeface="Arial" pitchFamily="34" charset="0"/>
        <a:buChar char="•"/>
        <a:tabLst/>
        <a:defRPr sz="5690" kern="1200">
          <a:solidFill>
            <a:schemeClr val="tx1"/>
          </a:solidFill>
          <a:latin typeface="+mn-lt"/>
          <a:ea typeface="+mn-ea"/>
          <a:cs typeface="+mn-cs"/>
        </a:defRPr>
      </a:lvl3pPr>
      <a:lvl4pPr marL="1354653" indent="-1354653" algn="l" defTabSz="7802411" rtl="0" eaLnBrk="1" latinLnBrk="0" hangingPunct="1">
        <a:spcBef>
          <a:spcPct val="20000"/>
        </a:spcBef>
        <a:buFont typeface="Arial" pitchFamily="34" charset="0"/>
        <a:buChar char="–"/>
        <a:tabLst/>
        <a:defRPr sz="4267" kern="1200">
          <a:solidFill>
            <a:schemeClr val="tx1"/>
          </a:solidFill>
          <a:latin typeface="+mn-lt"/>
          <a:ea typeface="+mn-ea"/>
          <a:cs typeface="+mn-cs"/>
        </a:defRPr>
      </a:lvl4pPr>
      <a:lvl5pPr marL="1354653" indent="-1354653" algn="l" defTabSz="7802411" rtl="0" eaLnBrk="1" latinLnBrk="0" hangingPunct="1">
        <a:spcBef>
          <a:spcPct val="20000"/>
        </a:spcBef>
        <a:buFont typeface="Arial" pitchFamily="34" charset="0"/>
        <a:buChar char="»"/>
        <a:tabLst/>
        <a:defRPr sz="4267" kern="1200">
          <a:solidFill>
            <a:schemeClr val="tx1"/>
          </a:solidFill>
          <a:latin typeface="+mn-lt"/>
          <a:ea typeface="+mn-ea"/>
          <a:cs typeface="+mn-cs"/>
        </a:defRPr>
      </a:lvl5pPr>
      <a:lvl6pPr marL="21456635"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6pPr>
      <a:lvl7pPr marL="25357837"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7pPr>
      <a:lvl8pPr marL="29259046"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8pPr>
      <a:lvl9pPr marL="33160251"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9pPr>
    </p:bodyStyle>
    <p:otherStyle>
      <a:defPPr>
        <a:defRPr lang="en-US"/>
      </a:defPPr>
      <a:lvl1pPr marL="0" algn="l" defTabSz="7802411" rtl="0" eaLnBrk="1" latinLnBrk="0" hangingPunct="1">
        <a:defRPr sz="15288" kern="1200">
          <a:solidFill>
            <a:schemeClr val="tx1"/>
          </a:solidFill>
          <a:latin typeface="+mn-lt"/>
          <a:ea typeface="+mn-ea"/>
          <a:cs typeface="+mn-cs"/>
        </a:defRPr>
      </a:lvl1pPr>
      <a:lvl2pPr marL="3901210" algn="l" defTabSz="7802411" rtl="0" eaLnBrk="1" latinLnBrk="0" hangingPunct="1">
        <a:defRPr sz="15288" kern="1200">
          <a:solidFill>
            <a:schemeClr val="tx1"/>
          </a:solidFill>
          <a:latin typeface="+mn-lt"/>
          <a:ea typeface="+mn-ea"/>
          <a:cs typeface="+mn-cs"/>
        </a:defRPr>
      </a:lvl2pPr>
      <a:lvl3pPr marL="7802411" algn="l" defTabSz="7802411" rtl="0" eaLnBrk="1" latinLnBrk="0" hangingPunct="1">
        <a:defRPr sz="15288" kern="1200">
          <a:solidFill>
            <a:schemeClr val="tx1"/>
          </a:solidFill>
          <a:latin typeface="+mn-lt"/>
          <a:ea typeface="+mn-ea"/>
          <a:cs typeface="+mn-cs"/>
        </a:defRPr>
      </a:lvl3pPr>
      <a:lvl4pPr marL="11703619" algn="l" defTabSz="7802411" rtl="0" eaLnBrk="1" latinLnBrk="0" hangingPunct="1">
        <a:defRPr sz="15288" kern="1200">
          <a:solidFill>
            <a:schemeClr val="tx1"/>
          </a:solidFill>
          <a:latin typeface="+mn-lt"/>
          <a:ea typeface="+mn-ea"/>
          <a:cs typeface="+mn-cs"/>
        </a:defRPr>
      </a:lvl4pPr>
      <a:lvl5pPr marL="15604826" algn="l" defTabSz="7802411" rtl="0" eaLnBrk="1" latinLnBrk="0" hangingPunct="1">
        <a:defRPr sz="15288" kern="1200">
          <a:solidFill>
            <a:schemeClr val="tx1"/>
          </a:solidFill>
          <a:latin typeface="+mn-lt"/>
          <a:ea typeface="+mn-ea"/>
          <a:cs typeface="+mn-cs"/>
        </a:defRPr>
      </a:lvl5pPr>
      <a:lvl6pPr marL="19506030" algn="l" defTabSz="7802411" rtl="0" eaLnBrk="1" latinLnBrk="0" hangingPunct="1">
        <a:defRPr sz="15288" kern="1200">
          <a:solidFill>
            <a:schemeClr val="tx1"/>
          </a:solidFill>
          <a:latin typeface="+mn-lt"/>
          <a:ea typeface="+mn-ea"/>
          <a:cs typeface="+mn-cs"/>
        </a:defRPr>
      </a:lvl6pPr>
      <a:lvl7pPr marL="23407240" algn="l" defTabSz="7802411" rtl="0" eaLnBrk="1" latinLnBrk="0" hangingPunct="1">
        <a:defRPr sz="15288" kern="1200">
          <a:solidFill>
            <a:schemeClr val="tx1"/>
          </a:solidFill>
          <a:latin typeface="+mn-lt"/>
          <a:ea typeface="+mn-ea"/>
          <a:cs typeface="+mn-cs"/>
        </a:defRPr>
      </a:lvl7pPr>
      <a:lvl8pPr marL="27308442" algn="l" defTabSz="7802411" rtl="0" eaLnBrk="1" latinLnBrk="0" hangingPunct="1">
        <a:defRPr sz="15288" kern="1200">
          <a:solidFill>
            <a:schemeClr val="tx1"/>
          </a:solidFill>
          <a:latin typeface="+mn-lt"/>
          <a:ea typeface="+mn-ea"/>
          <a:cs typeface="+mn-cs"/>
        </a:defRPr>
      </a:lvl8pPr>
      <a:lvl9pPr marL="31209651" algn="l" defTabSz="7802411" rtl="0" eaLnBrk="1" latinLnBrk="0" hangingPunct="1">
        <a:defRPr sz="15288"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cdc.gov/mmwr/volumes/66/wr/mm6606a1.htm#:~:text=Postpartum%20depressive%20symptoms%20(PDS)%20are,Postpartum%20depression%20is%20treatabl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88C56A-C898-9F4E-8933-9EC817B96972}"/>
              </a:ext>
            </a:extLst>
          </p:cNvPr>
          <p:cNvSpPr>
            <a:spLocks noGrp="1"/>
          </p:cNvSpPr>
          <p:nvPr>
            <p:ph type="body" sz="quarter" idx="10"/>
          </p:nvPr>
        </p:nvSpPr>
        <p:spPr>
          <a:xfrm>
            <a:off x="10515598" y="2724079"/>
            <a:ext cx="21069300" cy="769441"/>
          </a:xfrm>
        </p:spPr>
        <p:txBody>
          <a:bodyPr wrap="square" lIns="91440" tIns="45720" rIns="91440" bIns="45720" anchor="t">
            <a:spAutoFit/>
          </a:bodyPr>
          <a:lstStyle/>
          <a:p>
            <a:r>
              <a:rPr lang="en-US" sz="4400" b="0">
                <a:latin typeface="Times New Roman"/>
                <a:cs typeface="Arial"/>
              </a:rPr>
              <a:t>Department of Health Sciences, Sacred Heart University</a:t>
            </a:r>
            <a:endParaRPr lang="en-US" sz="4400" b="0">
              <a:latin typeface="Times New Roman"/>
            </a:endParaRPr>
          </a:p>
        </p:txBody>
      </p:sp>
      <p:sp>
        <p:nvSpPr>
          <p:cNvPr id="3" name="Text Placeholder 2">
            <a:extLst>
              <a:ext uri="{FF2B5EF4-FFF2-40B4-BE49-F238E27FC236}">
                <a16:creationId xmlns:a16="http://schemas.microsoft.com/office/drawing/2014/main" id="{368F42AB-0B38-6240-B455-4EAD6491D21A}"/>
              </a:ext>
            </a:extLst>
          </p:cNvPr>
          <p:cNvSpPr>
            <a:spLocks noGrp="1"/>
          </p:cNvSpPr>
          <p:nvPr>
            <p:ph type="body" sz="quarter" idx="11"/>
          </p:nvPr>
        </p:nvSpPr>
        <p:spPr>
          <a:xfrm>
            <a:off x="10263115" y="1624308"/>
            <a:ext cx="21069300" cy="1015663"/>
          </a:xfrm>
        </p:spPr>
        <p:txBody>
          <a:bodyPr wrap="square" lIns="91440" tIns="45720" rIns="91440" bIns="45720" anchor="t">
            <a:spAutoFit/>
          </a:bodyPr>
          <a:lstStyle/>
          <a:p>
            <a:r>
              <a:rPr lang="en-US" sz="6000" b="0">
                <a:latin typeface="Times New Roman"/>
                <a:cs typeface="Arial"/>
              </a:rPr>
              <a:t>Alexa Scaglione and Bridget Cronin</a:t>
            </a:r>
            <a:endParaRPr lang="en-US" sz="6000" b="0">
              <a:latin typeface="Times New Roman"/>
            </a:endParaRPr>
          </a:p>
        </p:txBody>
      </p:sp>
      <p:sp>
        <p:nvSpPr>
          <p:cNvPr id="4" name="Text Placeholder 3">
            <a:extLst>
              <a:ext uri="{FF2B5EF4-FFF2-40B4-BE49-F238E27FC236}">
                <a16:creationId xmlns:a16="http://schemas.microsoft.com/office/drawing/2014/main" id="{C92934C5-F417-4547-A178-F9454BBDDA4A}"/>
              </a:ext>
            </a:extLst>
          </p:cNvPr>
          <p:cNvSpPr>
            <a:spLocks noGrp="1"/>
          </p:cNvSpPr>
          <p:nvPr>
            <p:ph type="body" sz="quarter" idx="12"/>
          </p:nvPr>
        </p:nvSpPr>
        <p:spPr>
          <a:xfrm>
            <a:off x="6615953" y="322306"/>
            <a:ext cx="30659294" cy="1264385"/>
          </a:xfrm>
        </p:spPr>
        <p:txBody>
          <a:bodyPr wrap="square" lIns="91440" tIns="45720" rIns="91440" bIns="45720" anchor="t">
            <a:spAutoFit/>
          </a:bodyPr>
          <a:lstStyle/>
          <a:p>
            <a:pPr marL="0" marR="0" algn="ctr">
              <a:lnSpc>
                <a:spcPct val="115000"/>
              </a:lnSpc>
              <a:spcBef>
                <a:spcPts val="0"/>
              </a:spcBef>
              <a:spcAft>
                <a:spcPts val="0"/>
              </a:spcAft>
            </a:pPr>
            <a:r>
              <a:rPr lang="en-US" b="1" dirty="0">
                <a:effectLst/>
                <a:latin typeface="Times New Roman"/>
                <a:ea typeface="Times New Roman" panose="02020603050405020304" pitchFamily="18" charset="0"/>
                <a:cs typeface="Arial"/>
              </a:rPr>
              <a:t>Unveiling the Silent Struggle: Postpartum Depression in Black Women</a:t>
            </a:r>
            <a:endParaRPr lang="en-US" dirty="0">
              <a:effectLst/>
              <a:latin typeface="Times New Roman"/>
              <a:ea typeface="Arial" panose="020B0604020202020204" pitchFamily="34" charset="0"/>
              <a:cs typeface="Arial"/>
            </a:endParaRPr>
          </a:p>
        </p:txBody>
      </p:sp>
      <p:sp>
        <p:nvSpPr>
          <p:cNvPr id="5" name="Text Placeholder 4">
            <a:extLst>
              <a:ext uri="{FF2B5EF4-FFF2-40B4-BE49-F238E27FC236}">
                <a16:creationId xmlns:a16="http://schemas.microsoft.com/office/drawing/2014/main" id="{03371DE7-DCBD-E143-8BC8-F10EEF67D84C}"/>
              </a:ext>
            </a:extLst>
          </p:cNvPr>
          <p:cNvSpPr>
            <a:spLocks noGrp="1"/>
          </p:cNvSpPr>
          <p:nvPr>
            <p:ph type="body" sz="quarter" idx="15"/>
          </p:nvPr>
        </p:nvSpPr>
        <p:spPr>
          <a:xfrm>
            <a:off x="456499" y="5359990"/>
            <a:ext cx="10059099" cy="938719"/>
          </a:xfrm>
        </p:spPr>
        <p:txBody>
          <a:bodyPr wrap="square" lIns="91440" tIns="45720" rIns="91440" bIns="45720" anchor="t">
            <a:spAutoFit/>
          </a:bodyPr>
          <a:lstStyle/>
          <a:p>
            <a:r>
              <a:rPr lang="en-US" sz="5500" dirty="0">
                <a:latin typeface="Times New Roman"/>
                <a:cs typeface="Times New Roman"/>
              </a:rPr>
              <a:t>BACKGROUND</a:t>
            </a:r>
            <a:endParaRPr lang="en-US" sz="5500" dirty="0"/>
          </a:p>
        </p:txBody>
      </p:sp>
      <p:sp>
        <p:nvSpPr>
          <p:cNvPr id="6" name="Text Placeholder 5">
            <a:extLst>
              <a:ext uri="{FF2B5EF4-FFF2-40B4-BE49-F238E27FC236}">
                <a16:creationId xmlns:a16="http://schemas.microsoft.com/office/drawing/2014/main" id="{A5DE1169-8E44-8344-A5CD-DA0F01E9245D}"/>
              </a:ext>
            </a:extLst>
          </p:cNvPr>
          <p:cNvSpPr>
            <a:spLocks noGrp="1"/>
          </p:cNvSpPr>
          <p:nvPr>
            <p:ph type="body" sz="quarter" idx="17"/>
          </p:nvPr>
        </p:nvSpPr>
        <p:spPr>
          <a:xfrm>
            <a:off x="-152785" y="26547461"/>
            <a:ext cx="10059099" cy="938719"/>
          </a:xfrm>
        </p:spPr>
        <p:txBody>
          <a:bodyPr wrap="square" lIns="91440" tIns="45720" rIns="91440" bIns="45720" anchor="t">
            <a:spAutoFit/>
          </a:bodyPr>
          <a:lstStyle/>
          <a:p>
            <a:r>
              <a:rPr lang="en-US" sz="5500" dirty="0">
                <a:latin typeface="Times New Roman"/>
                <a:cs typeface="Arial"/>
              </a:rPr>
              <a:t>OBJECTIVES</a:t>
            </a:r>
          </a:p>
        </p:txBody>
      </p:sp>
      <p:sp>
        <p:nvSpPr>
          <p:cNvPr id="7" name="Text Placeholder 6">
            <a:extLst>
              <a:ext uri="{FF2B5EF4-FFF2-40B4-BE49-F238E27FC236}">
                <a16:creationId xmlns:a16="http://schemas.microsoft.com/office/drawing/2014/main" id="{8A19A437-04D4-5F45-A616-3A5D998A1D8E}"/>
              </a:ext>
            </a:extLst>
          </p:cNvPr>
          <p:cNvSpPr>
            <a:spLocks noGrp="1"/>
          </p:cNvSpPr>
          <p:nvPr>
            <p:ph type="body" sz="quarter" idx="18"/>
          </p:nvPr>
        </p:nvSpPr>
        <p:spPr>
          <a:xfrm>
            <a:off x="11115769" y="8634708"/>
            <a:ext cx="10058400" cy="938719"/>
          </a:xfrm>
        </p:spPr>
        <p:txBody>
          <a:bodyPr wrap="square" lIns="91440" tIns="45720" rIns="91440" bIns="45720" anchor="t">
            <a:spAutoFit/>
          </a:bodyPr>
          <a:lstStyle/>
          <a:p>
            <a:r>
              <a:rPr lang="en-US" sz="5500" dirty="0">
                <a:latin typeface="Times New Roman"/>
                <a:cs typeface="Arial"/>
              </a:rPr>
              <a:t>METHODS</a:t>
            </a:r>
          </a:p>
        </p:txBody>
      </p:sp>
      <p:sp>
        <p:nvSpPr>
          <p:cNvPr id="8" name="Text Placeholder 7">
            <a:extLst>
              <a:ext uri="{FF2B5EF4-FFF2-40B4-BE49-F238E27FC236}">
                <a16:creationId xmlns:a16="http://schemas.microsoft.com/office/drawing/2014/main" id="{527E62BD-C7ED-5840-AD8F-AB2265CC8F56}"/>
              </a:ext>
            </a:extLst>
          </p:cNvPr>
          <p:cNvSpPr>
            <a:spLocks noGrp="1"/>
          </p:cNvSpPr>
          <p:nvPr>
            <p:ph type="body" sz="quarter" idx="19"/>
          </p:nvPr>
        </p:nvSpPr>
        <p:spPr>
          <a:xfrm>
            <a:off x="11404207" y="18509650"/>
            <a:ext cx="10058400" cy="1015663"/>
          </a:xfrm>
        </p:spPr>
        <p:txBody>
          <a:bodyPr/>
          <a:lstStyle/>
          <a:p>
            <a:r>
              <a:rPr lang="en-US" sz="5500" dirty="0">
                <a:latin typeface="Times New Roman" panose="02020603050405020304" pitchFamily="18" charset="0"/>
                <a:cs typeface="Times New Roman" panose="02020603050405020304" pitchFamily="18" charset="0"/>
              </a:rPr>
              <a:t>RESULTS</a:t>
            </a:r>
            <a:r>
              <a:rPr lang="en-US" sz="6000" dirty="0">
                <a:latin typeface="Times New Roman" panose="02020603050405020304" pitchFamily="18" charset="0"/>
                <a:cs typeface="Times New Roman" panose="02020603050405020304" pitchFamily="18" charset="0"/>
              </a:rPr>
              <a:t>  </a:t>
            </a:r>
          </a:p>
        </p:txBody>
      </p:sp>
      <p:sp>
        <p:nvSpPr>
          <p:cNvPr id="9" name="Text Placeholder 8">
            <a:extLst>
              <a:ext uri="{FF2B5EF4-FFF2-40B4-BE49-F238E27FC236}">
                <a16:creationId xmlns:a16="http://schemas.microsoft.com/office/drawing/2014/main" id="{24A6263A-4C35-7147-8D90-4054A0A02347}"/>
              </a:ext>
            </a:extLst>
          </p:cNvPr>
          <p:cNvSpPr>
            <a:spLocks noGrp="1"/>
          </p:cNvSpPr>
          <p:nvPr>
            <p:ph type="body" sz="quarter" idx="20"/>
          </p:nvPr>
        </p:nvSpPr>
        <p:spPr>
          <a:xfrm>
            <a:off x="22246030" y="17423866"/>
            <a:ext cx="10058400" cy="938719"/>
          </a:xfrm>
        </p:spPr>
        <p:txBody>
          <a:bodyPr wrap="square" lIns="91440" tIns="45720" rIns="91440" bIns="45720" anchor="t">
            <a:spAutoFit/>
          </a:bodyPr>
          <a:lstStyle/>
          <a:p>
            <a:r>
              <a:rPr lang="en-US" sz="5500" dirty="0">
                <a:latin typeface="Times New Roman"/>
                <a:cs typeface="Arial"/>
              </a:rPr>
              <a:t>CONCLUSION</a:t>
            </a:r>
          </a:p>
        </p:txBody>
      </p:sp>
      <p:sp>
        <p:nvSpPr>
          <p:cNvPr id="10" name="Text Placeholder 9">
            <a:extLst>
              <a:ext uri="{FF2B5EF4-FFF2-40B4-BE49-F238E27FC236}">
                <a16:creationId xmlns:a16="http://schemas.microsoft.com/office/drawing/2014/main" id="{099B1F13-D3D0-F942-946A-23CAE9ECBE0B}"/>
              </a:ext>
            </a:extLst>
          </p:cNvPr>
          <p:cNvSpPr>
            <a:spLocks noGrp="1"/>
          </p:cNvSpPr>
          <p:nvPr>
            <p:ph type="body" sz="quarter" idx="21"/>
          </p:nvPr>
        </p:nvSpPr>
        <p:spPr>
          <a:xfrm>
            <a:off x="33037232" y="21551628"/>
            <a:ext cx="10058400" cy="1015663"/>
          </a:xfrm>
        </p:spPr>
        <p:txBody>
          <a:bodyPr/>
          <a:lstStyle/>
          <a:p>
            <a:r>
              <a:rPr lang="en-US" sz="5500" dirty="0">
                <a:latin typeface="Times New Roman" panose="02020603050405020304" pitchFamily="18" charset="0"/>
                <a:cs typeface="Times New Roman" panose="02020603050405020304" pitchFamily="18" charset="0"/>
              </a:rPr>
              <a:t>REFERENCES</a:t>
            </a:r>
            <a:r>
              <a:rPr lang="en-US" sz="6000" dirty="0">
                <a:latin typeface="Times New Roman" panose="02020603050405020304" pitchFamily="18" charset="0"/>
                <a:cs typeface="Times New Roman" panose="02020603050405020304" pitchFamily="18" charset="0"/>
              </a:rPr>
              <a:t> </a:t>
            </a:r>
          </a:p>
        </p:txBody>
      </p:sp>
      <p:sp>
        <p:nvSpPr>
          <p:cNvPr id="12" name="Text Placeholder 11">
            <a:extLst>
              <a:ext uri="{FF2B5EF4-FFF2-40B4-BE49-F238E27FC236}">
                <a16:creationId xmlns:a16="http://schemas.microsoft.com/office/drawing/2014/main" id="{4614F892-6D6E-EC44-9CF5-9E88641C3D98}"/>
              </a:ext>
            </a:extLst>
          </p:cNvPr>
          <p:cNvSpPr>
            <a:spLocks noGrp="1"/>
          </p:cNvSpPr>
          <p:nvPr>
            <p:ph type="body" sz="quarter" idx="16"/>
          </p:nvPr>
        </p:nvSpPr>
        <p:spPr>
          <a:xfrm>
            <a:off x="654386" y="6610571"/>
            <a:ext cx="10182042" cy="7149650"/>
          </a:xfrm>
        </p:spPr>
        <p:txBody>
          <a:bodyPr/>
          <a:lstStyle/>
          <a:p>
            <a:pPr marL="457200" indent="-457200">
              <a:buFont typeface="Wingdings" pitchFamily="2" charset="2"/>
              <a:buChar char="§"/>
            </a:pPr>
            <a:r>
              <a:rPr lang="en-US" sz="4300" dirty="0">
                <a:latin typeface="Times New Roman" panose="02020603050405020304" pitchFamily="18" charset="0"/>
                <a:cs typeface="Times New Roman" panose="02020603050405020304" pitchFamily="18" charset="0"/>
              </a:rPr>
              <a:t>Postpartum depression (PPD) </a:t>
            </a:r>
            <a:r>
              <a:rPr lang="en-US" sz="4300" b="0" i="0" u="none" strike="noStrike" dirty="0">
                <a:solidFill>
                  <a:srgbClr val="000000"/>
                </a:solidFill>
                <a:effectLst/>
                <a:latin typeface="Times New Roman" panose="02020603050405020304" pitchFamily="18" charset="0"/>
              </a:rPr>
              <a:t>is the long-lasting and intense feelings of sadness, tiredness and worry that occur after having a baby (CDC, 2023). </a:t>
            </a:r>
            <a:endParaRPr lang="en-US" sz="4300" dirty="0">
              <a:latin typeface="Times New Roman" panose="02020603050405020304" pitchFamily="18" charset="0"/>
              <a:cs typeface="Times New Roman" panose="02020603050405020304" pitchFamily="18" charset="0"/>
            </a:endParaRPr>
          </a:p>
          <a:p>
            <a:endParaRPr lang="en-US" sz="2800" dirty="0">
              <a:solidFill>
                <a:srgbClr val="000000"/>
              </a:solidFill>
              <a:latin typeface="Times New Roman" panose="02020603050405020304" pitchFamily="18" charset="0"/>
              <a:cs typeface="Times New Roman" panose="02020603050405020304" pitchFamily="18" charset="0"/>
            </a:endParaRPr>
          </a:p>
          <a:p>
            <a:endParaRPr lang="en-US" sz="2800" b="1" i="0" u="none" strike="noStrike" dirty="0">
              <a:solidFill>
                <a:srgbClr val="000000"/>
              </a:solidFill>
              <a:effectLst/>
              <a:latin typeface="Times New Roman" panose="02020603050405020304" pitchFamily="18" charset="0"/>
              <a:cs typeface="Times New Roman" panose="02020603050405020304" pitchFamily="18" charset="0"/>
            </a:endParaRPr>
          </a:p>
          <a:p>
            <a:endParaRPr lang="en-US" sz="2800" b="1" dirty="0">
              <a:solidFill>
                <a:srgbClr val="000000"/>
              </a:solidFill>
              <a:latin typeface="Times New Roman" panose="02020603050405020304" pitchFamily="18" charset="0"/>
              <a:cs typeface="Times New Roman" panose="02020603050405020304" pitchFamily="18" charset="0"/>
            </a:endParaRPr>
          </a:p>
          <a:p>
            <a:endParaRPr lang="en-US" sz="2800" b="1" i="0" u="none" strike="noStrike" dirty="0">
              <a:solidFill>
                <a:srgbClr val="000000"/>
              </a:solidFill>
              <a:effectLst/>
              <a:latin typeface="Times New Roman" panose="02020603050405020304" pitchFamily="18" charset="0"/>
              <a:cs typeface="Times New Roman" panose="02020603050405020304" pitchFamily="18" charset="0"/>
            </a:endParaRPr>
          </a:p>
          <a:p>
            <a:endParaRPr lang="en-US" sz="2800" b="1" dirty="0">
              <a:solidFill>
                <a:srgbClr val="000000"/>
              </a:solidFill>
              <a:latin typeface="Times New Roman" panose="02020603050405020304" pitchFamily="18" charset="0"/>
              <a:cs typeface="Times New Roman" panose="02020603050405020304" pitchFamily="18" charset="0"/>
            </a:endParaRPr>
          </a:p>
          <a:p>
            <a:endParaRPr lang="en-US" sz="2800" b="1" i="0" u="none" strike="noStrike" dirty="0">
              <a:solidFill>
                <a:srgbClr val="000000"/>
              </a:solidFill>
              <a:effectLst/>
              <a:latin typeface="Times New Roman" panose="02020603050405020304" pitchFamily="18" charset="0"/>
              <a:cs typeface="Times New Roman" panose="02020603050405020304" pitchFamily="18" charset="0"/>
            </a:endParaRPr>
          </a:p>
        </p:txBody>
      </p:sp>
      <p:sp>
        <p:nvSpPr>
          <p:cNvPr id="13" name="Text Placeholder 12">
            <a:extLst>
              <a:ext uri="{FF2B5EF4-FFF2-40B4-BE49-F238E27FC236}">
                <a16:creationId xmlns:a16="http://schemas.microsoft.com/office/drawing/2014/main" id="{4DD4B619-430D-8A45-B4E0-96F5F4B5F4A9}"/>
              </a:ext>
            </a:extLst>
          </p:cNvPr>
          <p:cNvSpPr>
            <a:spLocks noGrp="1"/>
          </p:cNvSpPr>
          <p:nvPr>
            <p:ph type="body" sz="quarter" idx="23"/>
          </p:nvPr>
        </p:nvSpPr>
        <p:spPr>
          <a:xfrm>
            <a:off x="826758" y="27268908"/>
            <a:ext cx="9285542" cy="4718215"/>
          </a:xfrm>
        </p:spPr>
        <p:txBody>
          <a:bodyPr wrap="square" lIns="365760" tIns="365760" rIns="365760" bIns="365760" anchor="t">
            <a:spAutoFit/>
          </a:bodyPr>
          <a:lstStyle/>
          <a:p>
            <a:pPr marL="685800" indent="-685800">
              <a:buFont typeface="Wingdings" pitchFamily="2" charset="2"/>
              <a:buChar char="§"/>
            </a:pPr>
            <a:r>
              <a:rPr lang="en-US" sz="4500" dirty="0">
                <a:latin typeface="Times New Roman"/>
                <a:cs typeface="Times New Roman"/>
              </a:rPr>
              <a:t>This paper will explore the relationship between racism and postpartum depression among black pregnant women in the United States.</a:t>
            </a:r>
            <a:endParaRPr lang="en-US" sz="4500" dirty="0">
              <a:latin typeface="Times New Roman"/>
              <a:cs typeface="Arial"/>
            </a:endParaRPr>
          </a:p>
          <a:p>
            <a:pPr marL="457200" indent="-457200">
              <a:buChar char="•"/>
            </a:pPr>
            <a:endParaRPr lang="en-US" sz="2800" dirty="0">
              <a:latin typeface="Times New Roman"/>
              <a:cs typeface="Arial" panose="020B0604020202020204"/>
            </a:endParaRPr>
          </a:p>
        </p:txBody>
      </p:sp>
      <p:sp>
        <p:nvSpPr>
          <p:cNvPr id="14" name="Text Placeholder 13">
            <a:extLst>
              <a:ext uri="{FF2B5EF4-FFF2-40B4-BE49-F238E27FC236}">
                <a16:creationId xmlns:a16="http://schemas.microsoft.com/office/drawing/2014/main" id="{A24D8D8C-BE60-804E-9306-8CEF739EA2BB}"/>
              </a:ext>
            </a:extLst>
          </p:cNvPr>
          <p:cNvSpPr>
            <a:spLocks noGrp="1"/>
          </p:cNvSpPr>
          <p:nvPr>
            <p:ph type="body" sz="quarter" idx="24"/>
          </p:nvPr>
        </p:nvSpPr>
        <p:spPr>
          <a:xfrm>
            <a:off x="11490679" y="9078211"/>
            <a:ext cx="10058400" cy="10024283"/>
          </a:xfrm>
        </p:spPr>
        <p:txBody>
          <a:bodyPr wrap="square" lIns="365760" tIns="365760" rIns="365760" bIns="365760" anchor="t">
            <a:spAutoFit/>
          </a:bodyPr>
          <a:lstStyle/>
          <a:p>
            <a:pPr marL="685800" indent="-685800">
              <a:buFont typeface="Wingdings" pitchFamily="2" charset="2"/>
              <a:buChar char="§"/>
            </a:pPr>
            <a:r>
              <a:rPr lang="en-US" sz="4300" dirty="0">
                <a:latin typeface="Times New Roman"/>
                <a:cs typeface="Arial"/>
              </a:rPr>
              <a:t>Our study design was an observational secondary data analysis using cross-sectional data.</a:t>
            </a:r>
          </a:p>
          <a:p>
            <a:pPr marL="685800" indent="-685800">
              <a:buFont typeface="Arial" panose="020B0604020202020204" pitchFamily="34" charset="0"/>
              <a:buChar char="•"/>
            </a:pPr>
            <a:r>
              <a:rPr lang="en-US" sz="4300" b="1" dirty="0">
                <a:solidFill>
                  <a:schemeClr val="accent1"/>
                </a:solidFill>
                <a:latin typeface="Times New Roman"/>
                <a:cs typeface="Arial"/>
              </a:rPr>
              <a:t>Analysis Used</a:t>
            </a:r>
            <a:r>
              <a:rPr lang="en-US" sz="4300" b="1" dirty="0">
                <a:latin typeface="Times New Roman"/>
                <a:cs typeface="Arial"/>
              </a:rPr>
              <a:t>: </a:t>
            </a:r>
            <a:r>
              <a:rPr lang="en-US" sz="4300" dirty="0">
                <a:latin typeface="Times New Roman"/>
                <a:cs typeface="Arial"/>
              </a:rPr>
              <a:t>Crosstab with chi square</a:t>
            </a:r>
          </a:p>
          <a:p>
            <a:pPr marL="685800" indent="-685800">
              <a:buFont typeface="Arial" panose="020B0604020202020204" pitchFamily="34" charset="0"/>
              <a:buChar char="•"/>
            </a:pPr>
            <a:r>
              <a:rPr lang="en-US" sz="4300" b="1" dirty="0">
                <a:solidFill>
                  <a:schemeClr val="accent1"/>
                </a:solidFill>
                <a:latin typeface="Times New Roman"/>
                <a:cs typeface="Arial"/>
              </a:rPr>
              <a:t>Data set</a:t>
            </a:r>
            <a:r>
              <a:rPr lang="en-US" sz="4300" b="1" dirty="0">
                <a:latin typeface="Times New Roman"/>
                <a:cs typeface="Arial"/>
              </a:rPr>
              <a:t>: </a:t>
            </a:r>
            <a:r>
              <a:rPr lang="en-US" sz="4300" dirty="0">
                <a:latin typeface="Times New Roman"/>
                <a:cs typeface="Arial"/>
              </a:rPr>
              <a:t>National Health Interview Study (2021)</a:t>
            </a:r>
          </a:p>
          <a:p>
            <a:pPr marL="685800" indent="-685800">
              <a:buFont typeface="Arial" panose="020B0604020202020204" pitchFamily="34" charset="0"/>
              <a:buChar char="•"/>
            </a:pPr>
            <a:r>
              <a:rPr lang="en-US" sz="4300" b="1" dirty="0">
                <a:solidFill>
                  <a:schemeClr val="accent1"/>
                </a:solidFill>
                <a:latin typeface="Times New Roman"/>
                <a:cs typeface="Arial"/>
              </a:rPr>
              <a:t>Outcome of Interes</a:t>
            </a:r>
            <a:r>
              <a:rPr lang="en-US" sz="4300" b="1" dirty="0">
                <a:solidFill>
                  <a:schemeClr val="accent1">
                    <a:lumMod val="50000"/>
                  </a:schemeClr>
                </a:solidFill>
                <a:latin typeface="Times New Roman"/>
                <a:cs typeface="Arial"/>
              </a:rPr>
              <a:t>t</a:t>
            </a:r>
            <a:r>
              <a:rPr lang="en-US" sz="4300" dirty="0">
                <a:latin typeface="Times New Roman"/>
                <a:cs typeface="Arial"/>
              </a:rPr>
              <a:t>: Post partum depression</a:t>
            </a:r>
          </a:p>
          <a:p>
            <a:pPr marL="685800" indent="-685800">
              <a:buFont typeface="Arial" panose="020B0604020202020204" pitchFamily="34" charset="0"/>
              <a:buChar char="•"/>
            </a:pPr>
            <a:r>
              <a:rPr lang="en-US" sz="4300" b="1" dirty="0">
                <a:solidFill>
                  <a:schemeClr val="accent1"/>
                </a:solidFill>
                <a:latin typeface="Times New Roman"/>
                <a:cs typeface="Arial"/>
              </a:rPr>
              <a:t>Exposure</a:t>
            </a:r>
            <a:r>
              <a:rPr lang="en-US" sz="4300" b="1" dirty="0">
                <a:latin typeface="Times New Roman"/>
                <a:cs typeface="Arial"/>
              </a:rPr>
              <a:t>: </a:t>
            </a:r>
            <a:r>
              <a:rPr lang="en-US" sz="4300" dirty="0">
                <a:latin typeface="Times New Roman"/>
                <a:cs typeface="Arial"/>
              </a:rPr>
              <a:t>women of color [Black, Latina, and Native]</a:t>
            </a:r>
          </a:p>
          <a:p>
            <a:pPr marL="685800" indent="-685800">
              <a:buFont typeface="Arial" panose="020B0604020202020204" pitchFamily="34" charset="0"/>
              <a:buChar char="•"/>
            </a:pPr>
            <a:r>
              <a:rPr lang="en-US" sz="4300" b="1" dirty="0">
                <a:solidFill>
                  <a:schemeClr val="accent1"/>
                </a:solidFill>
                <a:latin typeface="Times New Roman"/>
                <a:cs typeface="Arial"/>
              </a:rPr>
              <a:t>Total Participants in Study</a:t>
            </a:r>
            <a:r>
              <a:rPr lang="en-US" sz="4300" b="1" dirty="0">
                <a:latin typeface="Times New Roman"/>
                <a:cs typeface="Arial"/>
              </a:rPr>
              <a:t>: </a:t>
            </a:r>
            <a:r>
              <a:rPr lang="en-US" sz="4300" dirty="0">
                <a:latin typeface="Times New Roman"/>
                <a:cs typeface="Arial"/>
              </a:rPr>
              <a:t>323</a:t>
            </a:r>
          </a:p>
          <a:p>
            <a:pPr marL="461645" lvl="1" indent="0">
              <a:buNone/>
            </a:pPr>
            <a:endParaRPr lang="en-US" sz="3700" dirty="0">
              <a:latin typeface="Times New Roman"/>
              <a:cs typeface="Arial"/>
            </a:endParaRPr>
          </a:p>
        </p:txBody>
      </p:sp>
      <p:sp>
        <p:nvSpPr>
          <p:cNvPr id="15" name="Text Placeholder 14">
            <a:extLst>
              <a:ext uri="{FF2B5EF4-FFF2-40B4-BE49-F238E27FC236}">
                <a16:creationId xmlns:a16="http://schemas.microsoft.com/office/drawing/2014/main" id="{573F2124-F9EB-C443-9990-BDE8295F860C}"/>
              </a:ext>
            </a:extLst>
          </p:cNvPr>
          <p:cNvSpPr>
            <a:spLocks noGrp="1"/>
          </p:cNvSpPr>
          <p:nvPr>
            <p:ph type="body" sz="quarter" idx="25"/>
          </p:nvPr>
        </p:nvSpPr>
        <p:spPr>
          <a:xfrm>
            <a:off x="11592974" y="19004866"/>
            <a:ext cx="8116124" cy="1235698"/>
          </a:xfrm>
        </p:spPr>
        <p:txBody>
          <a:bodyPr/>
          <a:lstStyle/>
          <a:p>
            <a:r>
              <a:rPr lang="en-US" sz="4500" i="1" dirty="0">
                <a:latin typeface="Times New Roman" panose="02020603050405020304" pitchFamily="18" charset="0"/>
                <a:cs typeface="Times New Roman" panose="02020603050405020304" pitchFamily="18" charset="0"/>
              </a:rPr>
              <a:t>Descriptive Statistics</a:t>
            </a:r>
          </a:p>
          <a:p>
            <a:endParaRPr lang="en-US" i="1"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pPr marL="457200" indent="-457200">
              <a:buFont typeface="Wingdings" pitchFamily="2" charset="2"/>
              <a:buChar char="Ø"/>
            </a:pPr>
            <a:endParaRPr lang="en-US" dirty="0"/>
          </a:p>
        </p:txBody>
      </p:sp>
      <p:sp>
        <p:nvSpPr>
          <p:cNvPr id="16" name="Text Placeholder 15">
            <a:extLst>
              <a:ext uri="{FF2B5EF4-FFF2-40B4-BE49-F238E27FC236}">
                <a16:creationId xmlns:a16="http://schemas.microsoft.com/office/drawing/2014/main" id="{EC58161B-F9FB-9047-B3D0-05DFF4252F3B}"/>
              </a:ext>
            </a:extLst>
          </p:cNvPr>
          <p:cNvSpPr>
            <a:spLocks noGrp="1"/>
          </p:cNvSpPr>
          <p:nvPr>
            <p:ph type="body" sz="quarter" idx="26"/>
          </p:nvPr>
        </p:nvSpPr>
        <p:spPr>
          <a:xfrm>
            <a:off x="22401034" y="20339572"/>
            <a:ext cx="9903396" cy="11123045"/>
          </a:xfrm>
        </p:spPr>
        <p:txBody>
          <a:bodyPr wrap="square" lIns="365760" tIns="365760" rIns="365760" bIns="365760" anchor="t">
            <a:spAutoFit/>
          </a:bodyPr>
          <a:lstStyle/>
          <a:p>
            <a:pPr marL="571500" indent="-571500">
              <a:buFont typeface="Wingdings" pitchFamily="2" charset="2"/>
              <a:buChar char="§"/>
            </a:pPr>
            <a:r>
              <a:rPr lang="en-US" sz="4300" dirty="0">
                <a:latin typeface="Times New Roman" panose="02020603050405020304" pitchFamily="18" charset="0"/>
                <a:cs typeface="Times New Roman" panose="02020603050405020304" pitchFamily="18" charset="0"/>
              </a:rPr>
              <a:t>N</a:t>
            </a:r>
            <a:r>
              <a:rPr lang="en-US" sz="4300" dirty="0">
                <a:effectLst/>
                <a:latin typeface="Times New Roman" panose="02020603050405020304" pitchFamily="18" charset="0"/>
                <a:cs typeface="Times New Roman" panose="02020603050405020304" pitchFamily="18" charset="0"/>
              </a:rPr>
              <a:t>ot a lot of research done on PPD in women of color (Wenzel et al., 2021). </a:t>
            </a:r>
          </a:p>
          <a:p>
            <a:pPr marL="1028700" lvl="1" indent="-571500">
              <a:buFont typeface="Arial" panose="020B0604020202020204" pitchFamily="34" charset="0"/>
              <a:buChar char="•"/>
            </a:pPr>
            <a:r>
              <a:rPr lang="en-US" sz="4300" dirty="0">
                <a:effectLst/>
                <a:latin typeface="Times New Roman" panose="02020603050405020304" pitchFamily="18" charset="0"/>
                <a:cs typeface="Times New Roman" panose="02020603050405020304" pitchFamily="18" charset="0"/>
              </a:rPr>
              <a:t>Our sample comprised of more white women than women of color   </a:t>
            </a:r>
          </a:p>
          <a:p>
            <a:pPr marL="571500" indent="-571500">
              <a:buFont typeface="Wingdings" pitchFamily="2" charset="2"/>
              <a:buChar char="§"/>
            </a:pPr>
            <a:r>
              <a:rPr lang="en-US" sz="4300" dirty="0">
                <a:effectLst/>
                <a:latin typeface="Times New Roman" panose="02020603050405020304" pitchFamily="18" charset="0"/>
                <a:cs typeface="Times New Roman" panose="02020603050405020304" pitchFamily="18" charset="0"/>
              </a:rPr>
              <a:t>There is more data available for white women compared to women of color (</a:t>
            </a:r>
            <a:r>
              <a:rPr lang="en-US" sz="4300" dirty="0" err="1">
                <a:effectLst/>
                <a:latin typeface="Times New Roman" panose="02020603050405020304" pitchFamily="18" charset="0"/>
                <a:cs typeface="Times New Roman" panose="02020603050405020304" pitchFamily="18" charset="0"/>
              </a:rPr>
              <a:t>Kozhimannil</a:t>
            </a:r>
            <a:r>
              <a:rPr lang="en-US" sz="4300" dirty="0">
                <a:effectLst/>
                <a:latin typeface="Times New Roman" panose="02020603050405020304" pitchFamily="18" charset="0"/>
                <a:cs typeface="Times New Roman" panose="02020603050405020304" pitchFamily="18" charset="0"/>
              </a:rPr>
              <a:t> et al., 2011) </a:t>
            </a:r>
          </a:p>
          <a:p>
            <a:pPr marL="1028700" lvl="1" indent="-571500">
              <a:buFont typeface="Arial" panose="020B0604020202020204" pitchFamily="34" charset="0"/>
              <a:buChar char="•"/>
            </a:pPr>
            <a:r>
              <a:rPr lang="en-US" sz="4300" dirty="0">
                <a:effectLst/>
                <a:latin typeface="Times New Roman" panose="02020603050405020304" pitchFamily="18" charset="0"/>
                <a:cs typeface="Times New Roman" panose="02020603050405020304" pitchFamily="18" charset="0"/>
              </a:rPr>
              <a:t>Because white women are more likely to accept and utilize </a:t>
            </a:r>
            <a:r>
              <a:rPr lang="en-US" sz="4300" i="1" dirty="0">
                <a:effectLst/>
                <a:latin typeface="Times New Roman" panose="02020603050405020304" pitchFamily="18" charset="0"/>
                <a:cs typeface="Times New Roman" panose="02020603050405020304" pitchFamily="18" charset="0"/>
              </a:rPr>
              <a:t>medical</a:t>
            </a:r>
            <a:r>
              <a:rPr lang="en-US" sz="4300" dirty="0">
                <a:effectLst/>
                <a:latin typeface="Times New Roman" panose="02020603050405020304" pitchFamily="18" charset="0"/>
                <a:cs typeface="Times New Roman" panose="02020603050405020304" pitchFamily="18" charset="0"/>
              </a:rPr>
              <a:t> treatment for PPD</a:t>
            </a:r>
          </a:p>
          <a:p>
            <a:pPr marL="1028700" lvl="1" indent="-571500">
              <a:buFont typeface="Arial" panose="020B0604020202020204" pitchFamily="34" charset="0"/>
              <a:buChar char="•"/>
            </a:pPr>
            <a:r>
              <a:rPr lang="en-US" sz="4300" dirty="0">
                <a:effectLst/>
                <a:latin typeface="Times New Roman" panose="02020603050405020304" pitchFamily="18" charset="0"/>
                <a:cs typeface="Times New Roman" panose="02020603050405020304" pitchFamily="18" charset="0"/>
              </a:rPr>
              <a:t>If information is not documented by medical professionals in a healthcare setting, it cannot be included in a data analysis  </a:t>
            </a:r>
          </a:p>
          <a:p>
            <a:endParaRPr lang="en-US" dirty="0">
              <a:cs typeface="Arial"/>
            </a:endParaRPr>
          </a:p>
        </p:txBody>
      </p:sp>
      <p:sp>
        <p:nvSpPr>
          <p:cNvPr id="17" name="Text Placeholder 16">
            <a:extLst>
              <a:ext uri="{FF2B5EF4-FFF2-40B4-BE49-F238E27FC236}">
                <a16:creationId xmlns:a16="http://schemas.microsoft.com/office/drawing/2014/main" id="{C88BBE9A-9B55-4542-9F18-BFAF6613CB1D}"/>
              </a:ext>
            </a:extLst>
          </p:cNvPr>
          <p:cNvSpPr>
            <a:spLocks noGrp="1"/>
          </p:cNvSpPr>
          <p:nvPr>
            <p:ph type="body" sz="quarter" idx="27"/>
          </p:nvPr>
        </p:nvSpPr>
        <p:spPr>
          <a:xfrm>
            <a:off x="33437523" y="22325247"/>
            <a:ext cx="10058400" cy="9887322"/>
          </a:xfrm>
        </p:spPr>
        <p:txBody>
          <a:bodyPr/>
          <a:lstStyle/>
          <a:p>
            <a:pPr rtl="0">
              <a:spcBef>
                <a:spcPts val="0"/>
              </a:spcBef>
              <a:spcAft>
                <a:spcPts val="0"/>
              </a:spcAft>
            </a:pPr>
            <a:r>
              <a:rPr lang="en-US" sz="2050" b="0" i="0" u="none" strike="noStrike" dirty="0">
                <a:solidFill>
                  <a:srgbClr val="000000"/>
                </a:solidFill>
                <a:effectLst/>
                <a:latin typeface="Times New Roman" panose="02020603050405020304" pitchFamily="18" charset="0"/>
                <a:cs typeface="Times New Roman" panose="02020603050405020304" pitchFamily="18" charset="0"/>
              </a:rPr>
              <a:t>Centers for Disease Prevention and Control. (2023). </a:t>
            </a:r>
            <a:r>
              <a:rPr lang="en-US" sz="2050" b="0" i="1" u="none" strike="noStrike" dirty="0">
                <a:solidFill>
                  <a:srgbClr val="000000"/>
                </a:solidFill>
                <a:effectLst/>
                <a:latin typeface="Times New Roman" panose="02020603050405020304" pitchFamily="18" charset="0"/>
                <a:cs typeface="Times New Roman" panose="02020603050405020304" pitchFamily="18" charset="0"/>
              </a:rPr>
              <a:t>Postpartum depression</a:t>
            </a:r>
            <a:r>
              <a:rPr lang="en-US" sz="2050" b="0" i="0" u="none" strike="noStrike" dirty="0">
                <a:solidFill>
                  <a:srgbClr val="000000"/>
                </a:solidFill>
                <a:effectLst/>
                <a:latin typeface="Times New Roman" panose="02020603050405020304" pitchFamily="18" charset="0"/>
                <a:cs typeface="Times New Roman" panose="02020603050405020304" pitchFamily="18" charset="0"/>
              </a:rPr>
              <a:t>.</a:t>
            </a:r>
            <a:r>
              <a:rPr lang="en-US" sz="2050" dirty="0">
                <a:latin typeface="Times New Roman" panose="02020603050405020304" pitchFamily="18" charset="0"/>
                <a:cs typeface="Times New Roman" panose="02020603050405020304" pitchFamily="18" charset="0"/>
              </a:rPr>
              <a:t> </a:t>
            </a:r>
            <a:r>
              <a:rPr lang="en-US" sz="2050" b="0" i="0" u="none" strike="noStrike" dirty="0">
                <a:solidFill>
                  <a:srgbClr val="000000"/>
                </a:solidFill>
                <a:effectLst/>
                <a:latin typeface="Times New Roman" panose="02020603050405020304" pitchFamily="18" charset="0"/>
                <a:cs typeface="Times New Roman" panose="02020603050405020304" pitchFamily="18" charset="0"/>
              </a:rPr>
              <a:t>https://</a:t>
            </a:r>
            <a:r>
              <a:rPr lang="en-US" sz="2050" b="0" i="0" u="none" strike="noStrike" dirty="0" err="1">
                <a:solidFill>
                  <a:srgbClr val="000000"/>
                </a:solidFill>
                <a:effectLst/>
                <a:latin typeface="Times New Roman" panose="02020603050405020304" pitchFamily="18" charset="0"/>
                <a:cs typeface="Times New Roman" panose="02020603050405020304" pitchFamily="18" charset="0"/>
              </a:rPr>
              <a:t>www.cdc.gov</a:t>
            </a:r>
            <a:r>
              <a:rPr lang="en-US" sz="2050" b="0" i="0" u="none" strike="noStrike" dirty="0">
                <a:solidFill>
                  <a:srgbClr val="000000"/>
                </a:solidFill>
                <a:effectLst/>
                <a:latin typeface="Times New Roman" panose="02020603050405020304" pitchFamily="18" charset="0"/>
                <a:cs typeface="Times New Roman" panose="02020603050405020304" pitchFamily="18" charset="0"/>
              </a:rPr>
              <a:t>/</a:t>
            </a:r>
            <a:r>
              <a:rPr lang="en-US" sz="2050" b="0" i="0" u="none" strike="noStrike" dirty="0" err="1">
                <a:solidFill>
                  <a:srgbClr val="000000"/>
                </a:solidFill>
                <a:effectLst/>
                <a:latin typeface="Times New Roman" panose="02020603050405020304" pitchFamily="18" charset="0"/>
                <a:cs typeface="Times New Roman" panose="02020603050405020304" pitchFamily="18" charset="0"/>
              </a:rPr>
              <a:t>reproductivehealth</a:t>
            </a:r>
            <a:r>
              <a:rPr lang="en-US" sz="2050" b="0" i="0" u="none" strike="noStrike" dirty="0">
                <a:solidFill>
                  <a:srgbClr val="000000"/>
                </a:solidFill>
                <a:effectLst/>
                <a:latin typeface="Times New Roman" panose="02020603050405020304" pitchFamily="18" charset="0"/>
                <a:cs typeface="Times New Roman" panose="02020603050405020304" pitchFamily="18" charset="0"/>
              </a:rPr>
              <a:t>/depression/</a:t>
            </a:r>
            <a:r>
              <a:rPr lang="en-US" sz="2050" b="0" i="0" u="none" strike="noStrike" dirty="0" err="1">
                <a:solidFill>
                  <a:srgbClr val="000000"/>
                </a:solidFill>
                <a:effectLst/>
                <a:latin typeface="Times New Roman" panose="02020603050405020304" pitchFamily="18" charset="0"/>
                <a:cs typeface="Times New Roman" panose="02020603050405020304" pitchFamily="18" charset="0"/>
              </a:rPr>
              <a:t>index.htm</a:t>
            </a:r>
            <a:r>
              <a:rPr lang="en-US" sz="2050" b="0" i="0" u="none" strike="noStrike" dirty="0">
                <a:solidFill>
                  <a:srgbClr val="000000"/>
                </a:solidFill>
                <a:effectLst/>
                <a:latin typeface="Times New Roman" panose="02020603050405020304" pitchFamily="18" charset="0"/>
                <a:cs typeface="Times New Roman" panose="02020603050405020304" pitchFamily="18" charset="0"/>
              </a:rPr>
              <a:t>#:~:text=Postpartum%20depression%20is%20depression%20that,experience%20after%20having%20a%20baby.</a:t>
            </a:r>
            <a:endParaRPr lang="en-US" sz="2050" b="0" dirty="0">
              <a:effectLst/>
              <a:latin typeface="Times New Roman" panose="02020603050405020304" pitchFamily="18" charset="0"/>
              <a:cs typeface="Times New Roman" panose="02020603050405020304" pitchFamily="18" charset="0"/>
            </a:endParaRPr>
          </a:p>
          <a:p>
            <a:pPr rtl="0">
              <a:spcBef>
                <a:spcPts val="0"/>
              </a:spcBef>
              <a:spcAft>
                <a:spcPts val="0"/>
              </a:spcAft>
            </a:pPr>
            <a:endParaRPr lang="en-US" sz="2050" b="0" i="0" u="none" strike="noStrike" dirty="0">
              <a:solidFill>
                <a:srgbClr val="000000"/>
              </a:solidFill>
              <a:effectLst/>
              <a:latin typeface="Times New Roman" panose="02020603050405020304" pitchFamily="18" charset="0"/>
              <a:cs typeface="Times New Roman" panose="02020603050405020304" pitchFamily="18" charset="0"/>
            </a:endParaRPr>
          </a:p>
          <a:p>
            <a:pPr rtl="0">
              <a:spcBef>
                <a:spcPts val="0"/>
              </a:spcBef>
              <a:spcAft>
                <a:spcPts val="0"/>
              </a:spcAft>
            </a:pPr>
            <a:r>
              <a:rPr lang="en-US" sz="2050" b="0" i="0" u="none" strike="noStrike" dirty="0">
                <a:solidFill>
                  <a:srgbClr val="000000"/>
                </a:solidFill>
                <a:effectLst/>
                <a:latin typeface="Times New Roman" panose="02020603050405020304" pitchFamily="18" charset="0"/>
                <a:cs typeface="Times New Roman" panose="02020603050405020304" pitchFamily="18" charset="0"/>
              </a:rPr>
              <a:t>Centers for Disease Prevention and Control. (2023). </a:t>
            </a:r>
            <a:r>
              <a:rPr lang="en-US" sz="2050" b="0" i="1" u="none" strike="noStrike" dirty="0">
                <a:solidFill>
                  <a:srgbClr val="000000"/>
                </a:solidFill>
                <a:effectLst/>
                <a:latin typeface="Times New Roman" panose="02020603050405020304" pitchFamily="18" charset="0"/>
                <a:cs typeface="Times New Roman" panose="02020603050405020304" pitchFamily="18" charset="0"/>
              </a:rPr>
              <a:t>Trends in postpartum depressive symptoms— 27 states, 2004, 2008, and 2012</a:t>
            </a:r>
            <a:r>
              <a:rPr lang="en-US" sz="2050" b="0" i="0" u="none" strike="noStrike" dirty="0">
                <a:solidFill>
                  <a:srgbClr val="000000"/>
                </a:solidFill>
                <a:effectLst/>
                <a:latin typeface="Times New Roman" panose="02020603050405020304" pitchFamily="18" charset="0"/>
                <a:cs typeface="Times New Roman" panose="02020603050405020304" pitchFamily="18" charset="0"/>
              </a:rPr>
              <a:t>.</a:t>
            </a:r>
            <a:r>
              <a:rPr lang="en-US" sz="2050" dirty="0">
                <a:latin typeface="Times New Roman" panose="02020603050405020304" pitchFamily="18" charset="0"/>
                <a:cs typeface="Times New Roman" panose="02020603050405020304" pitchFamily="18" charset="0"/>
              </a:rPr>
              <a:t> </a:t>
            </a:r>
            <a:r>
              <a:rPr lang="en-US" sz="2050" b="0" i="0" u="none" strike="noStrike" dirty="0">
                <a:solidFill>
                  <a:srgbClr val="000000"/>
                </a:solidFill>
                <a:effectLst/>
                <a:latin typeface="Times New Roman" panose="02020603050405020304" pitchFamily="18" charset="0"/>
                <a:cs typeface="Times New Roman" panose="02020603050405020304" pitchFamily="18" charset="0"/>
                <a:hlinkClick r:id="rId3"/>
              </a:rPr>
              <a:t>https://www.cdc.gov/mmwr/volumes/66/wr/mm6606a1.htm#:~:text=Postpartum%20depressive%20symptoms%20(PDS)%20are,Postpartum%20depression%20is%20treatable</a:t>
            </a:r>
            <a:r>
              <a:rPr lang="en-US" sz="2050" b="0" i="0" u="none" strike="noStrike" dirty="0">
                <a:solidFill>
                  <a:srgbClr val="000000"/>
                </a:solidFill>
                <a:effectLst/>
                <a:latin typeface="Times New Roman" panose="02020603050405020304" pitchFamily="18" charset="0"/>
                <a:cs typeface="Times New Roman" panose="02020603050405020304" pitchFamily="18" charset="0"/>
              </a:rPr>
              <a:t>.</a:t>
            </a:r>
          </a:p>
          <a:p>
            <a:pPr rtl="0">
              <a:spcBef>
                <a:spcPts val="0"/>
              </a:spcBef>
              <a:spcAft>
                <a:spcPts val="0"/>
              </a:spcAft>
            </a:pPr>
            <a:endParaRPr lang="en-US" sz="2050" b="0" i="0" u="none" strike="noStrike" dirty="0">
              <a:solidFill>
                <a:srgbClr val="000000"/>
              </a:solidFill>
              <a:effectLst/>
              <a:latin typeface="Times New Roman" panose="02020603050405020304" pitchFamily="18" charset="0"/>
              <a:cs typeface="Times New Roman" panose="02020603050405020304" pitchFamily="18" charset="0"/>
            </a:endParaRPr>
          </a:p>
          <a:p>
            <a:pPr rtl="0">
              <a:spcBef>
                <a:spcPts val="0"/>
              </a:spcBef>
              <a:spcAft>
                <a:spcPts val="0"/>
              </a:spcAft>
            </a:pPr>
            <a:r>
              <a:rPr lang="en-US" sz="2050" b="0" i="0" u="none" strike="noStrike" dirty="0">
                <a:solidFill>
                  <a:srgbClr val="000000"/>
                </a:solidFill>
                <a:effectLst/>
                <a:latin typeface="Times New Roman" panose="02020603050405020304" pitchFamily="18" charset="0"/>
                <a:cs typeface="Times New Roman" panose="02020603050405020304" pitchFamily="18" charset="0"/>
              </a:rPr>
              <a:t>Davis, D. A. (2019). Obstetric racism: The racial politics of pregnancy, labor, and birthing. </a:t>
            </a:r>
            <a:r>
              <a:rPr lang="en-US" sz="2050" dirty="0">
                <a:latin typeface="Times New Roman" panose="02020603050405020304" pitchFamily="18" charset="0"/>
                <a:cs typeface="Times New Roman" panose="02020603050405020304" pitchFamily="18" charset="0"/>
              </a:rPr>
              <a:t> </a:t>
            </a:r>
            <a:r>
              <a:rPr lang="en-US" sz="2050" b="0" i="1" u="none" strike="noStrike" dirty="0">
                <a:solidFill>
                  <a:srgbClr val="000000"/>
                </a:solidFill>
                <a:effectLst/>
                <a:latin typeface="Times New Roman" panose="02020603050405020304" pitchFamily="18" charset="0"/>
                <a:cs typeface="Times New Roman" panose="02020603050405020304" pitchFamily="18" charset="0"/>
              </a:rPr>
              <a:t>Medical anthropology</a:t>
            </a:r>
            <a:r>
              <a:rPr lang="en-US" sz="205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050" b="0" i="1" u="none" strike="noStrike" dirty="0">
                <a:solidFill>
                  <a:srgbClr val="000000"/>
                </a:solidFill>
                <a:effectLst/>
                <a:latin typeface="Times New Roman" panose="02020603050405020304" pitchFamily="18" charset="0"/>
                <a:cs typeface="Times New Roman" panose="02020603050405020304" pitchFamily="18" charset="0"/>
              </a:rPr>
              <a:t>38</a:t>
            </a:r>
            <a:r>
              <a:rPr lang="en-US" sz="2050" b="0" i="0" u="none" strike="noStrike" dirty="0">
                <a:solidFill>
                  <a:srgbClr val="000000"/>
                </a:solidFill>
                <a:effectLst/>
                <a:latin typeface="Times New Roman" panose="02020603050405020304" pitchFamily="18" charset="0"/>
                <a:cs typeface="Times New Roman" panose="02020603050405020304" pitchFamily="18" charset="0"/>
              </a:rPr>
              <a:t>(7), 560-573</a:t>
            </a:r>
          </a:p>
          <a:p>
            <a:pPr rtl="0">
              <a:spcBef>
                <a:spcPts val="0"/>
              </a:spcBef>
              <a:spcAft>
                <a:spcPts val="0"/>
              </a:spcAft>
            </a:pPr>
            <a:endParaRPr lang="en-US" sz="2050" b="0" i="0" u="none" strike="noStrike" dirty="0">
              <a:solidFill>
                <a:srgbClr val="000000"/>
              </a:solidFill>
              <a:effectLst/>
              <a:latin typeface="Times New Roman" panose="02020603050405020304" pitchFamily="18" charset="0"/>
              <a:cs typeface="Times New Roman" panose="02020603050405020304" pitchFamily="18" charset="0"/>
            </a:endParaRPr>
          </a:p>
          <a:p>
            <a:pPr rtl="0">
              <a:spcBef>
                <a:spcPts val="0"/>
              </a:spcBef>
              <a:spcAft>
                <a:spcPts val="0"/>
              </a:spcAft>
            </a:pPr>
            <a:r>
              <a:rPr lang="en-US" sz="2050" b="0" i="0" u="none" strike="noStrike" dirty="0">
                <a:solidFill>
                  <a:srgbClr val="000000"/>
                </a:solidFill>
                <a:effectLst/>
                <a:latin typeface="Times New Roman" panose="02020603050405020304" pitchFamily="18" charset="0"/>
                <a:cs typeface="Times New Roman" panose="02020603050405020304" pitchFamily="18" charset="0"/>
              </a:rPr>
              <a:t>Nelson T, Ernst SC, Watson-Singleton NN. Journal </a:t>
            </a:r>
            <a:r>
              <a:rPr lang="en-US" sz="2050" b="0" i="0" u="none" strike="noStrike" dirty="0" err="1">
                <a:solidFill>
                  <a:srgbClr val="000000"/>
                </a:solidFill>
                <a:effectLst/>
                <a:latin typeface="Times New Roman" panose="02020603050405020304" pitchFamily="18" charset="0"/>
                <a:cs typeface="Times New Roman" panose="02020603050405020304" pitchFamily="18" charset="0"/>
              </a:rPr>
              <a:t>ofRacial</a:t>
            </a:r>
            <a:r>
              <a:rPr lang="en-US" sz="205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050" b="0" i="0" u="none" strike="noStrike" dirty="0" err="1">
                <a:solidFill>
                  <a:srgbClr val="000000"/>
                </a:solidFill>
                <a:effectLst/>
                <a:latin typeface="Times New Roman" panose="02020603050405020304" pitchFamily="18" charset="0"/>
                <a:cs typeface="Times New Roman" panose="02020603050405020304" pitchFamily="18" charset="0"/>
              </a:rPr>
              <a:t>Ethn</a:t>
            </a:r>
            <a:r>
              <a:rPr lang="en-US" sz="2050" b="0" i="0" u="none" strike="noStrike" dirty="0">
                <a:solidFill>
                  <a:srgbClr val="000000"/>
                </a:solidFill>
                <a:effectLst/>
                <a:latin typeface="Times New Roman" panose="02020603050405020304" pitchFamily="18" charset="0"/>
                <a:cs typeface="Times New Roman" panose="02020603050405020304" pitchFamily="18" charset="0"/>
              </a:rPr>
              <a:t> Health Disparities. (2023).</a:t>
            </a:r>
            <a:r>
              <a:rPr lang="en-US" sz="2050" dirty="0">
                <a:latin typeface="Times New Roman" panose="02020603050405020304" pitchFamily="18" charset="0"/>
                <a:cs typeface="Times New Roman" panose="02020603050405020304" pitchFamily="18" charset="0"/>
              </a:rPr>
              <a:t> </a:t>
            </a:r>
            <a:r>
              <a:rPr lang="en-US" sz="2050" b="0" i="0" u="none" strike="noStrike" dirty="0">
                <a:solidFill>
                  <a:srgbClr val="000000"/>
                </a:solidFill>
                <a:effectLst/>
                <a:latin typeface="Times New Roman" panose="02020603050405020304" pitchFamily="18" charset="0"/>
                <a:cs typeface="Times New Roman" panose="02020603050405020304" pitchFamily="18" charset="0"/>
              </a:rPr>
              <a:t>Perinatal complications, poor hospital treatment, and positive screen for postpartum depressive symptoms among black women. doi:10.1007/s40615-022-01322-6. </a:t>
            </a:r>
            <a:r>
              <a:rPr lang="en-US" sz="2050" b="0" i="0" u="none" strike="noStrike" dirty="0" err="1">
                <a:solidFill>
                  <a:srgbClr val="000000"/>
                </a:solidFill>
                <a:effectLst/>
                <a:latin typeface="Times New Roman" panose="02020603050405020304" pitchFamily="18" charset="0"/>
                <a:cs typeface="Times New Roman" panose="02020603050405020304" pitchFamily="18" charset="0"/>
              </a:rPr>
              <a:t>Epub</a:t>
            </a:r>
            <a:r>
              <a:rPr lang="en-US" sz="2050" b="0" i="0" u="none" strike="noStrike" dirty="0">
                <a:solidFill>
                  <a:srgbClr val="000000"/>
                </a:solidFill>
                <a:effectLst/>
                <a:latin typeface="Times New Roman" panose="02020603050405020304" pitchFamily="18" charset="0"/>
                <a:cs typeface="Times New Roman" panose="02020603050405020304" pitchFamily="18" charset="0"/>
              </a:rPr>
              <a:t> 2022 May 5. PMID: 35513596. </a:t>
            </a:r>
            <a:endParaRPr lang="en-US" sz="2050" dirty="0">
              <a:solidFill>
                <a:srgbClr val="000000"/>
              </a:solidFill>
              <a:latin typeface="Times New Roman" panose="02020603050405020304" pitchFamily="18" charset="0"/>
              <a:cs typeface="Times New Roman" panose="02020603050405020304" pitchFamily="18" charset="0"/>
            </a:endParaRPr>
          </a:p>
          <a:p>
            <a:pPr rtl="0">
              <a:spcBef>
                <a:spcPts val="0"/>
              </a:spcBef>
              <a:spcAft>
                <a:spcPts val="0"/>
              </a:spcAft>
            </a:pPr>
            <a:endParaRPr lang="en-US" sz="2050" dirty="0">
              <a:solidFill>
                <a:srgbClr val="000000"/>
              </a:solidFill>
              <a:latin typeface="Times New Roman" panose="02020603050405020304" pitchFamily="18" charset="0"/>
              <a:cs typeface="Times New Roman" panose="02020603050405020304" pitchFamily="18" charset="0"/>
            </a:endParaRPr>
          </a:p>
          <a:p>
            <a:pPr>
              <a:spcBef>
                <a:spcPts val="0"/>
              </a:spcBef>
            </a:pPr>
            <a:r>
              <a:rPr lang="en-US" sz="2050" dirty="0" err="1">
                <a:solidFill>
                  <a:srgbClr val="000000"/>
                </a:solidFill>
                <a:latin typeface="Times New Roman" panose="02020603050405020304" pitchFamily="18" charset="0"/>
                <a:cs typeface="Times New Roman" panose="02020603050405020304" pitchFamily="18" charset="0"/>
              </a:rPr>
              <a:t>Kozhimannil</a:t>
            </a:r>
            <a:r>
              <a:rPr lang="en-US" sz="2050" dirty="0">
                <a:solidFill>
                  <a:srgbClr val="000000"/>
                </a:solidFill>
                <a:latin typeface="Times New Roman" panose="02020603050405020304" pitchFamily="18" charset="0"/>
                <a:cs typeface="Times New Roman" panose="02020603050405020304" pitchFamily="18" charset="0"/>
              </a:rPr>
              <a:t> KB, </a:t>
            </a:r>
            <a:r>
              <a:rPr lang="en-US" sz="2050" dirty="0" err="1">
                <a:solidFill>
                  <a:srgbClr val="000000"/>
                </a:solidFill>
                <a:latin typeface="Times New Roman" panose="02020603050405020304" pitchFamily="18" charset="0"/>
                <a:cs typeface="Times New Roman" panose="02020603050405020304" pitchFamily="18" charset="0"/>
              </a:rPr>
              <a:t>Trinacty</a:t>
            </a:r>
            <a:r>
              <a:rPr lang="en-US" sz="2050" dirty="0">
                <a:solidFill>
                  <a:srgbClr val="000000"/>
                </a:solidFill>
                <a:latin typeface="Times New Roman" panose="02020603050405020304" pitchFamily="18" charset="0"/>
                <a:cs typeface="Times New Roman" panose="02020603050405020304" pitchFamily="18" charset="0"/>
              </a:rPr>
              <a:t> CM, Busch AB, </a:t>
            </a:r>
            <a:r>
              <a:rPr lang="en-US" sz="2050" dirty="0" err="1">
                <a:solidFill>
                  <a:srgbClr val="000000"/>
                </a:solidFill>
                <a:latin typeface="Times New Roman" panose="02020603050405020304" pitchFamily="18" charset="0"/>
                <a:cs typeface="Times New Roman" panose="02020603050405020304" pitchFamily="18" charset="0"/>
              </a:rPr>
              <a:t>Huskamp</a:t>
            </a:r>
            <a:r>
              <a:rPr lang="en-US" sz="2050" dirty="0">
                <a:solidFill>
                  <a:srgbClr val="000000"/>
                </a:solidFill>
                <a:latin typeface="Times New Roman" panose="02020603050405020304" pitchFamily="18" charset="0"/>
                <a:cs typeface="Times New Roman" panose="02020603050405020304" pitchFamily="18" charset="0"/>
              </a:rPr>
              <a:t> HA, Adams AS, </a:t>
            </a:r>
            <a:r>
              <a:rPr lang="en-US" sz="2050" dirty="0" err="1">
                <a:solidFill>
                  <a:srgbClr val="000000"/>
                </a:solidFill>
                <a:latin typeface="Times New Roman" panose="02020603050405020304" pitchFamily="18" charset="0"/>
                <a:cs typeface="Times New Roman" panose="02020603050405020304" pitchFamily="18" charset="0"/>
              </a:rPr>
              <a:t>Kozhimannil</a:t>
            </a:r>
            <a:r>
              <a:rPr lang="en-US" sz="2050" dirty="0">
                <a:solidFill>
                  <a:srgbClr val="000000"/>
                </a:solidFill>
                <a:latin typeface="Times New Roman" panose="02020603050405020304" pitchFamily="18" charset="0"/>
                <a:cs typeface="Times New Roman" panose="02020603050405020304" pitchFamily="18" charset="0"/>
              </a:rPr>
              <a:t>, K. B.,</a:t>
            </a:r>
          </a:p>
          <a:p>
            <a:pPr>
              <a:spcBef>
                <a:spcPts val="0"/>
              </a:spcBef>
            </a:pPr>
            <a:r>
              <a:rPr lang="en-US" sz="2050" dirty="0" err="1">
                <a:solidFill>
                  <a:srgbClr val="000000"/>
                </a:solidFill>
                <a:latin typeface="Times New Roman" panose="02020603050405020304" pitchFamily="18" charset="0"/>
                <a:cs typeface="Times New Roman" panose="02020603050405020304" pitchFamily="18" charset="0"/>
              </a:rPr>
              <a:t>Trinacty</a:t>
            </a:r>
            <a:r>
              <a:rPr lang="en-US" sz="2050" dirty="0">
                <a:solidFill>
                  <a:srgbClr val="000000"/>
                </a:solidFill>
                <a:latin typeface="Times New Roman" panose="02020603050405020304" pitchFamily="18" charset="0"/>
                <a:cs typeface="Times New Roman" panose="02020603050405020304" pitchFamily="18" charset="0"/>
              </a:rPr>
              <a:t>, C. M., Busch, A. B., </a:t>
            </a:r>
            <a:r>
              <a:rPr lang="en-US" sz="2050" dirty="0" err="1">
                <a:solidFill>
                  <a:srgbClr val="000000"/>
                </a:solidFill>
                <a:latin typeface="Times New Roman" panose="02020603050405020304" pitchFamily="18" charset="0"/>
                <a:cs typeface="Times New Roman" panose="02020603050405020304" pitchFamily="18" charset="0"/>
              </a:rPr>
              <a:t>Huskamp</a:t>
            </a:r>
            <a:r>
              <a:rPr lang="en-US" sz="2050" dirty="0">
                <a:solidFill>
                  <a:srgbClr val="000000"/>
                </a:solidFill>
                <a:latin typeface="Times New Roman" panose="02020603050405020304" pitchFamily="18" charset="0"/>
                <a:cs typeface="Times New Roman" panose="02020603050405020304" pitchFamily="18" charset="0"/>
              </a:rPr>
              <a:t>, H. A., &amp; Adams, A. S. (2011). Racial and ethnic disparities in postpartum depression care among low-income women. Psychiatric Services, 62(6), 619–625. https://</a:t>
            </a:r>
            <a:r>
              <a:rPr lang="en-US" sz="2050" dirty="0" err="1">
                <a:solidFill>
                  <a:srgbClr val="000000"/>
                </a:solidFill>
                <a:latin typeface="Times New Roman" panose="02020603050405020304" pitchFamily="18" charset="0"/>
                <a:cs typeface="Times New Roman" panose="02020603050405020304" pitchFamily="18" charset="0"/>
              </a:rPr>
              <a:t>doi-org.sacredheart.idm.oclc.org</a:t>
            </a:r>
            <a:r>
              <a:rPr lang="en-US" sz="2050" dirty="0">
                <a:solidFill>
                  <a:srgbClr val="000000"/>
                </a:solidFill>
                <a:latin typeface="Times New Roman" panose="02020603050405020304" pitchFamily="18" charset="0"/>
                <a:cs typeface="Times New Roman" panose="02020603050405020304" pitchFamily="18" charset="0"/>
              </a:rPr>
              <a:t>/10.1176/ps.62.6.pss6206_0619</a:t>
            </a:r>
          </a:p>
          <a:p>
            <a:pPr>
              <a:spcBef>
                <a:spcPts val="0"/>
              </a:spcBef>
            </a:pPr>
            <a:br>
              <a:rPr lang="en-US" sz="2050" dirty="0">
                <a:solidFill>
                  <a:srgbClr val="000000"/>
                </a:solidFill>
                <a:latin typeface="Times New Roman" panose="02020603050405020304" pitchFamily="18" charset="0"/>
                <a:cs typeface="Times New Roman" panose="02020603050405020304" pitchFamily="18" charset="0"/>
              </a:rPr>
            </a:br>
            <a:endParaRPr lang="en-US" sz="2050" dirty="0">
              <a:solidFill>
                <a:srgbClr val="000000"/>
              </a:solidFill>
              <a:latin typeface="Times New Roman" panose="02020603050405020304" pitchFamily="18" charset="0"/>
              <a:cs typeface="Times New Roman" panose="02020603050405020304" pitchFamily="18" charset="0"/>
            </a:endParaRPr>
          </a:p>
          <a:p>
            <a:pPr>
              <a:spcBef>
                <a:spcPts val="0"/>
              </a:spcBef>
            </a:pPr>
            <a:r>
              <a:rPr lang="en-US" sz="2050" dirty="0">
                <a:solidFill>
                  <a:srgbClr val="000000"/>
                </a:solidFill>
                <a:latin typeface="Times New Roman" panose="02020603050405020304" pitchFamily="18" charset="0"/>
                <a:cs typeface="Times New Roman" panose="02020603050405020304" pitchFamily="18" charset="0"/>
              </a:rPr>
              <a:t>Wenzel, E. S., Gibbons, R. D., O’Hara, M. W., </a:t>
            </a:r>
            <a:r>
              <a:rPr lang="en-US" sz="2050" dirty="0" err="1">
                <a:solidFill>
                  <a:srgbClr val="000000"/>
                </a:solidFill>
                <a:latin typeface="Times New Roman" panose="02020603050405020304" pitchFamily="18" charset="0"/>
                <a:cs typeface="Times New Roman" panose="02020603050405020304" pitchFamily="18" charset="0"/>
              </a:rPr>
              <a:t>Duffecy</a:t>
            </a:r>
            <a:r>
              <a:rPr lang="en-US" sz="2050" dirty="0">
                <a:solidFill>
                  <a:srgbClr val="000000"/>
                </a:solidFill>
                <a:latin typeface="Times New Roman" panose="02020603050405020304" pitchFamily="18" charset="0"/>
                <a:cs typeface="Times New Roman" panose="02020603050405020304" pitchFamily="18" charset="0"/>
              </a:rPr>
              <a:t>, J., &amp; Maki, P. M. (2021). Depression and anxiety symptoms across pregnancy and the postpartum in low-income      Black and Latina women . Archives of Women’s Mental Health, 24(6), 979–986.  https://</a:t>
            </a:r>
            <a:r>
              <a:rPr lang="en-US" sz="2050" dirty="0" err="1">
                <a:solidFill>
                  <a:srgbClr val="000000"/>
                </a:solidFill>
                <a:latin typeface="Times New Roman" panose="02020603050405020304" pitchFamily="18" charset="0"/>
                <a:cs typeface="Times New Roman" panose="02020603050405020304" pitchFamily="18" charset="0"/>
              </a:rPr>
              <a:t>doi-org.sacredheart.idm.oclc.org</a:t>
            </a:r>
            <a:r>
              <a:rPr lang="en-US" sz="2050" dirty="0">
                <a:solidFill>
                  <a:srgbClr val="000000"/>
                </a:solidFill>
                <a:latin typeface="Times New Roman" panose="02020603050405020304" pitchFamily="18" charset="0"/>
                <a:cs typeface="Times New Roman" panose="02020603050405020304" pitchFamily="18" charset="0"/>
              </a:rPr>
              <a:t>/10.1007/s00737-021-01139-y</a:t>
            </a:r>
          </a:p>
        </p:txBody>
      </p:sp>
      <p:sp>
        <p:nvSpPr>
          <p:cNvPr id="20" name="Rectangle 1">
            <a:extLst>
              <a:ext uri="{FF2B5EF4-FFF2-40B4-BE49-F238E27FC236}">
                <a16:creationId xmlns:a16="http://schemas.microsoft.com/office/drawing/2014/main" id="{69F77B4B-E241-4A97-DD4D-5E2AFB69E211}"/>
              </a:ext>
            </a:extLst>
          </p:cNvPr>
          <p:cNvSpPr>
            <a:spLocks noChangeArrowheads="1"/>
          </p:cNvSpPr>
          <p:nvPr/>
        </p:nvSpPr>
        <p:spPr bwMode="auto">
          <a:xfrm>
            <a:off x="22809200" y="6875791"/>
            <a:ext cx="7184439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Box 21">
            <a:extLst>
              <a:ext uri="{FF2B5EF4-FFF2-40B4-BE49-F238E27FC236}">
                <a16:creationId xmlns:a16="http://schemas.microsoft.com/office/drawing/2014/main" id="{5CB51A50-AB55-59B7-79BF-40951033F001}"/>
              </a:ext>
            </a:extLst>
          </p:cNvPr>
          <p:cNvSpPr txBox="1"/>
          <p:nvPr/>
        </p:nvSpPr>
        <p:spPr>
          <a:xfrm>
            <a:off x="22629808" y="5494572"/>
            <a:ext cx="9652000" cy="4939814"/>
          </a:xfrm>
          <a:prstGeom prst="rect">
            <a:avLst/>
          </a:prstGeom>
          <a:noFill/>
        </p:spPr>
        <p:txBody>
          <a:bodyPr wrap="square" rtlCol="0">
            <a:spAutoFit/>
          </a:bodyPr>
          <a:lstStyle/>
          <a:p>
            <a:r>
              <a:rPr lang="en-US" sz="4500" i="1" dirty="0">
                <a:latin typeface="Times New Roman" panose="02020603050405020304" pitchFamily="18" charset="0"/>
                <a:cs typeface="Times New Roman" panose="02020603050405020304" pitchFamily="18" charset="0"/>
              </a:rPr>
              <a:t>Bivariate Analysis</a:t>
            </a:r>
          </a:p>
          <a:p>
            <a:pPr marL="685800" indent="-685800">
              <a:buFont typeface="Wingdings" pitchFamily="2" charset="2"/>
              <a:buChar char="§"/>
            </a:pPr>
            <a:r>
              <a:rPr lang="en-US" sz="4300" dirty="0">
                <a:latin typeface="Times New Roman" panose="02020603050405020304" pitchFamily="18" charset="0"/>
                <a:cs typeface="Times New Roman" panose="02020603050405020304" pitchFamily="18" charset="0"/>
              </a:rPr>
              <a:t>The relationship shown in Figure 1. is </a:t>
            </a:r>
            <a:r>
              <a:rPr lang="en-US" sz="4300" b="1" dirty="0">
                <a:latin typeface="Times New Roman" panose="02020603050405020304" pitchFamily="18" charset="0"/>
                <a:cs typeface="Times New Roman" panose="02020603050405020304" pitchFamily="18" charset="0"/>
              </a:rPr>
              <a:t>statistically significant</a:t>
            </a:r>
            <a:r>
              <a:rPr lang="en-US" sz="4300" dirty="0">
                <a:latin typeface="Times New Roman" panose="02020603050405020304" pitchFamily="18" charset="0"/>
                <a:cs typeface="Times New Roman" panose="02020603050405020304" pitchFamily="18" charset="0"/>
              </a:rPr>
              <a:t> [p-value: 0.020]</a:t>
            </a:r>
          </a:p>
          <a:p>
            <a:pPr marL="685800" indent="-685800">
              <a:buFont typeface="Wingdings" pitchFamily="2" charset="2"/>
              <a:buChar char="§"/>
            </a:pPr>
            <a:r>
              <a:rPr lang="en-US" sz="4300" dirty="0">
                <a:latin typeface="Times New Roman" panose="02020603050405020304" pitchFamily="18" charset="0"/>
                <a:cs typeface="Times New Roman" panose="02020603050405020304" pitchFamily="18" charset="0"/>
              </a:rPr>
              <a:t>White women have a higher frequency of postpartum depression than women of color </a:t>
            </a:r>
          </a:p>
        </p:txBody>
      </p:sp>
      <p:sp>
        <p:nvSpPr>
          <p:cNvPr id="24" name="TextBox 23">
            <a:extLst>
              <a:ext uri="{FF2B5EF4-FFF2-40B4-BE49-F238E27FC236}">
                <a16:creationId xmlns:a16="http://schemas.microsoft.com/office/drawing/2014/main" id="{C1FE406B-2976-0796-0DB2-25991AB16773}"/>
              </a:ext>
            </a:extLst>
          </p:cNvPr>
          <p:cNvSpPr txBox="1"/>
          <p:nvPr/>
        </p:nvSpPr>
        <p:spPr>
          <a:xfrm>
            <a:off x="11604551" y="5303417"/>
            <a:ext cx="9426053" cy="9387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500" b="1" dirty="0">
                <a:solidFill>
                  <a:schemeClr val="accent1">
                    <a:lumMod val="50000"/>
                  </a:schemeClr>
                </a:solidFill>
                <a:latin typeface="Times New Roman"/>
                <a:cs typeface="Arial"/>
              </a:rPr>
              <a:t>HYPOTHESIS</a:t>
            </a:r>
          </a:p>
        </p:txBody>
      </p:sp>
      <p:sp>
        <p:nvSpPr>
          <p:cNvPr id="25" name="TextBox 24">
            <a:extLst>
              <a:ext uri="{FF2B5EF4-FFF2-40B4-BE49-F238E27FC236}">
                <a16:creationId xmlns:a16="http://schemas.microsoft.com/office/drawing/2014/main" id="{3AE53890-A6D5-F0C7-9EB0-7456C2D1E264}"/>
              </a:ext>
            </a:extLst>
          </p:cNvPr>
          <p:cNvSpPr txBox="1"/>
          <p:nvPr/>
        </p:nvSpPr>
        <p:spPr>
          <a:xfrm>
            <a:off x="11640945" y="6298709"/>
            <a:ext cx="9389659" cy="20774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buFont typeface="Wingdings" pitchFamily="2" charset="2"/>
              <a:buChar char="§"/>
            </a:pPr>
            <a:r>
              <a:rPr lang="en-US" sz="4300" dirty="0">
                <a:latin typeface="Times New Roman"/>
                <a:cs typeface="Arial"/>
              </a:rPr>
              <a:t>Women of color will have a higher rate of post partum depression compared to white women.</a:t>
            </a:r>
          </a:p>
        </p:txBody>
      </p:sp>
      <p:sp>
        <p:nvSpPr>
          <p:cNvPr id="27" name="TextBox 26">
            <a:extLst>
              <a:ext uri="{FF2B5EF4-FFF2-40B4-BE49-F238E27FC236}">
                <a16:creationId xmlns:a16="http://schemas.microsoft.com/office/drawing/2014/main" id="{681C0809-26A3-9BD1-661E-8FA4294B99F3}"/>
              </a:ext>
            </a:extLst>
          </p:cNvPr>
          <p:cNvSpPr txBox="1"/>
          <p:nvPr/>
        </p:nvSpPr>
        <p:spPr>
          <a:xfrm>
            <a:off x="1354667" y="9498112"/>
            <a:ext cx="5418666" cy="400110"/>
          </a:xfrm>
          <a:prstGeom prst="rect">
            <a:avLst/>
          </a:prstGeom>
          <a:noFill/>
        </p:spPr>
        <p:txBody>
          <a:bodyPr wrap="square" lIns="91440" tIns="45720" rIns="91440" bIns="45720" rtlCol="0" anchor="t">
            <a:spAutoFit/>
          </a:bodyPr>
          <a:lstStyle/>
          <a:p>
            <a:endParaRPr lang="en-US" sz="2000">
              <a:latin typeface="Times New Roman" panose="02020603050405020304" pitchFamily="18" charset="0"/>
              <a:cs typeface="Times New Roman" panose="02020603050405020304" pitchFamily="18" charset="0"/>
            </a:endParaRPr>
          </a:p>
        </p:txBody>
      </p:sp>
      <p:pic>
        <p:nvPicPr>
          <p:cNvPr id="23" name="Picture 22" descr="A logo on a black background&#10;&#10;Description automatically generated">
            <a:extLst>
              <a:ext uri="{FF2B5EF4-FFF2-40B4-BE49-F238E27FC236}">
                <a16:creationId xmlns:a16="http://schemas.microsoft.com/office/drawing/2014/main" id="{9E2F911B-CDFC-724C-D7CC-226E675B290D}"/>
              </a:ext>
            </a:extLst>
          </p:cNvPr>
          <p:cNvPicPr>
            <a:picLocks noChangeAspect="1"/>
          </p:cNvPicPr>
          <p:nvPr/>
        </p:nvPicPr>
        <p:blipFill>
          <a:blip r:embed="rId4"/>
          <a:stretch>
            <a:fillRect/>
          </a:stretch>
        </p:blipFill>
        <p:spPr>
          <a:xfrm>
            <a:off x="430107" y="-46857"/>
            <a:ext cx="4358372" cy="4358372"/>
          </a:xfrm>
          <a:prstGeom prst="rect">
            <a:avLst/>
          </a:prstGeom>
        </p:spPr>
      </p:pic>
      <p:pic>
        <p:nvPicPr>
          <p:cNvPr id="29" name="Picture 28" descr="A logo on a black background&#10;&#10;Description automatically generated">
            <a:extLst>
              <a:ext uri="{FF2B5EF4-FFF2-40B4-BE49-F238E27FC236}">
                <a16:creationId xmlns:a16="http://schemas.microsoft.com/office/drawing/2014/main" id="{58D53FFF-4DBA-754C-6B5C-52776DCF0E69}"/>
              </a:ext>
            </a:extLst>
          </p:cNvPr>
          <p:cNvPicPr>
            <a:picLocks noChangeAspect="1"/>
          </p:cNvPicPr>
          <p:nvPr/>
        </p:nvPicPr>
        <p:blipFill>
          <a:blip r:embed="rId4"/>
          <a:stretch>
            <a:fillRect/>
          </a:stretch>
        </p:blipFill>
        <p:spPr>
          <a:xfrm>
            <a:off x="38495425" y="-46857"/>
            <a:ext cx="4358372" cy="4358372"/>
          </a:xfrm>
          <a:prstGeom prst="rect">
            <a:avLst/>
          </a:prstGeom>
        </p:spPr>
      </p:pic>
      <p:graphicFrame>
        <p:nvGraphicFramePr>
          <p:cNvPr id="37" name="Table 36">
            <a:extLst>
              <a:ext uri="{FF2B5EF4-FFF2-40B4-BE49-F238E27FC236}">
                <a16:creationId xmlns:a16="http://schemas.microsoft.com/office/drawing/2014/main" id="{261C5B87-4397-2643-4CB4-79B313916698}"/>
              </a:ext>
            </a:extLst>
          </p:cNvPr>
          <p:cNvGraphicFramePr>
            <a:graphicFrameLocks noGrp="1"/>
          </p:cNvGraphicFramePr>
          <p:nvPr>
            <p:extLst>
              <p:ext uri="{D42A27DB-BD31-4B8C-83A1-F6EECF244321}">
                <p14:modId xmlns:p14="http://schemas.microsoft.com/office/powerpoint/2010/main" val="1817702474"/>
              </p:ext>
            </p:extLst>
          </p:nvPr>
        </p:nvGraphicFramePr>
        <p:xfrm>
          <a:off x="11810703" y="20181136"/>
          <a:ext cx="9245600" cy="11612880"/>
        </p:xfrm>
        <a:graphic>
          <a:graphicData uri="http://schemas.openxmlformats.org/drawingml/2006/table">
            <a:tbl>
              <a:tblPr/>
              <a:tblGrid>
                <a:gridCol w="4770916">
                  <a:extLst>
                    <a:ext uri="{9D8B030D-6E8A-4147-A177-3AD203B41FA5}">
                      <a16:colId xmlns:a16="http://schemas.microsoft.com/office/drawing/2014/main" val="2680709577"/>
                    </a:ext>
                  </a:extLst>
                </a:gridCol>
                <a:gridCol w="4474684">
                  <a:extLst>
                    <a:ext uri="{9D8B030D-6E8A-4147-A177-3AD203B41FA5}">
                      <a16:colId xmlns:a16="http://schemas.microsoft.com/office/drawing/2014/main" val="3944705466"/>
                    </a:ext>
                  </a:extLst>
                </a:gridCol>
              </a:tblGrid>
              <a:tr h="1621362">
                <a:tc gridSpan="2">
                  <a:txBody>
                    <a:bodyPr/>
                    <a:lstStyle/>
                    <a:p>
                      <a:pPr rtl="0" fontAlgn="t">
                        <a:spcBef>
                          <a:spcPts val="0"/>
                        </a:spcBef>
                        <a:spcAft>
                          <a:spcPts val="0"/>
                        </a:spcAft>
                      </a:pPr>
                      <a:r>
                        <a:rPr lang="en-US" sz="3600" b="1" i="0" u="none" strike="noStrike" dirty="0">
                          <a:solidFill>
                            <a:srgbClr val="000000"/>
                          </a:solidFill>
                          <a:effectLst/>
                          <a:latin typeface="Times New Roman" panose="02020603050405020304" pitchFamily="18" charset="0"/>
                        </a:rPr>
                        <a:t>Table 1. Sample Characteristics of Postpartum Women in the 2021 National Health Interview Study (N=323)</a:t>
                      </a:r>
                      <a:endParaRPr lang="en-US" sz="3600" dirty="0">
                        <a:effectLst/>
                      </a:endParaRPr>
                    </a:p>
                  </a:txBody>
                  <a:tcPr marL="63500" marR="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468555664"/>
                  </a:ext>
                </a:extLst>
              </a:tr>
              <a:tr h="597344">
                <a:tc>
                  <a:txBody>
                    <a:bodyPr/>
                    <a:lstStyle/>
                    <a:p>
                      <a:pPr rtl="0" fontAlgn="t">
                        <a:spcBef>
                          <a:spcPts val="0"/>
                        </a:spcBef>
                        <a:spcAft>
                          <a:spcPts val="0"/>
                        </a:spcAft>
                      </a:pPr>
                      <a:r>
                        <a:rPr lang="en-US" sz="3600" b="1" i="0" u="none" strike="noStrike">
                          <a:solidFill>
                            <a:srgbClr val="000000"/>
                          </a:solidFill>
                          <a:effectLst/>
                          <a:latin typeface="Times New Roman" panose="02020603050405020304" pitchFamily="18" charset="0"/>
                        </a:rPr>
                        <a:t>Variable</a:t>
                      </a:r>
                      <a:endParaRPr lang="en-US" sz="3600">
                        <a:effectLst/>
                      </a:endParaRPr>
                    </a:p>
                  </a:txBody>
                  <a:tcPr marL="63500" marR="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3600" b="0" i="0" u="none" strike="noStrike">
                          <a:solidFill>
                            <a:srgbClr val="000000"/>
                          </a:solidFill>
                          <a:effectLst/>
                          <a:latin typeface="Times New Roman" panose="02020603050405020304" pitchFamily="18" charset="0"/>
                        </a:rPr>
                        <a:t>Frequency</a:t>
                      </a:r>
                      <a:endParaRPr lang="en-US" sz="3600">
                        <a:effectLst/>
                      </a:endParaRPr>
                    </a:p>
                  </a:txBody>
                  <a:tcPr marL="63500" marR="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4761220"/>
                  </a:ext>
                </a:extLst>
              </a:tr>
              <a:tr h="597344">
                <a:tc>
                  <a:txBody>
                    <a:bodyPr/>
                    <a:lstStyle/>
                    <a:p>
                      <a:pPr rtl="0" fontAlgn="t">
                        <a:spcBef>
                          <a:spcPts val="0"/>
                        </a:spcBef>
                        <a:spcAft>
                          <a:spcPts val="0"/>
                        </a:spcAft>
                      </a:pPr>
                      <a:r>
                        <a:rPr lang="en-US" sz="3600" b="1" i="0" u="none" strike="noStrike">
                          <a:solidFill>
                            <a:srgbClr val="0070C0"/>
                          </a:solidFill>
                          <a:effectLst/>
                          <a:latin typeface="Times New Roman" panose="02020603050405020304" pitchFamily="18" charset="0"/>
                        </a:rPr>
                        <a:t>Depression</a:t>
                      </a:r>
                      <a:endParaRPr lang="en-US" sz="3600">
                        <a:solidFill>
                          <a:srgbClr val="0070C0"/>
                        </a:solidFill>
                        <a:effectLst/>
                      </a:endParaRPr>
                    </a:p>
                  </a:txBody>
                  <a:tcPr marL="63500" marR="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3600" b="0" i="0" u="none" strike="noStrike">
                          <a:solidFill>
                            <a:srgbClr val="0070C0"/>
                          </a:solidFill>
                          <a:effectLst/>
                          <a:latin typeface="Times New Roman" panose="02020603050405020304" pitchFamily="18" charset="0"/>
                        </a:rPr>
                        <a:t>20%</a:t>
                      </a:r>
                      <a:endParaRPr lang="en-US" sz="3600">
                        <a:solidFill>
                          <a:srgbClr val="0070C0"/>
                        </a:solidFill>
                        <a:effectLst/>
                      </a:endParaRPr>
                    </a:p>
                  </a:txBody>
                  <a:tcPr marL="63500" marR="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0988349"/>
                  </a:ext>
                </a:extLst>
              </a:tr>
              <a:tr h="597344">
                <a:tc>
                  <a:txBody>
                    <a:bodyPr/>
                    <a:lstStyle/>
                    <a:p>
                      <a:pPr rtl="0" fontAlgn="t">
                        <a:spcBef>
                          <a:spcPts val="0"/>
                        </a:spcBef>
                        <a:spcAft>
                          <a:spcPts val="0"/>
                        </a:spcAft>
                      </a:pPr>
                      <a:r>
                        <a:rPr lang="en-US" sz="3600" b="1" i="0" u="none" strike="noStrike">
                          <a:solidFill>
                            <a:schemeClr val="accent1"/>
                          </a:solidFill>
                          <a:effectLst/>
                          <a:latin typeface="Times New Roman" panose="02020603050405020304" pitchFamily="18" charset="0"/>
                        </a:rPr>
                        <a:t>Women of color</a:t>
                      </a:r>
                      <a:endParaRPr lang="en-US" sz="3600">
                        <a:solidFill>
                          <a:schemeClr val="accent1"/>
                        </a:solidFill>
                        <a:effectLst/>
                      </a:endParaRPr>
                    </a:p>
                  </a:txBody>
                  <a:tcPr marL="63500" marR="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3600" b="0" i="0" u="none" strike="noStrike">
                          <a:solidFill>
                            <a:schemeClr val="accent1"/>
                          </a:solidFill>
                          <a:effectLst/>
                          <a:latin typeface="Times New Roman" panose="02020603050405020304" pitchFamily="18" charset="0"/>
                        </a:rPr>
                        <a:t>38.7%</a:t>
                      </a:r>
                      <a:endParaRPr lang="en-US" sz="3600">
                        <a:solidFill>
                          <a:schemeClr val="accent1"/>
                        </a:solidFill>
                        <a:effectLst/>
                      </a:endParaRPr>
                    </a:p>
                  </a:txBody>
                  <a:tcPr marL="63500" marR="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6125571"/>
                  </a:ext>
                </a:extLst>
              </a:tr>
              <a:tr h="597344">
                <a:tc>
                  <a:txBody>
                    <a:bodyPr/>
                    <a:lstStyle/>
                    <a:p>
                      <a:pPr rtl="0" fontAlgn="t">
                        <a:spcBef>
                          <a:spcPts val="0"/>
                        </a:spcBef>
                        <a:spcAft>
                          <a:spcPts val="0"/>
                        </a:spcAft>
                      </a:pPr>
                      <a:r>
                        <a:rPr lang="en-US" sz="3600" b="1" i="0" u="none" strike="noStrike">
                          <a:solidFill>
                            <a:srgbClr val="000000"/>
                          </a:solidFill>
                          <a:effectLst/>
                          <a:latin typeface="Times New Roman" panose="02020603050405020304" pitchFamily="18" charset="0"/>
                        </a:rPr>
                        <a:t>Age</a:t>
                      </a:r>
                      <a:endParaRPr lang="en-US" sz="3600">
                        <a:effectLst/>
                      </a:endParaRPr>
                    </a:p>
                  </a:txBody>
                  <a:tcPr marL="63500" marR="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3600" b="0" i="0" u="none" strike="noStrike">
                          <a:solidFill>
                            <a:srgbClr val="000000"/>
                          </a:solidFill>
                          <a:effectLst/>
                          <a:latin typeface="Times New Roman" panose="02020603050405020304" pitchFamily="18" charset="0"/>
                        </a:rPr>
                        <a:t>31 years old</a:t>
                      </a:r>
                      <a:endParaRPr lang="en-US" sz="3600">
                        <a:effectLst/>
                      </a:endParaRPr>
                    </a:p>
                  </a:txBody>
                  <a:tcPr marL="63500" marR="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1704946"/>
                  </a:ext>
                </a:extLst>
              </a:tr>
              <a:tr h="597344">
                <a:tc>
                  <a:txBody>
                    <a:bodyPr/>
                    <a:lstStyle/>
                    <a:p>
                      <a:pPr rtl="0" fontAlgn="t">
                        <a:spcBef>
                          <a:spcPts val="0"/>
                        </a:spcBef>
                        <a:spcAft>
                          <a:spcPts val="0"/>
                        </a:spcAft>
                      </a:pPr>
                      <a:r>
                        <a:rPr lang="en-US" sz="3600" b="1" i="0" u="none" strike="noStrike">
                          <a:solidFill>
                            <a:srgbClr val="000000"/>
                          </a:solidFill>
                          <a:effectLst/>
                          <a:latin typeface="Times New Roman" panose="02020603050405020304" pitchFamily="18" charset="0"/>
                        </a:rPr>
                        <a:t>Gender</a:t>
                      </a:r>
                      <a:endParaRPr lang="en-US" sz="3600">
                        <a:effectLst/>
                      </a:endParaRPr>
                    </a:p>
                  </a:txBody>
                  <a:tcPr marL="63500" marR="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3600" b="0" i="0" u="none" strike="noStrike">
                          <a:solidFill>
                            <a:srgbClr val="000000"/>
                          </a:solidFill>
                          <a:effectLst/>
                          <a:latin typeface="Times New Roman" panose="02020603050405020304" pitchFamily="18" charset="0"/>
                        </a:rPr>
                        <a:t>100% female</a:t>
                      </a:r>
                      <a:endParaRPr lang="en-US" sz="3600">
                        <a:effectLst/>
                      </a:endParaRPr>
                    </a:p>
                  </a:txBody>
                  <a:tcPr marL="63500" marR="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3763201"/>
                  </a:ext>
                </a:extLst>
              </a:tr>
              <a:tr h="597344">
                <a:tc>
                  <a:txBody>
                    <a:bodyPr/>
                    <a:lstStyle/>
                    <a:p>
                      <a:pPr rtl="0" fontAlgn="t">
                        <a:spcBef>
                          <a:spcPts val="0"/>
                        </a:spcBef>
                        <a:spcAft>
                          <a:spcPts val="0"/>
                        </a:spcAft>
                      </a:pPr>
                      <a:r>
                        <a:rPr lang="en-US" sz="3600" b="1" i="0" u="none" strike="noStrike">
                          <a:solidFill>
                            <a:srgbClr val="000000"/>
                          </a:solidFill>
                          <a:effectLst/>
                          <a:latin typeface="Times New Roman" panose="02020603050405020304" pitchFamily="18" charset="0"/>
                        </a:rPr>
                        <a:t>Race/Ethnicity</a:t>
                      </a:r>
                      <a:endParaRPr lang="en-US" sz="3600">
                        <a:effectLst/>
                      </a:endParaRPr>
                    </a:p>
                  </a:txBody>
                  <a:tcPr marL="63500" marR="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3600" b="0" i="0" u="none" strike="noStrike">
                          <a:solidFill>
                            <a:srgbClr val="000000"/>
                          </a:solidFill>
                          <a:effectLst/>
                          <a:latin typeface="Times New Roman" panose="02020603050405020304" pitchFamily="18" charset="0"/>
                        </a:rPr>
                        <a:t>-</a:t>
                      </a:r>
                      <a:endParaRPr lang="en-US" sz="3600">
                        <a:effectLst/>
                      </a:endParaRPr>
                    </a:p>
                  </a:txBody>
                  <a:tcPr marL="63500" marR="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9168303"/>
                  </a:ext>
                </a:extLst>
              </a:tr>
              <a:tr h="597344">
                <a:tc>
                  <a:txBody>
                    <a:bodyPr/>
                    <a:lstStyle/>
                    <a:p>
                      <a:pPr rtl="0" fontAlgn="t">
                        <a:spcBef>
                          <a:spcPts val="0"/>
                        </a:spcBef>
                        <a:spcAft>
                          <a:spcPts val="0"/>
                        </a:spcAft>
                      </a:pPr>
                      <a:r>
                        <a:rPr lang="en-US" sz="3600" b="0" i="0" u="none" strike="noStrike">
                          <a:solidFill>
                            <a:srgbClr val="000000"/>
                          </a:solidFill>
                          <a:effectLst/>
                          <a:latin typeface="Times New Roman" panose="02020603050405020304" pitchFamily="18" charset="0"/>
                        </a:rPr>
                        <a:t>  </a:t>
                      </a:r>
                      <a:r>
                        <a:rPr lang="en-US" sz="3600" b="0" i="1" u="none" strike="noStrike">
                          <a:solidFill>
                            <a:srgbClr val="000000"/>
                          </a:solidFill>
                          <a:effectLst/>
                          <a:latin typeface="Times New Roman" panose="02020603050405020304" pitchFamily="18" charset="0"/>
                        </a:rPr>
                        <a:t>Black, Latina, Native</a:t>
                      </a:r>
                      <a:endParaRPr lang="en-US" sz="3600">
                        <a:effectLst/>
                      </a:endParaRPr>
                    </a:p>
                  </a:txBody>
                  <a:tcPr marL="63500" marR="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3600" b="0" i="0" u="none" strike="noStrike">
                          <a:solidFill>
                            <a:srgbClr val="000000"/>
                          </a:solidFill>
                          <a:effectLst/>
                          <a:latin typeface="Times New Roman" panose="02020603050405020304" pitchFamily="18" charset="0"/>
                        </a:rPr>
                        <a:t>38.7%</a:t>
                      </a:r>
                      <a:endParaRPr lang="en-US" sz="3600">
                        <a:effectLst/>
                      </a:endParaRPr>
                    </a:p>
                  </a:txBody>
                  <a:tcPr marL="63500" marR="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3870344"/>
                  </a:ext>
                </a:extLst>
              </a:tr>
              <a:tr h="597344">
                <a:tc>
                  <a:txBody>
                    <a:bodyPr/>
                    <a:lstStyle/>
                    <a:p>
                      <a:pPr rtl="0" fontAlgn="t">
                        <a:spcBef>
                          <a:spcPts val="0"/>
                        </a:spcBef>
                        <a:spcAft>
                          <a:spcPts val="0"/>
                        </a:spcAft>
                      </a:pPr>
                      <a:r>
                        <a:rPr lang="en-US" sz="3600" b="0" i="0" u="none" strike="noStrike" dirty="0">
                          <a:solidFill>
                            <a:srgbClr val="000000"/>
                          </a:solidFill>
                          <a:effectLst/>
                          <a:latin typeface="Times New Roman" panose="02020603050405020304" pitchFamily="18" charset="0"/>
                        </a:rPr>
                        <a:t>  </a:t>
                      </a:r>
                      <a:r>
                        <a:rPr lang="en-US" sz="3600" b="0" i="1" u="none" strike="noStrike" dirty="0">
                          <a:solidFill>
                            <a:srgbClr val="000000"/>
                          </a:solidFill>
                          <a:effectLst/>
                          <a:latin typeface="Times New Roman" panose="02020603050405020304" pitchFamily="18" charset="0"/>
                        </a:rPr>
                        <a:t>White</a:t>
                      </a:r>
                      <a:endParaRPr lang="en-US" sz="3600" dirty="0">
                        <a:effectLst/>
                      </a:endParaRPr>
                    </a:p>
                  </a:txBody>
                  <a:tcPr marL="63500" marR="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3600" b="0" i="0" u="none" strike="noStrike">
                          <a:solidFill>
                            <a:srgbClr val="000000"/>
                          </a:solidFill>
                          <a:effectLst/>
                          <a:latin typeface="Times New Roman" panose="02020603050405020304" pitchFamily="18" charset="0"/>
                        </a:rPr>
                        <a:t>61.3%</a:t>
                      </a:r>
                      <a:endParaRPr lang="en-US" sz="3600">
                        <a:effectLst/>
                      </a:endParaRPr>
                    </a:p>
                  </a:txBody>
                  <a:tcPr marL="63500" marR="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3334622"/>
                  </a:ext>
                </a:extLst>
              </a:tr>
              <a:tr h="597344">
                <a:tc>
                  <a:txBody>
                    <a:bodyPr/>
                    <a:lstStyle/>
                    <a:p>
                      <a:pPr rtl="0" fontAlgn="t">
                        <a:spcBef>
                          <a:spcPts val="0"/>
                        </a:spcBef>
                        <a:spcAft>
                          <a:spcPts val="0"/>
                        </a:spcAft>
                      </a:pPr>
                      <a:r>
                        <a:rPr lang="en-US" sz="3600" b="0" i="0" u="none" strike="noStrike">
                          <a:solidFill>
                            <a:srgbClr val="000000"/>
                          </a:solidFill>
                          <a:effectLst/>
                          <a:latin typeface="Times New Roman" panose="02020603050405020304" pitchFamily="18" charset="0"/>
                        </a:rPr>
                        <a:t>  </a:t>
                      </a:r>
                      <a:r>
                        <a:rPr lang="en-US" sz="3600" b="0" i="1" u="none" strike="noStrike">
                          <a:solidFill>
                            <a:srgbClr val="000000"/>
                          </a:solidFill>
                          <a:effectLst/>
                          <a:latin typeface="Times New Roman" panose="02020603050405020304" pitchFamily="18" charset="0"/>
                        </a:rPr>
                        <a:t>Hispanic </a:t>
                      </a:r>
                      <a:endParaRPr lang="en-US" sz="3600">
                        <a:effectLst/>
                      </a:endParaRPr>
                    </a:p>
                  </a:txBody>
                  <a:tcPr marL="63500" marR="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3600" b="0" i="0" u="none" strike="noStrike">
                          <a:solidFill>
                            <a:srgbClr val="000000"/>
                          </a:solidFill>
                          <a:effectLst/>
                          <a:latin typeface="Times New Roman" panose="02020603050405020304" pitchFamily="18" charset="0"/>
                        </a:rPr>
                        <a:t>24.5%</a:t>
                      </a:r>
                      <a:endParaRPr lang="en-US" sz="3600">
                        <a:effectLst/>
                      </a:endParaRPr>
                    </a:p>
                  </a:txBody>
                  <a:tcPr marL="63500" marR="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9572563"/>
                  </a:ext>
                </a:extLst>
              </a:tr>
              <a:tr h="1109353">
                <a:tc>
                  <a:txBody>
                    <a:bodyPr/>
                    <a:lstStyle/>
                    <a:p>
                      <a:pPr rtl="0" fontAlgn="t">
                        <a:spcBef>
                          <a:spcPts val="0"/>
                        </a:spcBef>
                        <a:spcAft>
                          <a:spcPts val="0"/>
                        </a:spcAft>
                      </a:pPr>
                      <a:r>
                        <a:rPr lang="en-US" sz="3600" b="0" i="0" u="none" strike="noStrike">
                          <a:solidFill>
                            <a:srgbClr val="000000"/>
                          </a:solidFill>
                          <a:effectLst/>
                          <a:latin typeface="Times New Roman" panose="02020603050405020304" pitchFamily="18" charset="0"/>
                        </a:rPr>
                        <a:t>  </a:t>
                      </a:r>
                      <a:r>
                        <a:rPr lang="en-US" sz="3600" b="0" i="1" u="none" strike="noStrike">
                          <a:solidFill>
                            <a:srgbClr val="000000"/>
                          </a:solidFill>
                          <a:effectLst/>
                          <a:latin typeface="Times New Roman" panose="02020603050405020304" pitchFamily="18" charset="0"/>
                        </a:rPr>
                        <a:t>Non-Hispanic White Only</a:t>
                      </a:r>
                      <a:endParaRPr lang="en-US" sz="3600">
                        <a:effectLst/>
                      </a:endParaRPr>
                    </a:p>
                  </a:txBody>
                  <a:tcPr marL="63500" marR="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3600" b="0" i="0" u="none" strike="noStrike">
                          <a:solidFill>
                            <a:srgbClr val="000000"/>
                          </a:solidFill>
                          <a:effectLst/>
                          <a:latin typeface="Times New Roman" panose="02020603050405020304" pitchFamily="18" charset="0"/>
                        </a:rPr>
                        <a:t>61.3%</a:t>
                      </a:r>
                      <a:endParaRPr lang="en-US" sz="3600">
                        <a:effectLst/>
                      </a:endParaRPr>
                    </a:p>
                  </a:txBody>
                  <a:tcPr marL="63500" marR="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0420584"/>
                  </a:ext>
                </a:extLst>
              </a:tr>
              <a:tr h="1621362">
                <a:tc>
                  <a:txBody>
                    <a:bodyPr/>
                    <a:lstStyle/>
                    <a:p>
                      <a:pPr rtl="0" fontAlgn="t">
                        <a:spcBef>
                          <a:spcPts val="0"/>
                        </a:spcBef>
                        <a:spcAft>
                          <a:spcPts val="0"/>
                        </a:spcAft>
                      </a:pPr>
                      <a:r>
                        <a:rPr lang="en-US" sz="3600" b="0" i="0" u="none" strike="noStrike">
                          <a:solidFill>
                            <a:srgbClr val="000000"/>
                          </a:solidFill>
                          <a:effectLst/>
                          <a:latin typeface="Times New Roman" panose="02020603050405020304" pitchFamily="18" charset="0"/>
                        </a:rPr>
                        <a:t>  </a:t>
                      </a:r>
                      <a:r>
                        <a:rPr lang="en-US" sz="3600" b="0" i="1" u="none" strike="noStrike">
                          <a:solidFill>
                            <a:srgbClr val="000000"/>
                          </a:solidFill>
                          <a:effectLst/>
                          <a:latin typeface="Times New Roman" panose="02020603050405020304" pitchFamily="18" charset="0"/>
                        </a:rPr>
                        <a:t>Non-Hispanic Black/African American only</a:t>
                      </a:r>
                      <a:endParaRPr lang="en-US" sz="3600">
                        <a:effectLst/>
                      </a:endParaRPr>
                    </a:p>
                  </a:txBody>
                  <a:tcPr marL="63500" marR="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3600" b="0" i="0" u="none" strike="noStrike">
                          <a:solidFill>
                            <a:srgbClr val="000000"/>
                          </a:solidFill>
                          <a:effectLst/>
                          <a:latin typeface="Times New Roman" panose="02020603050405020304" pitchFamily="18" charset="0"/>
                        </a:rPr>
                        <a:t>12.7%</a:t>
                      </a:r>
                      <a:endParaRPr lang="en-US" sz="3600">
                        <a:effectLst/>
                      </a:endParaRPr>
                    </a:p>
                  </a:txBody>
                  <a:tcPr marL="63500" marR="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9498485"/>
                  </a:ext>
                </a:extLst>
              </a:tr>
              <a:tr h="1109353">
                <a:tc>
                  <a:txBody>
                    <a:bodyPr/>
                    <a:lstStyle/>
                    <a:p>
                      <a:pPr rtl="0" fontAlgn="t">
                        <a:spcBef>
                          <a:spcPts val="0"/>
                        </a:spcBef>
                        <a:spcAft>
                          <a:spcPts val="0"/>
                        </a:spcAft>
                      </a:pPr>
                      <a:r>
                        <a:rPr lang="en-US" sz="3600" b="0" i="0" u="none" strike="noStrike" dirty="0">
                          <a:solidFill>
                            <a:srgbClr val="000000"/>
                          </a:solidFill>
                          <a:effectLst/>
                          <a:latin typeface="Times New Roman" panose="02020603050405020304" pitchFamily="18" charset="0"/>
                        </a:rPr>
                        <a:t>  </a:t>
                      </a:r>
                      <a:r>
                        <a:rPr lang="en-US" sz="3600" b="0" i="1" u="none" strike="noStrike" dirty="0">
                          <a:solidFill>
                            <a:srgbClr val="000000"/>
                          </a:solidFill>
                          <a:effectLst/>
                          <a:latin typeface="Times New Roman" panose="02020603050405020304" pitchFamily="18" charset="0"/>
                        </a:rPr>
                        <a:t>Non-Hispanic Asian and any other group</a:t>
                      </a:r>
                      <a:endParaRPr lang="en-US" sz="3600" dirty="0">
                        <a:effectLst/>
                      </a:endParaRPr>
                    </a:p>
                  </a:txBody>
                  <a:tcPr marL="63500" marR="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3600" b="0" i="0" u="none" strike="noStrike" dirty="0">
                          <a:solidFill>
                            <a:srgbClr val="000000"/>
                          </a:solidFill>
                          <a:effectLst/>
                          <a:latin typeface="Times New Roman" panose="02020603050405020304" pitchFamily="18" charset="0"/>
                        </a:rPr>
                        <a:t>1.5%</a:t>
                      </a:r>
                      <a:endParaRPr lang="en-US" sz="3600" dirty="0">
                        <a:effectLst/>
                      </a:endParaRPr>
                    </a:p>
                  </a:txBody>
                  <a:tcPr marL="63500" marR="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1615739"/>
                  </a:ext>
                </a:extLst>
              </a:tr>
            </a:tbl>
          </a:graphicData>
        </a:graphic>
      </p:graphicFrame>
      <p:sp>
        <p:nvSpPr>
          <p:cNvPr id="38" name="Rectangle 1">
            <a:extLst>
              <a:ext uri="{FF2B5EF4-FFF2-40B4-BE49-F238E27FC236}">
                <a16:creationId xmlns:a16="http://schemas.microsoft.com/office/drawing/2014/main" id="{F53F1897-98F7-DE93-3582-F77AEBC0B1AF}"/>
              </a:ext>
            </a:extLst>
          </p:cNvPr>
          <p:cNvSpPr>
            <a:spLocks noChangeArrowheads="1"/>
          </p:cNvSpPr>
          <p:nvPr/>
        </p:nvSpPr>
        <p:spPr bwMode="auto">
          <a:xfrm>
            <a:off x="22809200" y="6875949"/>
            <a:ext cx="69549950" cy="592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3" name="TextBox 42">
            <a:extLst>
              <a:ext uri="{FF2B5EF4-FFF2-40B4-BE49-F238E27FC236}">
                <a16:creationId xmlns:a16="http://schemas.microsoft.com/office/drawing/2014/main" id="{637C7C92-EA74-DCFF-BFA7-FD2E8A40D1D4}"/>
              </a:ext>
            </a:extLst>
          </p:cNvPr>
          <p:cNvSpPr txBox="1"/>
          <p:nvPr/>
        </p:nvSpPr>
        <p:spPr>
          <a:xfrm>
            <a:off x="827228" y="22059460"/>
            <a:ext cx="9079086" cy="4755148"/>
          </a:xfrm>
          <a:prstGeom prst="rect">
            <a:avLst/>
          </a:prstGeom>
          <a:noFill/>
        </p:spPr>
        <p:txBody>
          <a:bodyPr wrap="square">
            <a:spAutoFit/>
          </a:bodyPr>
          <a:lstStyle/>
          <a:p>
            <a:pPr marL="571500" indent="-571500">
              <a:buFont typeface="Wingdings" pitchFamily="2" charset="2"/>
              <a:buChar char="§"/>
            </a:pPr>
            <a:r>
              <a:rPr lang="en-US" sz="4300" dirty="0">
                <a:solidFill>
                  <a:srgbClr val="000000"/>
                </a:solidFill>
                <a:latin typeface="Times New Roman" panose="02020603050405020304" pitchFamily="18" charset="0"/>
                <a:cs typeface="Times New Roman" panose="02020603050405020304" pitchFamily="18" charset="0"/>
              </a:rPr>
              <a:t>Racism can can affect access and quality of PPD treatment </a:t>
            </a:r>
          </a:p>
          <a:p>
            <a:pPr marL="804863" lvl="1" indent="-342900">
              <a:buFont typeface="Arial" panose="020B0604020202020204" pitchFamily="34" charset="0"/>
              <a:buChar char="•"/>
            </a:pPr>
            <a:r>
              <a:rPr lang="en-US" sz="4300" dirty="0">
                <a:solidFill>
                  <a:srgbClr val="000000"/>
                </a:solidFill>
                <a:latin typeface="Times New Roman" panose="02020603050405020304" pitchFamily="18" charset="0"/>
              </a:rPr>
              <a:t>Racist and biased attitudes from healthcare professionals can lead to a decreased efficacy of treatment (Nelson et al., 2022). </a:t>
            </a:r>
          </a:p>
          <a:p>
            <a:pPr marL="804863" lvl="1" indent="-342900">
              <a:buFont typeface="Arial" panose="020B0604020202020204" pitchFamily="34" charset="0"/>
              <a:buChar char="•"/>
            </a:pPr>
            <a:endParaRPr lang="en-US" sz="4500" dirty="0">
              <a:solidFill>
                <a:srgbClr val="000000"/>
              </a:solidFill>
              <a:latin typeface="Times New Roman" panose="02020603050405020304" pitchFamily="18" charset="0"/>
            </a:endParaRPr>
          </a:p>
        </p:txBody>
      </p:sp>
      <p:sp>
        <p:nvSpPr>
          <p:cNvPr id="45" name="TextBox 44">
            <a:extLst>
              <a:ext uri="{FF2B5EF4-FFF2-40B4-BE49-F238E27FC236}">
                <a16:creationId xmlns:a16="http://schemas.microsoft.com/office/drawing/2014/main" id="{1C23AE7F-461F-9392-BB55-2A037E82D587}"/>
              </a:ext>
            </a:extLst>
          </p:cNvPr>
          <p:cNvSpPr txBox="1"/>
          <p:nvPr/>
        </p:nvSpPr>
        <p:spPr>
          <a:xfrm>
            <a:off x="946269" y="18870958"/>
            <a:ext cx="9079557" cy="2739211"/>
          </a:xfrm>
          <a:prstGeom prst="rect">
            <a:avLst/>
          </a:prstGeom>
          <a:noFill/>
        </p:spPr>
        <p:txBody>
          <a:bodyPr wrap="square">
            <a:spAutoFit/>
          </a:bodyPr>
          <a:lstStyle/>
          <a:p>
            <a:pPr marL="571500" indent="-571500">
              <a:buFont typeface="Wingdings" pitchFamily="2" charset="2"/>
              <a:buChar char="§"/>
            </a:pPr>
            <a:r>
              <a:rPr lang="en-US" sz="4300" dirty="0">
                <a:solidFill>
                  <a:srgbClr val="000000"/>
                </a:solidFill>
                <a:latin typeface="Times New Roman" panose="02020603050405020304" pitchFamily="18" charset="0"/>
                <a:cs typeface="Times New Roman" panose="02020603050405020304" pitchFamily="18" charset="0"/>
              </a:rPr>
              <a:t>Treatment of PPD is vital </a:t>
            </a:r>
          </a:p>
          <a:p>
            <a:pPr marL="804863" lvl="1" indent="-342900">
              <a:buFont typeface="Arial" panose="020B0604020202020204" pitchFamily="34" charset="0"/>
              <a:buChar char="•"/>
            </a:pPr>
            <a:r>
              <a:rPr lang="en-US" sz="4300" dirty="0">
                <a:solidFill>
                  <a:srgbClr val="000000"/>
                </a:solidFill>
                <a:latin typeface="Times New Roman" panose="02020603050405020304" pitchFamily="18" charset="0"/>
              </a:rPr>
              <a:t>If it goes untreated, it can cause an array of negative health outcomes for both the mother and child </a:t>
            </a:r>
          </a:p>
        </p:txBody>
      </p:sp>
      <p:sp>
        <p:nvSpPr>
          <p:cNvPr id="47" name="TextBox 46">
            <a:extLst>
              <a:ext uri="{FF2B5EF4-FFF2-40B4-BE49-F238E27FC236}">
                <a16:creationId xmlns:a16="http://schemas.microsoft.com/office/drawing/2014/main" id="{D8626AA8-B5C8-2949-5BB1-668C945B2945}"/>
              </a:ext>
            </a:extLst>
          </p:cNvPr>
          <p:cNvSpPr txBox="1"/>
          <p:nvPr/>
        </p:nvSpPr>
        <p:spPr>
          <a:xfrm>
            <a:off x="826757" y="10373829"/>
            <a:ext cx="9079557" cy="2077492"/>
          </a:xfrm>
          <a:prstGeom prst="rect">
            <a:avLst/>
          </a:prstGeom>
          <a:noFill/>
        </p:spPr>
        <p:txBody>
          <a:bodyPr wrap="square">
            <a:spAutoFit/>
          </a:bodyPr>
          <a:lstStyle/>
          <a:p>
            <a:pPr marL="571500" indent="-571500">
              <a:buFont typeface="Wingdings" pitchFamily="2" charset="2"/>
              <a:buChar char="§"/>
            </a:pPr>
            <a:r>
              <a:rPr lang="en-US" sz="4300" b="0" i="0" u="none" strike="noStrike" dirty="0">
                <a:solidFill>
                  <a:srgbClr val="000000"/>
                </a:solidFill>
                <a:effectLst/>
                <a:latin typeface="Times New Roman" panose="02020603050405020304" pitchFamily="18" charset="0"/>
              </a:rPr>
              <a:t>Symptoms of PPD </a:t>
            </a:r>
            <a:r>
              <a:rPr lang="en-US" sz="4300" dirty="0">
                <a:solidFill>
                  <a:srgbClr val="000000"/>
                </a:solidFill>
                <a:latin typeface="Times New Roman" panose="02020603050405020304" pitchFamily="18" charset="0"/>
              </a:rPr>
              <a:t>are </a:t>
            </a:r>
            <a:r>
              <a:rPr lang="en-US" sz="4300" b="0" i="0" u="none" strike="noStrike" dirty="0">
                <a:solidFill>
                  <a:srgbClr val="000000"/>
                </a:solidFill>
                <a:effectLst/>
                <a:latin typeface="Times New Roman" panose="02020603050405020304" pitchFamily="18" charset="0"/>
              </a:rPr>
              <a:t>experienced by</a:t>
            </a:r>
            <a:r>
              <a:rPr lang="en-US" sz="4300" b="1" i="0" u="none" strike="noStrike" dirty="0">
                <a:solidFill>
                  <a:srgbClr val="000000"/>
                </a:solidFill>
                <a:effectLst/>
                <a:latin typeface="Times New Roman" panose="02020603050405020304" pitchFamily="18" charset="0"/>
              </a:rPr>
              <a:t> 1 in 8 women with a recent live birth </a:t>
            </a:r>
            <a:r>
              <a:rPr lang="en-US" sz="4300" b="0" i="0" u="none" strike="noStrike" dirty="0">
                <a:solidFill>
                  <a:srgbClr val="000000"/>
                </a:solidFill>
                <a:effectLst/>
                <a:latin typeface="Times New Roman" panose="02020603050405020304" pitchFamily="18" charset="0"/>
              </a:rPr>
              <a:t>(CDC, 2023).</a:t>
            </a:r>
          </a:p>
        </p:txBody>
      </p:sp>
      <p:pic>
        <p:nvPicPr>
          <p:cNvPr id="50" name="Picture 49" descr="A blue circle with a blue arrow&#10;&#10;Description automatically generated">
            <a:extLst>
              <a:ext uri="{FF2B5EF4-FFF2-40B4-BE49-F238E27FC236}">
                <a16:creationId xmlns:a16="http://schemas.microsoft.com/office/drawing/2014/main" id="{DE7EEB1B-38C5-09C9-8B13-CE67D42783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34313" y="13212219"/>
            <a:ext cx="4509488" cy="3383146"/>
          </a:xfrm>
          <a:prstGeom prst="rect">
            <a:avLst/>
          </a:prstGeom>
        </p:spPr>
      </p:pic>
      <p:sp>
        <p:nvSpPr>
          <p:cNvPr id="11" name="TextBox 10">
            <a:extLst>
              <a:ext uri="{FF2B5EF4-FFF2-40B4-BE49-F238E27FC236}">
                <a16:creationId xmlns:a16="http://schemas.microsoft.com/office/drawing/2014/main" id="{A8E66529-3B6C-3293-9713-FF374CD1A01E}"/>
              </a:ext>
            </a:extLst>
          </p:cNvPr>
          <p:cNvSpPr txBox="1"/>
          <p:nvPr/>
        </p:nvSpPr>
        <p:spPr>
          <a:xfrm>
            <a:off x="946269" y="16896797"/>
            <a:ext cx="9245600" cy="1323439"/>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Figure 1. One in eight women with a recent live birth experience symptoms of PPD</a:t>
            </a:r>
          </a:p>
        </p:txBody>
      </p:sp>
      <p:pic>
        <p:nvPicPr>
          <p:cNvPr id="21" name="Picture 20" descr="A graph of blue squares&#10;&#10;Description automatically generated">
            <a:extLst>
              <a:ext uri="{FF2B5EF4-FFF2-40B4-BE49-F238E27FC236}">
                <a16:creationId xmlns:a16="http://schemas.microsoft.com/office/drawing/2014/main" id="{69D31F4A-4378-7BFD-7C72-6F4196A48B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549107" y="10373829"/>
            <a:ext cx="9913768" cy="6754420"/>
          </a:xfrm>
          <a:prstGeom prst="rect">
            <a:avLst/>
          </a:prstGeom>
        </p:spPr>
      </p:pic>
      <p:sp>
        <p:nvSpPr>
          <p:cNvPr id="28" name="TextBox 27">
            <a:extLst>
              <a:ext uri="{FF2B5EF4-FFF2-40B4-BE49-F238E27FC236}">
                <a16:creationId xmlns:a16="http://schemas.microsoft.com/office/drawing/2014/main" id="{F406193D-24C9-648A-17A5-999FA9E757F7}"/>
              </a:ext>
            </a:extLst>
          </p:cNvPr>
          <p:cNvSpPr txBox="1"/>
          <p:nvPr/>
        </p:nvSpPr>
        <p:spPr>
          <a:xfrm>
            <a:off x="33689356" y="5552348"/>
            <a:ext cx="9126935" cy="6001643"/>
          </a:xfrm>
          <a:prstGeom prst="rect">
            <a:avLst/>
          </a:prstGeom>
          <a:noFill/>
        </p:spPr>
        <p:txBody>
          <a:bodyPr wrap="square">
            <a:spAutoFit/>
          </a:bodyPr>
          <a:lstStyle/>
          <a:p>
            <a:pPr marL="571500" indent="-571500">
              <a:buFont typeface="Wingdings" pitchFamily="2" charset="2"/>
              <a:buChar char="§"/>
            </a:pPr>
            <a:r>
              <a:rPr lang="en-US" sz="4300" dirty="0">
                <a:latin typeface="Times New Roman" panose="02020603050405020304" pitchFamily="18" charset="0"/>
                <a:cs typeface="Times New Roman" panose="02020603050405020304" pitchFamily="18" charset="0"/>
              </a:rPr>
              <a:t>H</a:t>
            </a:r>
            <a:r>
              <a:rPr lang="en-US" sz="4300" dirty="0">
                <a:effectLst/>
                <a:latin typeface="Times New Roman" panose="02020603050405020304" pitchFamily="18" charset="0"/>
                <a:cs typeface="Times New Roman" panose="02020603050405020304" pitchFamily="18" charset="0"/>
              </a:rPr>
              <a:t>igh prevalence of bias and racism in the health care setting (Davis, 2019) </a:t>
            </a:r>
          </a:p>
          <a:p>
            <a:pPr marL="1028700" lvl="1" indent="-571500">
              <a:buFont typeface="Arial" panose="020B0604020202020204" pitchFamily="34" charset="0"/>
              <a:buChar char="•"/>
            </a:pPr>
            <a:r>
              <a:rPr lang="en-US" sz="4300" dirty="0">
                <a:effectLst/>
                <a:latin typeface="Times New Roman" panose="02020603050405020304" pitchFamily="18" charset="0"/>
                <a:cs typeface="Times New Roman" panose="02020603050405020304" pitchFamily="18" charset="0"/>
              </a:rPr>
              <a:t>can cause women of color to avoid reporting symptoms of PPD </a:t>
            </a:r>
          </a:p>
          <a:p>
            <a:pPr marL="1028700" lvl="1" indent="-571500">
              <a:buFont typeface="Arial" panose="020B0604020202020204" pitchFamily="34" charset="0"/>
              <a:buChar char="•"/>
            </a:pPr>
            <a:r>
              <a:rPr lang="en-US" sz="4300" dirty="0">
                <a:effectLst/>
                <a:latin typeface="Times New Roman" panose="02020603050405020304" pitchFamily="18" charset="0"/>
                <a:cs typeface="Times New Roman" panose="02020603050405020304" pitchFamily="18" charset="0"/>
              </a:rPr>
              <a:t>white women do not hesitate to report their symptoms and get tested for PPD (</a:t>
            </a:r>
            <a:r>
              <a:rPr lang="en-US" sz="4300" dirty="0" err="1">
                <a:effectLst/>
                <a:latin typeface="Times New Roman" panose="02020603050405020304" pitchFamily="18" charset="0"/>
                <a:cs typeface="Times New Roman" panose="02020603050405020304" pitchFamily="18" charset="0"/>
              </a:rPr>
              <a:t>Kozhimanni</a:t>
            </a:r>
            <a:r>
              <a:rPr lang="en-US" sz="4300" dirty="0">
                <a:latin typeface="Times New Roman" panose="02020603050405020304" pitchFamily="18" charset="0"/>
                <a:cs typeface="Times New Roman" panose="02020603050405020304" pitchFamily="18" charset="0"/>
              </a:rPr>
              <a:t> et al., 2011</a:t>
            </a:r>
            <a:r>
              <a:rPr lang="en-US" sz="4300" dirty="0">
                <a:effectLst/>
                <a:latin typeface="Times New Roman" panose="02020603050405020304" pitchFamily="18" charset="0"/>
                <a:cs typeface="Times New Roman" panose="02020603050405020304" pitchFamily="18" charset="0"/>
              </a:rPr>
              <a:t>).</a:t>
            </a:r>
          </a:p>
          <a:p>
            <a:endParaRPr lang="en-US" sz="4000" dirty="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3CCB8573-CC98-7D18-FCEA-0082E6B6ED9C}"/>
              </a:ext>
            </a:extLst>
          </p:cNvPr>
          <p:cNvSpPr txBox="1"/>
          <p:nvPr/>
        </p:nvSpPr>
        <p:spPr>
          <a:xfrm>
            <a:off x="33837814" y="10981889"/>
            <a:ext cx="9257818" cy="10510570"/>
          </a:xfrm>
          <a:prstGeom prst="rect">
            <a:avLst/>
          </a:prstGeom>
          <a:noFill/>
        </p:spPr>
        <p:txBody>
          <a:bodyPr wrap="square">
            <a:spAutoFit/>
          </a:bodyPr>
          <a:lstStyle/>
          <a:p>
            <a:r>
              <a:rPr lang="en-US" sz="5000" b="1" i="1" dirty="0">
                <a:solidFill>
                  <a:schemeClr val="accent1">
                    <a:lumMod val="50000"/>
                  </a:schemeClr>
                </a:solidFill>
                <a:latin typeface="Times New Roman" panose="02020603050405020304" pitchFamily="18" charset="0"/>
                <a:cs typeface="Times New Roman" panose="02020603050405020304" pitchFamily="18" charset="0"/>
              </a:rPr>
              <a:t>Strengths</a:t>
            </a:r>
          </a:p>
          <a:p>
            <a:pPr marL="571500" indent="-571500">
              <a:buFont typeface="Wingdings" pitchFamily="2" charset="2"/>
              <a:buChar char="§"/>
            </a:pPr>
            <a:r>
              <a:rPr lang="en-US" sz="4300" dirty="0">
                <a:latin typeface="Times New Roman" panose="02020603050405020304" pitchFamily="18" charset="0"/>
                <a:cs typeface="Times New Roman" panose="02020603050405020304" pitchFamily="18" charset="0"/>
              </a:rPr>
              <a:t>large study = 2021 NHIS</a:t>
            </a:r>
          </a:p>
          <a:p>
            <a:pPr marL="571500" indent="-571500">
              <a:buFont typeface="Wingdings" pitchFamily="2" charset="2"/>
              <a:buChar char="§"/>
            </a:pPr>
            <a:r>
              <a:rPr lang="en-US" sz="4300" dirty="0">
                <a:latin typeface="Times New Roman" panose="02020603050405020304" pitchFamily="18" charset="0"/>
                <a:cs typeface="Times New Roman" panose="02020603050405020304" pitchFamily="18" charset="0"/>
              </a:rPr>
              <a:t>Offered nationally representative insights </a:t>
            </a:r>
          </a:p>
          <a:p>
            <a:pPr marL="571500" indent="-571500">
              <a:buFont typeface="Wingdings" pitchFamily="2" charset="2"/>
              <a:buChar char="§"/>
            </a:pPr>
            <a:r>
              <a:rPr lang="en-US" sz="4300" dirty="0">
                <a:latin typeface="Times New Roman" panose="02020603050405020304" pitchFamily="18" charset="0"/>
                <a:cs typeface="Times New Roman" panose="02020603050405020304" pitchFamily="18" charset="0"/>
              </a:rPr>
              <a:t>Use of self-identified race and ethnicity </a:t>
            </a:r>
          </a:p>
          <a:p>
            <a:r>
              <a:rPr lang="en-US" sz="5000" b="1" i="1" dirty="0">
                <a:solidFill>
                  <a:schemeClr val="accent1">
                    <a:lumMod val="50000"/>
                  </a:schemeClr>
                </a:solidFill>
                <a:latin typeface="Times New Roman" panose="02020603050405020304" pitchFamily="18" charset="0"/>
                <a:cs typeface="Times New Roman" panose="02020603050405020304" pitchFamily="18" charset="0"/>
              </a:rPr>
              <a:t>Weaknesses</a:t>
            </a:r>
          </a:p>
          <a:p>
            <a:pPr marL="685800" indent="-685800">
              <a:buFont typeface="Wingdings" pitchFamily="2" charset="2"/>
              <a:buChar char="§"/>
            </a:pPr>
            <a:r>
              <a:rPr lang="en-US" sz="5000" dirty="0">
                <a:latin typeface="Times New Roman" panose="02020603050405020304" pitchFamily="18" charset="0"/>
                <a:cs typeface="Times New Roman" panose="02020603050405020304" pitchFamily="18" charset="0"/>
              </a:rPr>
              <a:t>No data available to measure racism directly </a:t>
            </a:r>
          </a:p>
          <a:p>
            <a:r>
              <a:rPr lang="en-US" sz="5000" b="1" i="1" dirty="0">
                <a:solidFill>
                  <a:schemeClr val="accent1">
                    <a:lumMod val="50000"/>
                  </a:schemeClr>
                </a:solidFill>
                <a:effectLst/>
                <a:latin typeface="Times New Roman" panose="02020603050405020304" pitchFamily="18" charset="0"/>
                <a:cs typeface="Times New Roman" panose="02020603050405020304" pitchFamily="18" charset="0"/>
              </a:rPr>
              <a:t>Future Recommendations</a:t>
            </a:r>
          </a:p>
          <a:p>
            <a:pPr marL="571500" indent="-571500">
              <a:buFont typeface="Wingdings" pitchFamily="2" charset="2"/>
              <a:buChar char="§"/>
            </a:pPr>
            <a:r>
              <a:rPr lang="en-US" sz="4300" dirty="0">
                <a:latin typeface="Times New Roman" panose="02020603050405020304" pitchFamily="18" charset="0"/>
                <a:cs typeface="Times New Roman" panose="02020603050405020304" pitchFamily="18" charset="0"/>
              </a:rPr>
              <a:t>To further address disparities in health care: explore perceptions, cultural influences and barriers women of color faced in seeking help </a:t>
            </a:r>
            <a:endParaRPr lang="en-US" sz="4300" dirty="0">
              <a:effectLst/>
              <a:latin typeface="Times New Roman" panose="02020603050405020304" pitchFamily="18" charset="0"/>
              <a:cs typeface="Times New Roman" panose="02020603050405020304" pitchFamily="18" charset="0"/>
            </a:endParaRPr>
          </a:p>
          <a:p>
            <a:endParaRPr lang="en-US" sz="4000"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5BE263DB-89D0-EE84-AC06-AF104D9E51D4}"/>
              </a:ext>
            </a:extLst>
          </p:cNvPr>
          <p:cNvSpPr txBox="1"/>
          <p:nvPr/>
        </p:nvSpPr>
        <p:spPr>
          <a:xfrm>
            <a:off x="22589687" y="19130351"/>
            <a:ext cx="9903396" cy="1415772"/>
          </a:xfrm>
          <a:prstGeom prst="rect">
            <a:avLst/>
          </a:prstGeom>
          <a:noFill/>
        </p:spPr>
        <p:txBody>
          <a:bodyPr wrap="square">
            <a:spAutoFit/>
          </a:bodyPr>
          <a:lstStyle/>
          <a:p>
            <a:pPr algn="ctr"/>
            <a:r>
              <a:rPr lang="en-US" sz="4300" i="1" u="sng" dirty="0">
                <a:effectLst/>
                <a:latin typeface="Times New Roman" panose="02020603050405020304" pitchFamily="18" charset="0"/>
                <a:cs typeface="Times New Roman" panose="02020603050405020304" pitchFamily="18" charset="0"/>
              </a:rPr>
              <a:t>Why do white women have higher </a:t>
            </a:r>
          </a:p>
          <a:p>
            <a:pPr algn="ctr"/>
            <a:r>
              <a:rPr lang="en-US" sz="4300" i="1" u="sng" dirty="0">
                <a:effectLst/>
                <a:latin typeface="Times New Roman" panose="02020603050405020304" pitchFamily="18" charset="0"/>
                <a:cs typeface="Times New Roman" panose="02020603050405020304" pitchFamily="18" charset="0"/>
              </a:rPr>
              <a:t>rates of PPD? </a:t>
            </a:r>
            <a:endParaRPr lang="en-US" sz="4300" u="sng"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2F538220-73C1-C24B-6A79-02BD997D73EE}"/>
              </a:ext>
            </a:extLst>
          </p:cNvPr>
          <p:cNvSpPr txBox="1"/>
          <p:nvPr/>
        </p:nvSpPr>
        <p:spPr>
          <a:xfrm>
            <a:off x="22444846" y="18297878"/>
            <a:ext cx="10410729" cy="754053"/>
          </a:xfrm>
          <a:prstGeom prst="rect">
            <a:avLst/>
          </a:prstGeom>
          <a:noFill/>
        </p:spPr>
        <p:txBody>
          <a:bodyPr wrap="square">
            <a:spAutoFit/>
          </a:bodyPr>
          <a:lstStyle/>
          <a:p>
            <a:r>
              <a:rPr lang="en-US" sz="4300" dirty="0">
                <a:effectLst/>
                <a:latin typeface="Times New Roman" panose="02020603050405020304" pitchFamily="18" charset="0"/>
                <a:cs typeface="Times New Roman" panose="02020603050405020304" pitchFamily="18" charset="0"/>
              </a:rPr>
              <a:t>Our findings </a:t>
            </a:r>
            <a:r>
              <a:rPr lang="en-US" sz="4300" b="1" dirty="0">
                <a:effectLst/>
                <a:latin typeface="Times New Roman" panose="02020603050405020304" pitchFamily="18" charset="0"/>
                <a:cs typeface="Times New Roman" panose="02020603050405020304" pitchFamily="18" charset="0"/>
              </a:rPr>
              <a:t>did not support </a:t>
            </a:r>
            <a:r>
              <a:rPr lang="en-US" sz="4300" dirty="0">
                <a:effectLst/>
                <a:latin typeface="Times New Roman" panose="02020603050405020304" pitchFamily="18" charset="0"/>
                <a:cs typeface="Times New Roman" panose="02020603050405020304" pitchFamily="18" charset="0"/>
              </a:rPr>
              <a:t>our hypothesis </a:t>
            </a:r>
          </a:p>
        </p:txBody>
      </p:sp>
    </p:spTree>
    <p:extLst>
      <p:ext uri="{BB962C8B-B14F-4D97-AF65-F5344CB8AC3E}">
        <p14:creationId xmlns:p14="http://schemas.microsoft.com/office/powerpoint/2010/main" val="183389920"/>
      </p:ext>
    </p:extLst>
  </p:cSld>
  <p:clrMapOvr>
    <a:masterClrMapping/>
  </p:clrMapOvr>
</p:sld>
</file>

<file path=ppt/theme/theme1.xml><?xml version="1.0" encoding="utf-8"?>
<a:theme xmlns:a="http://schemas.openxmlformats.org/drawingml/2006/main" name="With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sterPresentations.com-36x48-Template-V001" id="{2709450C-FB62-A044-B777-6465EEDF651E}" vid="{FA1BCBBE-DDC6-9342-80DD-73272B52D67C}"/>
    </a:ext>
  </a:ext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sterPresentations.com-36x48-Template-V001" id="{2709450C-FB62-A044-B777-6465EEDF651E}" vid="{917552B4-2336-2548-AC25-7992FF197E9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3698</TotalTime>
  <Words>918</Words>
  <Application>Microsoft Macintosh PowerPoint</Application>
  <PresentationFormat>Custom</PresentationFormat>
  <Paragraphs>93</Paragraphs>
  <Slides>1</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vt:i4>
      </vt:variant>
    </vt:vector>
  </HeadingPairs>
  <TitlesOfParts>
    <vt:vector size="10" baseType="lpstr">
      <vt:lpstr>Arial</vt:lpstr>
      <vt:lpstr>Arial Black</vt:lpstr>
      <vt:lpstr>Arial Narrow</vt:lpstr>
      <vt:lpstr>Calibri</vt:lpstr>
      <vt:lpstr>Times New Roman</vt:lpstr>
      <vt:lpstr>Trebuchet MS</vt:lpstr>
      <vt:lpstr>Wingdings</vt:lpstr>
      <vt:lpstr>With Guides</vt:lpstr>
      <vt:lpstr>Without Guides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Argyris Kotoulas</dc:creator>
  <dc:description>This template is the property of PosterPresentations.com. Call us if you need help with this poster template._x000d_
1-866-649-3004           _x000d_
 (c)PosterPresentations.com</dc:description>
  <cp:lastModifiedBy>Scaglione, Alexa N.</cp:lastModifiedBy>
  <cp:revision>63</cp:revision>
  <dcterms:created xsi:type="dcterms:W3CDTF">2019-01-07T21:49:45Z</dcterms:created>
  <dcterms:modified xsi:type="dcterms:W3CDTF">2024-02-05T22:04:21Z</dcterms:modified>
</cp:coreProperties>
</file>