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00"/>
    <a:srgbClr val="A0181B"/>
    <a:srgbClr val="336699"/>
    <a:srgbClr val="CC3333"/>
    <a:srgbClr val="C4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A6503-5C8B-BB4A-BD4E-7704E3BF395C}" v="41" dt="2024-04-18T19:00:08.815"/>
    <p1510:client id="{538A3CEA-D867-C7FC-32AC-9F1344F70BF5}" v="103" dt="2024-04-18T18:52:33.041"/>
    <p1510:client id="{D9FFEC74-D34A-718A-0B36-0DDE19504917}" v="180" dt="2024-04-18T18:50:38.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26" d="100"/>
          <a:sy n="26" d="100"/>
        </p:scale>
        <p:origin x="1928" y="192"/>
      </p:cViewPr>
      <p:guideLst>
        <p:guide orient="horz" pos="10368"/>
        <p:guide pos="13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821426" indent="0" algn="ctr">
              <a:buNone/>
              <a:defRPr>
                <a:solidFill>
                  <a:schemeClr val="tx1">
                    <a:tint val="75000"/>
                  </a:schemeClr>
                </a:solidFill>
              </a:defRPr>
            </a:lvl2pPr>
            <a:lvl3pPr marL="5642852" indent="0" algn="ctr">
              <a:buNone/>
              <a:defRPr>
                <a:solidFill>
                  <a:schemeClr val="tx1">
                    <a:tint val="75000"/>
                  </a:schemeClr>
                </a:solidFill>
              </a:defRPr>
            </a:lvl3pPr>
            <a:lvl4pPr marL="8464280" indent="0" algn="ctr">
              <a:buNone/>
              <a:defRPr>
                <a:solidFill>
                  <a:schemeClr val="tx1">
                    <a:tint val="75000"/>
                  </a:schemeClr>
                </a:solidFill>
              </a:defRPr>
            </a:lvl4pPr>
            <a:lvl5pPr marL="11285706" indent="0" algn="ctr">
              <a:buNone/>
              <a:defRPr>
                <a:solidFill>
                  <a:schemeClr val="tx1">
                    <a:tint val="75000"/>
                  </a:schemeClr>
                </a:solidFill>
              </a:defRPr>
            </a:lvl5pPr>
            <a:lvl6pPr marL="14107132" indent="0" algn="ctr">
              <a:buNone/>
              <a:defRPr>
                <a:solidFill>
                  <a:schemeClr val="tx1">
                    <a:tint val="75000"/>
                  </a:schemeClr>
                </a:solidFill>
              </a:defRPr>
            </a:lvl6pPr>
            <a:lvl7pPr marL="16928559" indent="0" algn="ctr">
              <a:buNone/>
              <a:defRPr>
                <a:solidFill>
                  <a:schemeClr val="tx1">
                    <a:tint val="75000"/>
                  </a:schemeClr>
                </a:solidFill>
              </a:defRPr>
            </a:lvl7pPr>
            <a:lvl8pPr marL="19749985" indent="0" algn="ctr">
              <a:buNone/>
              <a:defRPr>
                <a:solidFill>
                  <a:schemeClr val="tx1">
                    <a:tint val="75000"/>
                  </a:schemeClr>
                </a:solidFill>
              </a:defRPr>
            </a:lvl8pPr>
            <a:lvl9pPr marL="225714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16189-DB41-42F5-B187-0E036EE96E0B}"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5886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3992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2464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14328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24684" b="1" cap="all"/>
            </a:lvl1pPr>
          </a:lstStyle>
          <a:p>
            <a:r>
              <a:rPr lang="en-US"/>
              <a:t>Click to edit Master title style</a:t>
            </a:r>
          </a:p>
        </p:txBody>
      </p:sp>
      <p:sp>
        <p:nvSpPr>
          <p:cNvPr id="3" name="Text Placeholder 2"/>
          <p:cNvSpPr>
            <a:spLocks noGrp="1"/>
          </p:cNvSpPr>
          <p:nvPr>
            <p:ph type="body" idx="1"/>
          </p:nvPr>
        </p:nvSpPr>
        <p:spPr>
          <a:xfrm>
            <a:off x="3467103" y="13952227"/>
            <a:ext cx="37307520" cy="7200899"/>
          </a:xfrm>
        </p:spPr>
        <p:txBody>
          <a:bodyPr anchor="b"/>
          <a:lstStyle>
            <a:lvl1pPr marL="0" indent="0">
              <a:buNone/>
              <a:defRPr sz="12471">
                <a:solidFill>
                  <a:schemeClr val="tx1">
                    <a:tint val="75000"/>
                  </a:schemeClr>
                </a:solidFill>
              </a:defRPr>
            </a:lvl1pPr>
            <a:lvl2pPr marL="2821426" indent="0">
              <a:buNone/>
              <a:defRPr sz="11186">
                <a:solidFill>
                  <a:schemeClr val="tx1">
                    <a:tint val="75000"/>
                  </a:schemeClr>
                </a:solidFill>
              </a:defRPr>
            </a:lvl2pPr>
            <a:lvl3pPr marL="5642852" indent="0">
              <a:buNone/>
              <a:defRPr sz="9900">
                <a:solidFill>
                  <a:schemeClr val="tx1">
                    <a:tint val="75000"/>
                  </a:schemeClr>
                </a:solidFill>
              </a:defRPr>
            </a:lvl3pPr>
            <a:lvl4pPr marL="8464280" indent="0">
              <a:buNone/>
              <a:defRPr sz="8614">
                <a:solidFill>
                  <a:schemeClr val="tx1">
                    <a:tint val="75000"/>
                  </a:schemeClr>
                </a:solidFill>
              </a:defRPr>
            </a:lvl4pPr>
            <a:lvl5pPr marL="11285706" indent="0">
              <a:buNone/>
              <a:defRPr sz="8614">
                <a:solidFill>
                  <a:schemeClr val="tx1">
                    <a:tint val="75000"/>
                  </a:schemeClr>
                </a:solidFill>
              </a:defRPr>
            </a:lvl5pPr>
            <a:lvl6pPr marL="14107132" indent="0">
              <a:buNone/>
              <a:defRPr sz="8614">
                <a:solidFill>
                  <a:schemeClr val="tx1">
                    <a:tint val="75000"/>
                  </a:schemeClr>
                </a:solidFill>
              </a:defRPr>
            </a:lvl6pPr>
            <a:lvl7pPr marL="16928559" indent="0">
              <a:buNone/>
              <a:defRPr sz="8614">
                <a:solidFill>
                  <a:schemeClr val="tx1">
                    <a:tint val="75000"/>
                  </a:schemeClr>
                </a:solidFill>
              </a:defRPr>
            </a:lvl7pPr>
            <a:lvl8pPr marL="19749985" indent="0">
              <a:buNone/>
              <a:defRPr sz="8614">
                <a:solidFill>
                  <a:schemeClr val="tx1">
                    <a:tint val="75000"/>
                  </a:schemeClr>
                </a:solidFill>
              </a:defRPr>
            </a:lvl8pPr>
            <a:lvl9pPr marL="22571414" indent="0">
              <a:buNone/>
              <a:defRPr sz="86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16189-DB41-42F5-B187-0E036EE96E0B}" type="datetimeFigureOut">
              <a:rPr lang="en-US" smtClean="0"/>
              <a:t>4/15/24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9662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16189-DB41-42F5-B187-0E036EE96E0B}"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56550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5"/>
            <a:ext cx="19392903"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4" name="Content Placeholder 3"/>
          <p:cNvSpPr>
            <a:spLocks noGrp="1"/>
          </p:cNvSpPr>
          <p:nvPr>
            <p:ph sz="half" idx="2"/>
          </p:nvPr>
        </p:nvSpPr>
        <p:spPr>
          <a:xfrm>
            <a:off x="2194560" y="10439403"/>
            <a:ext cx="19392903"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6" name="Content Placeholder 5"/>
          <p:cNvSpPr>
            <a:spLocks noGrp="1"/>
          </p:cNvSpPr>
          <p:nvPr>
            <p:ph sz="quarter" idx="4"/>
          </p:nvPr>
        </p:nvSpPr>
        <p:spPr>
          <a:xfrm>
            <a:off x="22296123" y="10439403"/>
            <a:ext cx="19400520"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16189-DB41-42F5-B187-0E036EE96E0B}" type="datetimeFigureOut">
              <a:rPr lang="en-US" smtClean="0"/>
              <a:t>4/15/24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3314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16189-DB41-42F5-B187-0E036EE96E0B}" type="datetimeFigureOut">
              <a:rPr lang="en-US" smtClean="0"/>
              <a:t>4/15/24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40507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6189-DB41-42F5-B187-0E036EE96E0B}" type="datetimeFigureOut">
              <a:rPr lang="en-US" smtClean="0"/>
              <a:t>4/15/24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0988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39"/>
            <a:ext cx="14439903" cy="5577840"/>
          </a:xfrm>
        </p:spPr>
        <p:txBody>
          <a:bodyPr anchor="b"/>
          <a:lstStyle>
            <a:lvl1pPr algn="l">
              <a:defRPr sz="12471" b="1"/>
            </a:lvl1pPr>
          </a:lstStyle>
          <a:p>
            <a:r>
              <a:rPr lang="en-US"/>
              <a:t>Click to edit Master title style</a:t>
            </a:r>
          </a:p>
        </p:txBody>
      </p:sp>
      <p:sp>
        <p:nvSpPr>
          <p:cNvPr id="3" name="Content Placeholder 2"/>
          <p:cNvSpPr>
            <a:spLocks noGrp="1"/>
          </p:cNvSpPr>
          <p:nvPr>
            <p:ph idx="1"/>
          </p:nvPr>
        </p:nvSpPr>
        <p:spPr>
          <a:xfrm>
            <a:off x="17160240" y="1310646"/>
            <a:ext cx="24536400" cy="28094941"/>
          </a:xfrm>
        </p:spPr>
        <p:txBody>
          <a:bodyPr/>
          <a:lstStyle>
            <a:lvl1pPr>
              <a:defRPr sz="19798"/>
            </a:lvl1pPr>
            <a:lvl2pPr>
              <a:defRPr sz="17228"/>
            </a:lvl2pPr>
            <a:lvl3pPr>
              <a:defRPr sz="14786"/>
            </a:lvl3pPr>
            <a:lvl4pPr>
              <a:defRPr sz="12471"/>
            </a:lvl4pPr>
            <a:lvl5pPr>
              <a:defRPr sz="12471"/>
            </a:lvl5pPr>
            <a:lvl6pPr>
              <a:defRPr sz="12471"/>
            </a:lvl6pPr>
            <a:lvl7pPr>
              <a:defRPr sz="12471"/>
            </a:lvl7pPr>
            <a:lvl8pPr>
              <a:defRPr sz="12471"/>
            </a:lvl8pPr>
            <a:lvl9pPr>
              <a:defRPr sz="12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6"/>
            <a:ext cx="14439903" cy="22517101"/>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100102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1"/>
          </a:xfrm>
        </p:spPr>
        <p:txBody>
          <a:bodyPr anchor="b"/>
          <a:lstStyle>
            <a:lvl1pPr algn="l">
              <a:defRPr sz="12471"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9798"/>
            </a:lvl1pPr>
            <a:lvl2pPr marL="2821426" indent="0">
              <a:buNone/>
              <a:defRPr sz="17228"/>
            </a:lvl2pPr>
            <a:lvl3pPr marL="5642852" indent="0">
              <a:buNone/>
              <a:defRPr sz="14786"/>
            </a:lvl3pPr>
            <a:lvl4pPr marL="8464280" indent="0">
              <a:buNone/>
              <a:defRPr sz="12471"/>
            </a:lvl4pPr>
            <a:lvl5pPr marL="11285706" indent="0">
              <a:buNone/>
              <a:defRPr sz="12471"/>
            </a:lvl5pPr>
            <a:lvl6pPr marL="14107132" indent="0">
              <a:buNone/>
              <a:defRPr sz="12471"/>
            </a:lvl6pPr>
            <a:lvl7pPr marL="16928559" indent="0">
              <a:buNone/>
              <a:defRPr sz="12471"/>
            </a:lvl7pPr>
            <a:lvl8pPr marL="19749985" indent="0">
              <a:buNone/>
              <a:defRPr sz="12471"/>
            </a:lvl8pPr>
            <a:lvl9pPr marL="22571414" indent="0">
              <a:buNone/>
              <a:defRPr sz="12471"/>
            </a:lvl9pPr>
          </a:lstStyle>
          <a:p>
            <a:endParaRPr lang="en-US"/>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a:p>
        </p:txBody>
      </p:sp>
    </p:spTree>
    <p:extLst>
      <p:ext uri="{BB962C8B-B14F-4D97-AF65-F5344CB8AC3E}">
        <p14:creationId xmlns:p14="http://schemas.microsoft.com/office/powerpoint/2010/main" val="257011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194560" y="7680965"/>
            <a:ext cx="3950208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1"/>
          </a:xfrm>
          <a:prstGeom prst="rect">
            <a:avLst/>
          </a:prstGeom>
        </p:spPr>
        <p:txBody>
          <a:bodyPr vert="horz" lIns="438903" tIns="219451" rIns="438903" bIns="219451" rtlCol="0" anchor="ctr"/>
          <a:lstStyle>
            <a:lvl1pPr algn="l">
              <a:defRPr sz="7327">
                <a:solidFill>
                  <a:schemeClr val="tx1">
                    <a:tint val="75000"/>
                  </a:schemeClr>
                </a:solidFill>
              </a:defRPr>
            </a:lvl1pPr>
          </a:lstStyle>
          <a:p>
            <a:fld id="{E4F16189-DB41-42F5-B187-0E036EE96E0B}" type="datetimeFigureOut">
              <a:rPr lang="en-US" smtClean="0"/>
              <a:t>4/15/24</a:t>
            </a:fld>
            <a:endParaRPr lang="en-US"/>
          </a:p>
        </p:txBody>
      </p:sp>
      <p:sp>
        <p:nvSpPr>
          <p:cNvPr id="5" name="Footer Placeholder 4"/>
          <p:cNvSpPr>
            <a:spLocks noGrp="1"/>
          </p:cNvSpPr>
          <p:nvPr>
            <p:ph type="ftr" sz="quarter" idx="3"/>
          </p:nvPr>
        </p:nvSpPr>
        <p:spPr>
          <a:xfrm>
            <a:off x="14996160" y="30510483"/>
            <a:ext cx="13898880" cy="1752601"/>
          </a:xfrm>
          <a:prstGeom prst="rect">
            <a:avLst/>
          </a:prstGeom>
        </p:spPr>
        <p:txBody>
          <a:bodyPr vert="horz" lIns="438903" tIns="219451" rIns="438903" bIns="219451" rtlCol="0" anchor="ctr"/>
          <a:lstStyle>
            <a:lvl1pPr algn="ctr">
              <a:defRPr sz="73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1"/>
          </a:xfrm>
          <a:prstGeom prst="rect">
            <a:avLst/>
          </a:prstGeom>
        </p:spPr>
        <p:txBody>
          <a:bodyPr vert="horz" lIns="438903" tIns="219451" rIns="438903" bIns="219451" rtlCol="0" anchor="ctr"/>
          <a:lstStyle>
            <a:lvl1pPr algn="r">
              <a:defRPr sz="7327">
                <a:solidFill>
                  <a:schemeClr val="tx1">
                    <a:tint val="75000"/>
                  </a:schemeClr>
                </a:solidFill>
              </a:defRPr>
            </a:lvl1pPr>
          </a:lstStyle>
          <a:p>
            <a:fld id="{662FD185-E02B-4476-BAC7-44E4CC1EA1FE}" type="slidenum">
              <a:rPr lang="en-US" smtClean="0"/>
              <a:t>‹#›</a:t>
            </a:fld>
            <a:endParaRPr lang="en-US"/>
          </a:p>
        </p:txBody>
      </p:sp>
    </p:spTree>
    <p:extLst>
      <p:ext uri="{BB962C8B-B14F-4D97-AF65-F5344CB8AC3E}">
        <p14:creationId xmlns:p14="http://schemas.microsoft.com/office/powerpoint/2010/main" val="218857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42852" rtl="0" eaLnBrk="1" latinLnBrk="0" hangingPunct="1">
        <a:spcBef>
          <a:spcPct val="0"/>
        </a:spcBef>
        <a:buNone/>
        <a:defRPr sz="27128" kern="1200">
          <a:solidFill>
            <a:schemeClr val="tx1"/>
          </a:solidFill>
          <a:latin typeface="+mj-lt"/>
          <a:ea typeface="+mj-ea"/>
          <a:cs typeface="+mj-cs"/>
        </a:defRPr>
      </a:lvl1pPr>
    </p:titleStyle>
    <p:bodyStyle>
      <a:lvl1pPr marL="2116071" indent="-2116071" algn="l" defTabSz="5642852" rtl="0" eaLnBrk="1" latinLnBrk="0" hangingPunct="1">
        <a:spcBef>
          <a:spcPct val="20000"/>
        </a:spcBef>
        <a:buFont typeface="Arial" pitchFamily="34" charset="0"/>
        <a:buChar char="•"/>
        <a:defRPr sz="19798" kern="1200">
          <a:solidFill>
            <a:schemeClr val="tx1"/>
          </a:solidFill>
          <a:latin typeface="+mn-lt"/>
          <a:ea typeface="+mn-ea"/>
          <a:cs typeface="+mn-cs"/>
        </a:defRPr>
      </a:lvl1pPr>
      <a:lvl2pPr marL="4584818" indent="-1763392" algn="l" defTabSz="5642852" rtl="0" eaLnBrk="1" latinLnBrk="0" hangingPunct="1">
        <a:spcBef>
          <a:spcPct val="20000"/>
        </a:spcBef>
        <a:buFont typeface="Arial" pitchFamily="34" charset="0"/>
        <a:buChar char="–"/>
        <a:defRPr sz="17228" kern="1200">
          <a:solidFill>
            <a:schemeClr val="tx1"/>
          </a:solidFill>
          <a:latin typeface="+mn-lt"/>
          <a:ea typeface="+mn-ea"/>
          <a:cs typeface="+mn-cs"/>
        </a:defRPr>
      </a:lvl2pPr>
      <a:lvl3pPr marL="7053567" indent="-1410714" algn="l" defTabSz="5642852" rtl="0" eaLnBrk="1" latinLnBrk="0" hangingPunct="1">
        <a:spcBef>
          <a:spcPct val="20000"/>
        </a:spcBef>
        <a:buFont typeface="Arial" pitchFamily="34" charset="0"/>
        <a:buChar char="•"/>
        <a:defRPr sz="14786" kern="1200">
          <a:solidFill>
            <a:schemeClr val="tx1"/>
          </a:solidFill>
          <a:latin typeface="+mn-lt"/>
          <a:ea typeface="+mn-ea"/>
          <a:cs typeface="+mn-cs"/>
        </a:defRPr>
      </a:lvl3pPr>
      <a:lvl4pPr marL="9874994"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4pPr>
      <a:lvl5pPr marL="1269642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5pPr>
      <a:lvl6pPr marL="1551784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6pPr>
      <a:lvl7pPr marL="18339272"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7pPr>
      <a:lvl8pPr marL="2116070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8pPr>
      <a:lvl9pPr marL="2398212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9pPr>
    </p:bodyStyle>
    <p:otherStyle>
      <a:defPPr>
        <a:defRPr lang="en-US"/>
      </a:defPPr>
      <a:lvl1pPr marL="0" algn="l" defTabSz="5642852" rtl="0" eaLnBrk="1" latinLnBrk="0" hangingPunct="1">
        <a:defRPr sz="11186" kern="1200">
          <a:solidFill>
            <a:schemeClr val="tx1"/>
          </a:solidFill>
          <a:latin typeface="+mn-lt"/>
          <a:ea typeface="+mn-ea"/>
          <a:cs typeface="+mn-cs"/>
        </a:defRPr>
      </a:lvl1pPr>
      <a:lvl2pPr marL="2821426" algn="l" defTabSz="5642852" rtl="0" eaLnBrk="1" latinLnBrk="0" hangingPunct="1">
        <a:defRPr sz="11186" kern="1200">
          <a:solidFill>
            <a:schemeClr val="tx1"/>
          </a:solidFill>
          <a:latin typeface="+mn-lt"/>
          <a:ea typeface="+mn-ea"/>
          <a:cs typeface="+mn-cs"/>
        </a:defRPr>
      </a:lvl2pPr>
      <a:lvl3pPr marL="5642852" algn="l" defTabSz="5642852" rtl="0" eaLnBrk="1" latinLnBrk="0" hangingPunct="1">
        <a:defRPr sz="11186" kern="1200">
          <a:solidFill>
            <a:schemeClr val="tx1"/>
          </a:solidFill>
          <a:latin typeface="+mn-lt"/>
          <a:ea typeface="+mn-ea"/>
          <a:cs typeface="+mn-cs"/>
        </a:defRPr>
      </a:lvl3pPr>
      <a:lvl4pPr marL="8464280" algn="l" defTabSz="5642852" rtl="0" eaLnBrk="1" latinLnBrk="0" hangingPunct="1">
        <a:defRPr sz="11186" kern="1200">
          <a:solidFill>
            <a:schemeClr val="tx1"/>
          </a:solidFill>
          <a:latin typeface="+mn-lt"/>
          <a:ea typeface="+mn-ea"/>
          <a:cs typeface="+mn-cs"/>
        </a:defRPr>
      </a:lvl4pPr>
      <a:lvl5pPr marL="11285706" algn="l" defTabSz="5642852" rtl="0" eaLnBrk="1" latinLnBrk="0" hangingPunct="1">
        <a:defRPr sz="11186" kern="1200">
          <a:solidFill>
            <a:schemeClr val="tx1"/>
          </a:solidFill>
          <a:latin typeface="+mn-lt"/>
          <a:ea typeface="+mn-ea"/>
          <a:cs typeface="+mn-cs"/>
        </a:defRPr>
      </a:lvl5pPr>
      <a:lvl6pPr marL="14107132" algn="l" defTabSz="5642852" rtl="0" eaLnBrk="1" latinLnBrk="0" hangingPunct="1">
        <a:defRPr sz="11186" kern="1200">
          <a:solidFill>
            <a:schemeClr val="tx1"/>
          </a:solidFill>
          <a:latin typeface="+mn-lt"/>
          <a:ea typeface="+mn-ea"/>
          <a:cs typeface="+mn-cs"/>
        </a:defRPr>
      </a:lvl6pPr>
      <a:lvl7pPr marL="16928559" algn="l" defTabSz="5642852" rtl="0" eaLnBrk="1" latinLnBrk="0" hangingPunct="1">
        <a:defRPr sz="11186" kern="1200">
          <a:solidFill>
            <a:schemeClr val="tx1"/>
          </a:solidFill>
          <a:latin typeface="+mn-lt"/>
          <a:ea typeface="+mn-ea"/>
          <a:cs typeface="+mn-cs"/>
        </a:defRPr>
      </a:lvl7pPr>
      <a:lvl8pPr marL="19749985" algn="l" defTabSz="5642852" rtl="0" eaLnBrk="1" latinLnBrk="0" hangingPunct="1">
        <a:defRPr sz="11186" kern="1200">
          <a:solidFill>
            <a:schemeClr val="tx1"/>
          </a:solidFill>
          <a:latin typeface="+mn-lt"/>
          <a:ea typeface="+mn-ea"/>
          <a:cs typeface="+mn-cs"/>
        </a:defRPr>
      </a:lvl8pPr>
      <a:lvl9pPr marL="22571414" algn="l" defTabSz="5642852" rtl="0" eaLnBrk="1" latinLnBrk="0" hangingPunct="1">
        <a:defRPr sz="11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5375554"/>
            <a:ext cx="12335549" cy="26476046"/>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38" name="Rectangle 37"/>
          <p:cNvSpPr/>
          <p:nvPr/>
        </p:nvSpPr>
        <p:spPr>
          <a:xfrm>
            <a:off x="31555651" y="5364669"/>
            <a:ext cx="12335549" cy="26476046"/>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a:p>
        </p:txBody>
      </p:sp>
      <p:sp>
        <p:nvSpPr>
          <p:cNvPr id="5" name="Rectangle 4">
            <a:extLst>
              <a:ext uri="{FF2B5EF4-FFF2-40B4-BE49-F238E27FC236}">
                <a16:creationId xmlns:a16="http://schemas.microsoft.com/office/drawing/2014/main" id="{AEB30B93-2AB5-8214-5C64-52168F2D99C4}"/>
              </a:ext>
            </a:extLst>
          </p:cNvPr>
          <p:cNvSpPr/>
          <p:nvPr/>
        </p:nvSpPr>
        <p:spPr>
          <a:xfrm>
            <a:off x="0" y="31840715"/>
            <a:ext cx="43891200" cy="1080998"/>
          </a:xfrm>
          <a:prstGeom prst="rect">
            <a:avLst/>
          </a:prstGeom>
          <a:gradFill flip="none" rotWithShape="1">
            <a:gsLst>
              <a:gs pos="0">
                <a:schemeClr val="accent4">
                  <a:shade val="30000"/>
                  <a:satMod val="115000"/>
                  <a:lumMod val="60000"/>
                  <a:lumOff val="40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53D42F-C919-A6C6-A5B4-8FE16D3211E9}"/>
              </a:ext>
            </a:extLst>
          </p:cNvPr>
          <p:cNvSpPr/>
          <p:nvPr/>
        </p:nvSpPr>
        <p:spPr>
          <a:xfrm>
            <a:off x="0" y="0"/>
            <a:ext cx="43891200" cy="5361788"/>
          </a:xfrm>
          <a:prstGeom prst="rect">
            <a:avLst/>
          </a:prstGeom>
          <a:gradFill flip="none" rotWithShape="1">
            <a:gsLst>
              <a:gs pos="0">
                <a:schemeClr val="accent4">
                  <a:shade val="30000"/>
                  <a:satMod val="115000"/>
                  <a:lumMod val="46000"/>
                  <a:lumOff val="54000"/>
                </a:schemeClr>
              </a:gs>
              <a:gs pos="50000">
                <a:schemeClr val="accent4">
                  <a:lumMod val="50000"/>
                  <a:shade val="67500"/>
                  <a:satMod val="115000"/>
                </a:schemeClr>
              </a:gs>
              <a:gs pos="100000">
                <a:schemeClr val="accent4">
                  <a:lumMod val="50000"/>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p:cNvSpPr txBox="1"/>
          <p:nvPr/>
        </p:nvSpPr>
        <p:spPr>
          <a:xfrm>
            <a:off x="0" y="2895600"/>
            <a:ext cx="43891200" cy="2010550"/>
          </a:xfrm>
          <a:prstGeom prst="rect">
            <a:avLst/>
          </a:prstGeom>
          <a:noFill/>
        </p:spPr>
        <p:txBody>
          <a:bodyPr wrap="square" lIns="164592" tIns="82296" rIns="164592" bIns="82296" rtlCol="0">
            <a:spAutoFit/>
          </a:bodyPr>
          <a:lstStyle/>
          <a:p>
            <a:pPr algn="ctr">
              <a:lnSpc>
                <a:spcPct val="50000"/>
              </a:lnSpc>
              <a:spcBef>
                <a:spcPct val="50000"/>
              </a:spcBef>
            </a:pPr>
            <a:r>
              <a:rPr lang="en-US" sz="6941">
                <a:solidFill>
                  <a:schemeClr val="bg1"/>
                </a:solidFill>
                <a:latin typeface="Rockwell" panose="02060603020205020403" pitchFamily="18" charset="0"/>
                <a:cs typeface="Times New Roman" pitchFamily="18" charset="0"/>
              </a:rPr>
              <a:t>Jack Elliott, Laura McKinley, Ryan Phillips </a:t>
            </a:r>
            <a:r>
              <a:rPr lang="en-US" sz="4000" i="1">
                <a:solidFill>
                  <a:schemeClr val="bg1"/>
                </a:solidFill>
                <a:latin typeface="Rockwell" panose="02060603020205020403" pitchFamily="18" charset="0"/>
                <a:cs typeface="Times New Roman" pitchFamily="18" charset="0"/>
              </a:rPr>
              <a:t>[Mentor: Jonathan Hudak]</a:t>
            </a:r>
          </a:p>
          <a:p>
            <a:pPr algn="ctr">
              <a:lnSpc>
                <a:spcPct val="50000"/>
              </a:lnSpc>
              <a:spcBef>
                <a:spcPct val="50000"/>
              </a:spcBef>
            </a:pPr>
            <a:r>
              <a:rPr lang="en-US" sz="4114">
                <a:solidFill>
                  <a:schemeClr val="bg1"/>
                </a:solidFill>
                <a:latin typeface="Rockwell" panose="02060603020205020403" pitchFamily="18" charset="0"/>
                <a:cs typeface="Times New Roman" pitchFamily="18" charset="0"/>
              </a:rPr>
              <a:t>College of Health Professions</a:t>
            </a:r>
          </a:p>
          <a:p>
            <a:pPr algn="ctr">
              <a:lnSpc>
                <a:spcPct val="50000"/>
              </a:lnSpc>
              <a:spcBef>
                <a:spcPct val="50000"/>
              </a:spcBef>
            </a:pPr>
            <a:r>
              <a:rPr lang="en-US" sz="4114">
                <a:solidFill>
                  <a:schemeClr val="bg1"/>
                </a:solidFill>
                <a:latin typeface="Rockwell" panose="02060603020205020403" pitchFamily="18" charset="0"/>
                <a:cs typeface="Times New Roman" pitchFamily="18" charset="0"/>
              </a:rPr>
              <a:t>Department of Exercise Science</a:t>
            </a:r>
          </a:p>
        </p:txBody>
      </p:sp>
      <p:sp>
        <p:nvSpPr>
          <p:cNvPr id="16" name="TextBox 15"/>
          <p:cNvSpPr txBox="1"/>
          <p:nvPr/>
        </p:nvSpPr>
        <p:spPr>
          <a:xfrm>
            <a:off x="4023531" y="932566"/>
            <a:ext cx="36337660" cy="1590756"/>
          </a:xfrm>
          <a:prstGeom prst="rect">
            <a:avLst/>
          </a:prstGeom>
          <a:noFill/>
        </p:spPr>
        <p:txBody>
          <a:bodyPr wrap="square" lIns="164592" tIns="82296" rIns="164592" bIns="82296" rtlCol="0">
            <a:spAutoFit/>
          </a:bodyPr>
          <a:lstStyle/>
          <a:p>
            <a:pPr algn="ctr"/>
            <a:r>
              <a:rPr lang="en-US" sz="9257">
                <a:solidFill>
                  <a:schemeClr val="bg1"/>
                </a:solidFill>
                <a:latin typeface="Rockwell" panose="02060603020205020403" pitchFamily="18" charset="0"/>
                <a:cs typeface="Times New Roman" pitchFamily="18" charset="0"/>
              </a:rPr>
              <a:t>Creating An Individualized Training Program for a Student Athlete</a:t>
            </a:r>
          </a:p>
        </p:txBody>
      </p:sp>
      <p:sp>
        <p:nvSpPr>
          <p:cNvPr id="3" name="TextBox 2"/>
          <p:cNvSpPr txBox="1"/>
          <p:nvPr/>
        </p:nvSpPr>
        <p:spPr>
          <a:xfrm>
            <a:off x="381000" y="5761331"/>
            <a:ext cx="11506200" cy="5632311"/>
          </a:xfrm>
          <a:prstGeom prst="rect">
            <a:avLst/>
          </a:prstGeom>
          <a:noFill/>
        </p:spPr>
        <p:txBody>
          <a:bodyPr wrap="square" lIns="91440" tIns="45720" rIns="91440" bIns="45720" rtlCol="0" anchor="t">
            <a:spAutoFit/>
          </a:bodyPr>
          <a:lstStyle/>
          <a:p>
            <a:r>
              <a:rPr lang="en-US" sz="7200" dirty="0">
                <a:solidFill>
                  <a:schemeClr val="accent4">
                    <a:lumMod val="50000"/>
                  </a:schemeClr>
                </a:solidFill>
                <a:latin typeface="Rockwell"/>
              </a:rPr>
              <a:t>INTRODUCTION</a:t>
            </a:r>
          </a:p>
          <a:p>
            <a:r>
              <a:rPr lang="en-US" sz="3600" dirty="0">
                <a:solidFill>
                  <a:schemeClr val="accent4">
                    <a:lumMod val="50000"/>
                  </a:schemeClr>
                </a:solidFill>
                <a:latin typeface="Calibri"/>
                <a:cs typeface="Calibri"/>
              </a:rPr>
              <a:t>Our client is a Division I soccer goalie. Our client is 19 years old with two years of serious strength training experience, as well as a high level of self-reported self-efficacy in a gym setting. He plans on strength training 4-5 days a week over the summer, since that is when his requirements for the soccer team are reduced. He has a history of spondylosis and surgery on a hip labrum tear in July, he was fully cleared for exercise in January. </a:t>
            </a:r>
            <a:endParaRPr lang="en-US" sz="3600" dirty="0">
              <a:solidFill>
                <a:schemeClr val="accent4">
                  <a:lumMod val="50000"/>
                </a:schemeClr>
              </a:solidFill>
              <a:latin typeface="Calibri"/>
              <a:ea typeface="Calibri"/>
              <a:cs typeface="Calibri"/>
            </a:endParaRPr>
          </a:p>
        </p:txBody>
      </p:sp>
      <p:cxnSp>
        <p:nvCxnSpPr>
          <p:cNvPr id="6" name="Straight Connector 5"/>
          <p:cNvCxnSpPr/>
          <p:nvPr/>
        </p:nvCxnSpPr>
        <p:spPr>
          <a:xfrm>
            <a:off x="152400" y="11887200"/>
            <a:ext cx="118872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4174" y="12301166"/>
            <a:ext cx="11506200" cy="9818072"/>
          </a:xfrm>
          <a:prstGeom prst="rect">
            <a:avLst/>
          </a:prstGeom>
          <a:noFill/>
        </p:spPr>
        <p:txBody>
          <a:bodyPr wrap="square" lIns="91440" tIns="45720" rIns="91440" bIns="45720" rtlCol="0" anchor="t">
            <a:spAutoFit/>
          </a:bodyPr>
          <a:lstStyle/>
          <a:p>
            <a:r>
              <a:rPr lang="en-US" sz="5600" dirty="0">
                <a:solidFill>
                  <a:schemeClr val="accent4">
                    <a:lumMod val="50000"/>
                  </a:schemeClr>
                </a:solidFill>
                <a:latin typeface="Rockwell"/>
              </a:rPr>
              <a:t>INTERVIEW SUMMARY</a:t>
            </a:r>
          </a:p>
          <a:p>
            <a:r>
              <a:rPr lang="en-US" sz="3600" dirty="0">
                <a:solidFill>
                  <a:schemeClr val="accent4">
                    <a:lumMod val="50000"/>
                  </a:schemeClr>
                </a:solidFill>
                <a:latin typeface="Calibri"/>
                <a:ea typeface="Calibri"/>
                <a:cs typeface="Times New Roman"/>
              </a:rPr>
              <a:t>Our client’s fitness goals, stated by him, were predominantly center on strength and athletic performance, with a focus on increasing squat and RDL strength and enhancing lower body stability to prevent injuries. His exercise routine includes track workouts and team lifts, with a plan to increase frequency. He prefers high-intensity exercises such as dumbbell/barbell bench presses and front squats, with a willingness to try new activities to keep workouts engaging. Despite past injuries and surgeries, including spondylosis in the lower back and a hip labral tear, he is cleared for exercise but avoids specific movements like deadlifts and back squats. His daily schedule revolves around academic commitments and sports practice, with Wednesday, Friday, and weekends being the most convenient times for exercise. He prefers working out at a typical gym and is not currently on any prescription medications.</a:t>
            </a:r>
          </a:p>
        </p:txBody>
      </p:sp>
      <p:cxnSp>
        <p:nvCxnSpPr>
          <p:cNvPr id="31" name="Straight Connector 30"/>
          <p:cNvCxnSpPr/>
          <p:nvPr/>
        </p:nvCxnSpPr>
        <p:spPr>
          <a:xfrm>
            <a:off x="281324" y="22592714"/>
            <a:ext cx="118872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4174" y="22836811"/>
            <a:ext cx="11506200" cy="9818072"/>
          </a:xfrm>
          <a:prstGeom prst="rect">
            <a:avLst/>
          </a:prstGeom>
          <a:noFill/>
        </p:spPr>
        <p:txBody>
          <a:bodyPr wrap="square" lIns="91440" tIns="45720" rIns="91440" bIns="45720" rtlCol="0" anchor="t">
            <a:spAutoFit/>
          </a:bodyPr>
          <a:lstStyle/>
          <a:p>
            <a:r>
              <a:rPr lang="en-US" sz="5600" dirty="0">
                <a:solidFill>
                  <a:schemeClr val="accent4">
                    <a:lumMod val="50000"/>
                  </a:schemeClr>
                </a:solidFill>
                <a:latin typeface="Rockwell"/>
              </a:rPr>
              <a:t>NEEDS ANALYSIS</a:t>
            </a:r>
          </a:p>
          <a:p>
            <a:pPr marL="571500" indent="-571500">
              <a:buFont typeface="Calibri"/>
              <a:buChar char="-"/>
            </a:pPr>
            <a:r>
              <a:rPr lang="en-US" sz="3200" dirty="0">
                <a:solidFill>
                  <a:schemeClr val="accent4">
                    <a:lumMod val="50000"/>
                  </a:schemeClr>
                </a:solidFill>
                <a:latin typeface="Calibri"/>
                <a:ea typeface="Calibri"/>
                <a:cs typeface="Calibri"/>
              </a:rPr>
              <a:t>19 year old Division I men's soccer goalie</a:t>
            </a:r>
          </a:p>
          <a:p>
            <a:pPr marL="571500" indent="-571500">
              <a:buFont typeface="Calibri"/>
              <a:buChar char="-"/>
            </a:pPr>
            <a:r>
              <a:rPr lang="en-US" sz="3200" dirty="0">
                <a:solidFill>
                  <a:schemeClr val="accent4">
                    <a:lumMod val="50000"/>
                  </a:schemeClr>
                </a:solidFill>
                <a:latin typeface="Calibri"/>
                <a:ea typeface="Calibri"/>
                <a:cs typeface="Calibri"/>
              </a:rPr>
              <a:t>Two years of weightlifting experience</a:t>
            </a:r>
          </a:p>
          <a:p>
            <a:pPr marL="571500" indent="-571500">
              <a:buFont typeface="Calibri"/>
              <a:buChar char="-"/>
            </a:pPr>
            <a:r>
              <a:rPr lang="en-US" sz="3200" dirty="0">
                <a:solidFill>
                  <a:schemeClr val="accent4">
                    <a:lumMod val="50000"/>
                  </a:schemeClr>
                </a:solidFill>
                <a:latin typeface="Calibri"/>
                <a:ea typeface="Calibri"/>
                <a:cs typeface="Calibri"/>
              </a:rPr>
              <a:t>Spondylosis and hip labrum surgery in July, cleared for exercise in January</a:t>
            </a:r>
          </a:p>
          <a:p>
            <a:pPr marL="571500" indent="-571500">
              <a:buFont typeface="Calibri"/>
              <a:buChar char="-"/>
            </a:pPr>
            <a:r>
              <a:rPr lang="en-US" sz="3200" dirty="0">
                <a:solidFill>
                  <a:schemeClr val="accent4">
                    <a:lumMod val="50000"/>
                  </a:schemeClr>
                </a:solidFill>
                <a:latin typeface="Calibri"/>
                <a:ea typeface="Calibri"/>
                <a:cs typeface="Calibri"/>
              </a:rPr>
              <a:t>Client already maintains a high level of aerobic fitness on his own, so he wants to focus on strength training</a:t>
            </a:r>
          </a:p>
          <a:p>
            <a:pPr marL="571500" indent="-571500">
              <a:buFont typeface="Calibri"/>
              <a:buChar char="-"/>
            </a:pPr>
            <a:r>
              <a:rPr lang="en-US" sz="3200" dirty="0">
                <a:solidFill>
                  <a:schemeClr val="accent4">
                    <a:lumMod val="50000"/>
                  </a:schemeClr>
                </a:solidFill>
                <a:latin typeface="Calibri"/>
                <a:ea typeface="Calibri"/>
                <a:cs typeface="Calibri"/>
              </a:rPr>
              <a:t>Main goals are improving lower body strength and stability, as well as preventing injury</a:t>
            </a:r>
          </a:p>
          <a:p>
            <a:pPr marL="571500" indent="-571500">
              <a:buFont typeface="Calibri"/>
              <a:buChar char="-"/>
            </a:pPr>
            <a:r>
              <a:rPr lang="en-US" sz="3200" dirty="0">
                <a:solidFill>
                  <a:schemeClr val="accent4">
                    <a:lumMod val="50000"/>
                  </a:schemeClr>
                </a:solidFill>
                <a:latin typeface="Calibri"/>
                <a:ea typeface="Calibri"/>
                <a:cs typeface="Calibri"/>
              </a:rPr>
              <a:t>Goalies engage in much more high intensity, and less aerobic actions than the typical soccer player</a:t>
            </a:r>
          </a:p>
          <a:p>
            <a:pPr marL="571500" indent="-571500">
              <a:buFont typeface="Calibri"/>
              <a:buChar char="-"/>
            </a:pPr>
            <a:r>
              <a:rPr lang="en-US" sz="3200" dirty="0">
                <a:solidFill>
                  <a:schemeClr val="accent4">
                    <a:lumMod val="50000"/>
                  </a:schemeClr>
                </a:solidFill>
                <a:latin typeface="Calibri"/>
                <a:ea typeface="Calibri"/>
                <a:cs typeface="Calibri"/>
              </a:rPr>
              <a:t>Goalies need high levels of agility, requiring optimal eccentric strength of hip abductors, hip extensors, and knee extensors</a:t>
            </a:r>
          </a:p>
          <a:p>
            <a:pPr marL="571500" indent="-571500">
              <a:buFont typeface="Calibri"/>
              <a:buChar char="-"/>
            </a:pPr>
            <a:r>
              <a:rPr lang="en-US" sz="3200" dirty="0">
                <a:solidFill>
                  <a:schemeClr val="accent4">
                    <a:lumMod val="50000"/>
                  </a:schemeClr>
                </a:solidFill>
                <a:latin typeface="Calibri"/>
                <a:ea typeface="Calibri"/>
                <a:cs typeface="Calibri"/>
              </a:rPr>
              <a:t>Hip, knee, and ankle injuries are common among soccer players, so strengthening muscles surrounding those joint complexes needs to be a priority</a:t>
            </a:r>
          </a:p>
          <a:p>
            <a:pPr marL="571500" indent="-571500">
              <a:buFont typeface="Calibri"/>
              <a:buChar char="-"/>
            </a:pPr>
            <a:endParaRPr lang="en-US" sz="3200" dirty="0">
              <a:solidFill>
                <a:schemeClr val="accent4">
                  <a:lumMod val="50000"/>
                </a:schemeClr>
              </a:solidFill>
              <a:latin typeface="Calibri"/>
              <a:ea typeface="Calibri"/>
              <a:cs typeface="Calibri"/>
            </a:endParaRPr>
          </a:p>
          <a:p>
            <a:pPr marL="571500" indent="-571500">
              <a:buFont typeface="Calibri"/>
              <a:buChar char="-"/>
            </a:pPr>
            <a:endParaRPr lang="en-US" sz="3200" dirty="0">
              <a:solidFill>
                <a:schemeClr val="accent4">
                  <a:lumMod val="50000"/>
                </a:schemeClr>
              </a:solidFill>
              <a:latin typeface="Calibri"/>
              <a:ea typeface="Calibri"/>
              <a:cs typeface="Calibri"/>
            </a:endParaRPr>
          </a:p>
          <a:p>
            <a:pPr marL="571500" indent="-571500">
              <a:buFont typeface="Calibri"/>
              <a:buChar char="-"/>
            </a:pPr>
            <a:endParaRPr lang="en-US" sz="3200" dirty="0">
              <a:solidFill>
                <a:schemeClr val="accent4">
                  <a:lumMod val="50000"/>
                </a:schemeClr>
              </a:solidFill>
              <a:latin typeface="Calibri"/>
              <a:ea typeface="Calibri"/>
              <a:cs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74" y="1020945"/>
            <a:ext cx="6000750" cy="3295650"/>
          </a:xfrm>
          <a:prstGeom prst="rect">
            <a:avLst/>
          </a:prstGeom>
        </p:spPr>
      </p:pic>
      <p:sp>
        <p:nvSpPr>
          <p:cNvPr id="35" name="TextBox 34"/>
          <p:cNvSpPr txBox="1"/>
          <p:nvPr/>
        </p:nvSpPr>
        <p:spPr>
          <a:xfrm>
            <a:off x="12801600" y="5715000"/>
            <a:ext cx="11506200" cy="2769989"/>
          </a:xfrm>
          <a:prstGeom prst="rect">
            <a:avLst/>
          </a:prstGeom>
          <a:noFill/>
        </p:spPr>
        <p:txBody>
          <a:bodyPr wrap="square" lIns="91440" tIns="45720" rIns="91440" bIns="45720" rtlCol="0" anchor="t">
            <a:spAutoFit/>
          </a:bodyPr>
          <a:lstStyle/>
          <a:p>
            <a:r>
              <a:rPr lang="en-US" sz="7200">
                <a:solidFill>
                  <a:schemeClr val="accent4">
                    <a:lumMod val="50000"/>
                  </a:schemeClr>
                </a:solidFill>
                <a:latin typeface="Rockwell"/>
              </a:rPr>
              <a:t>ASSESSMENT PROTOCOL &amp; RESULTS</a:t>
            </a:r>
          </a:p>
          <a:p>
            <a:endParaRPr lang="en-US" sz="3000">
              <a:solidFill>
                <a:schemeClr val="accent4">
                  <a:lumMod val="50000"/>
                </a:schemeClr>
              </a:solidFill>
              <a:latin typeface="Rockwell" panose="02060603020205020403" pitchFamily="18" charset="0"/>
            </a:endParaRPr>
          </a:p>
        </p:txBody>
      </p:sp>
      <p:sp>
        <p:nvSpPr>
          <p:cNvPr id="37" name="TextBox 36"/>
          <p:cNvSpPr txBox="1"/>
          <p:nvPr/>
        </p:nvSpPr>
        <p:spPr>
          <a:xfrm>
            <a:off x="12778447" y="20846196"/>
            <a:ext cx="15847877" cy="1200329"/>
          </a:xfrm>
          <a:prstGeom prst="rect">
            <a:avLst/>
          </a:prstGeom>
          <a:noFill/>
        </p:spPr>
        <p:txBody>
          <a:bodyPr wrap="square" lIns="91440" tIns="45720" rIns="91440" bIns="45720" rtlCol="0" anchor="t">
            <a:spAutoFit/>
          </a:bodyPr>
          <a:lstStyle/>
          <a:p>
            <a:r>
              <a:rPr lang="en-US" sz="6000">
                <a:solidFill>
                  <a:schemeClr val="accent4">
                    <a:lumMod val="50000"/>
                  </a:schemeClr>
                </a:solidFill>
                <a:latin typeface="Rockwell"/>
              </a:rPr>
              <a:t>PICTURES</a:t>
            </a:r>
            <a:r>
              <a:rPr lang="en-US" sz="7200">
                <a:solidFill>
                  <a:schemeClr val="accent4">
                    <a:lumMod val="50000"/>
                  </a:schemeClr>
                </a:solidFill>
                <a:latin typeface="Rockwell"/>
              </a:rPr>
              <a:t> </a:t>
            </a:r>
            <a:r>
              <a:rPr lang="en-US" sz="3200">
                <a:solidFill>
                  <a:schemeClr val="accent4">
                    <a:lumMod val="50000"/>
                  </a:schemeClr>
                </a:solidFill>
                <a:latin typeface="Rockwell"/>
              </a:rPr>
              <a:t>(permission was given to take and use photos and videos)</a:t>
            </a:r>
            <a:endParaRPr lang="en-US" sz="7200">
              <a:solidFill>
                <a:schemeClr val="accent4">
                  <a:lumMod val="50000"/>
                </a:schemeClr>
              </a:solidFill>
              <a:latin typeface="Rockwell"/>
            </a:endParaRPr>
          </a:p>
        </p:txBody>
      </p:sp>
      <p:sp>
        <p:nvSpPr>
          <p:cNvPr id="39" name="TextBox 38"/>
          <p:cNvSpPr txBox="1"/>
          <p:nvPr/>
        </p:nvSpPr>
        <p:spPr>
          <a:xfrm>
            <a:off x="31970325" y="28734602"/>
            <a:ext cx="11506200" cy="1200329"/>
          </a:xfrm>
          <a:prstGeom prst="rect">
            <a:avLst/>
          </a:prstGeom>
          <a:noFill/>
        </p:spPr>
        <p:txBody>
          <a:bodyPr wrap="square" rtlCol="0">
            <a:spAutoFit/>
          </a:bodyPr>
          <a:lstStyle/>
          <a:p>
            <a:r>
              <a:rPr lang="en-US" sz="7200">
                <a:solidFill>
                  <a:schemeClr val="accent4">
                    <a:lumMod val="50000"/>
                  </a:schemeClr>
                </a:solidFill>
                <a:latin typeface="Rockwell" panose="02060603020205020403" pitchFamily="18" charset="0"/>
              </a:rPr>
              <a:t>REFERENCES</a:t>
            </a:r>
          </a:p>
        </p:txBody>
      </p:sp>
      <p:sp>
        <p:nvSpPr>
          <p:cNvPr id="40" name="TextBox 39"/>
          <p:cNvSpPr txBox="1"/>
          <p:nvPr/>
        </p:nvSpPr>
        <p:spPr>
          <a:xfrm>
            <a:off x="31970325" y="5761331"/>
            <a:ext cx="11506200" cy="1200329"/>
          </a:xfrm>
          <a:prstGeom prst="rect">
            <a:avLst/>
          </a:prstGeom>
          <a:noFill/>
        </p:spPr>
        <p:txBody>
          <a:bodyPr wrap="square" rtlCol="0">
            <a:spAutoFit/>
          </a:bodyPr>
          <a:lstStyle/>
          <a:p>
            <a:r>
              <a:rPr lang="en-US" sz="7200">
                <a:solidFill>
                  <a:schemeClr val="accent4">
                    <a:lumMod val="50000"/>
                  </a:schemeClr>
                </a:solidFill>
                <a:latin typeface="Rockwell" panose="02060603020205020403" pitchFamily="18" charset="0"/>
              </a:rPr>
              <a:t>PROGRAM SUMMARY</a:t>
            </a:r>
          </a:p>
        </p:txBody>
      </p:sp>
      <p:cxnSp>
        <p:nvCxnSpPr>
          <p:cNvPr id="41" name="Straight Connector 40"/>
          <p:cNvCxnSpPr/>
          <p:nvPr/>
        </p:nvCxnSpPr>
        <p:spPr>
          <a:xfrm>
            <a:off x="31741725" y="17773650"/>
            <a:ext cx="118872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932225" y="18059400"/>
            <a:ext cx="11506200" cy="1200329"/>
          </a:xfrm>
          <a:prstGeom prst="rect">
            <a:avLst/>
          </a:prstGeom>
          <a:noFill/>
        </p:spPr>
        <p:txBody>
          <a:bodyPr wrap="square" rtlCol="0">
            <a:spAutoFit/>
          </a:bodyPr>
          <a:lstStyle/>
          <a:p>
            <a:r>
              <a:rPr lang="en-US" sz="7200">
                <a:solidFill>
                  <a:schemeClr val="accent4">
                    <a:lumMod val="50000"/>
                  </a:schemeClr>
                </a:solidFill>
                <a:latin typeface="Rockwell" panose="02060603020205020403" pitchFamily="18" charset="0"/>
              </a:rPr>
              <a:t>OVERALL IMPRESSIONS</a:t>
            </a:r>
          </a:p>
        </p:txBody>
      </p:sp>
      <p:cxnSp>
        <p:nvCxnSpPr>
          <p:cNvPr id="44" name="Straight Connector 43"/>
          <p:cNvCxnSpPr/>
          <p:nvPr/>
        </p:nvCxnSpPr>
        <p:spPr>
          <a:xfrm>
            <a:off x="31763828" y="28734602"/>
            <a:ext cx="118872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515600" y="32174161"/>
            <a:ext cx="23630851" cy="646331"/>
          </a:xfrm>
          <a:prstGeom prst="rect">
            <a:avLst/>
          </a:prstGeom>
          <a:noFill/>
        </p:spPr>
        <p:txBody>
          <a:bodyPr wrap="square" rtlCol="0">
            <a:spAutoFit/>
          </a:bodyPr>
          <a:lstStyle/>
          <a:p>
            <a:pPr algn="ctr"/>
            <a:r>
              <a:rPr lang="en-US" sz="3600" b="1">
                <a:solidFill>
                  <a:schemeClr val="bg1"/>
                </a:solidFill>
                <a:latin typeface="Rockwell" panose="02060603020205020403" pitchFamily="18" charset="0"/>
                <a:cs typeface="Times New Roman" pitchFamily="18" charset="0"/>
              </a:rPr>
              <a:t>This work was presented at the 2024 Sacred Heart University Exercise Science Capstone Symposium</a:t>
            </a:r>
          </a:p>
        </p:txBody>
      </p:sp>
      <p:pic>
        <p:nvPicPr>
          <p:cNvPr id="10" name="Picture 9" descr="A qr code with a red square&#10;&#10;Description automatically generated">
            <a:extLst>
              <a:ext uri="{FF2B5EF4-FFF2-40B4-BE49-F238E27FC236}">
                <a16:creationId xmlns:a16="http://schemas.microsoft.com/office/drawing/2014/main" id="{83426F82-3E45-8AB1-CE05-FF9995E5F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473" y="21873745"/>
            <a:ext cx="4465975" cy="4465975"/>
          </a:xfrm>
          <a:prstGeom prst="rect">
            <a:avLst/>
          </a:prstGeom>
        </p:spPr>
      </p:pic>
      <p:pic>
        <p:nvPicPr>
          <p:cNvPr id="12" name="Picture 11" descr="A person stretching a leg of a person&#10;&#10;Description automatically generated">
            <a:extLst>
              <a:ext uri="{FF2B5EF4-FFF2-40B4-BE49-F238E27FC236}">
                <a16:creationId xmlns:a16="http://schemas.microsoft.com/office/drawing/2014/main" id="{727721BE-B6A5-3BD2-32D4-DC8ACFCD8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494963" y="26819487"/>
            <a:ext cx="5668415" cy="4251312"/>
          </a:xfrm>
          <a:prstGeom prst="rect">
            <a:avLst/>
          </a:prstGeom>
        </p:spPr>
      </p:pic>
      <p:pic>
        <p:nvPicPr>
          <p:cNvPr id="14" name="Picture 13" descr="A person in a red shirt in a gym&#10;&#10;Description automatically generated">
            <a:extLst>
              <a:ext uri="{FF2B5EF4-FFF2-40B4-BE49-F238E27FC236}">
                <a16:creationId xmlns:a16="http://schemas.microsoft.com/office/drawing/2014/main" id="{4626D463-6962-554F-DEC3-160F1CD04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6576333" y="23277234"/>
            <a:ext cx="5628557" cy="4221418"/>
          </a:xfrm>
          <a:prstGeom prst="rect">
            <a:avLst/>
          </a:prstGeom>
        </p:spPr>
      </p:pic>
      <p:pic>
        <p:nvPicPr>
          <p:cNvPr id="18" name="Picture 17" descr="A person standing on a wooden floor&#10;&#10;Description automatically generated">
            <a:extLst>
              <a:ext uri="{FF2B5EF4-FFF2-40B4-BE49-F238E27FC236}">
                <a16:creationId xmlns:a16="http://schemas.microsoft.com/office/drawing/2014/main" id="{889FF37C-A8F0-2F32-DFFE-104C4CE598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1718847" y="26823322"/>
            <a:ext cx="5699097" cy="4274323"/>
          </a:xfrm>
          <a:prstGeom prst="rect">
            <a:avLst/>
          </a:prstGeom>
        </p:spPr>
      </p:pic>
      <p:pic>
        <p:nvPicPr>
          <p:cNvPr id="24" name="Picture 23" descr="A person standing on a platform&#10;&#10;Description automatically generated">
            <a:extLst>
              <a:ext uri="{FF2B5EF4-FFF2-40B4-BE49-F238E27FC236}">
                <a16:creationId xmlns:a16="http://schemas.microsoft.com/office/drawing/2014/main" id="{38E22AB7-01EE-1739-EA32-C01798A7F5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94530" y="22573664"/>
            <a:ext cx="4274322" cy="5699096"/>
          </a:xfrm>
          <a:prstGeom prst="rect">
            <a:avLst/>
          </a:prstGeom>
        </p:spPr>
      </p:pic>
      <p:sp>
        <p:nvSpPr>
          <p:cNvPr id="25" name="Oval 24">
            <a:extLst>
              <a:ext uri="{FF2B5EF4-FFF2-40B4-BE49-F238E27FC236}">
                <a16:creationId xmlns:a16="http://schemas.microsoft.com/office/drawing/2014/main" id="{1A08CBDD-C890-B727-BCEF-6F809C692559}"/>
              </a:ext>
            </a:extLst>
          </p:cNvPr>
          <p:cNvSpPr/>
          <p:nvPr/>
        </p:nvSpPr>
        <p:spPr>
          <a:xfrm>
            <a:off x="18976097" y="24057975"/>
            <a:ext cx="407667" cy="4572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BCAC8C-F248-D505-64F4-210C403DBEE5}"/>
              </a:ext>
            </a:extLst>
          </p:cNvPr>
          <p:cNvSpPr/>
          <p:nvPr/>
        </p:nvSpPr>
        <p:spPr>
          <a:xfrm>
            <a:off x="13770113" y="28171143"/>
            <a:ext cx="407667" cy="4572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76C08DE-94B9-6986-51BC-72E9D6C3894B}"/>
              </a:ext>
            </a:extLst>
          </p:cNvPr>
          <p:cNvSpPr/>
          <p:nvPr/>
        </p:nvSpPr>
        <p:spPr>
          <a:xfrm>
            <a:off x="28674877" y="24515257"/>
            <a:ext cx="407667" cy="4572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E04C56-BF6C-D6EC-DB30-1487B373117D}"/>
              </a:ext>
            </a:extLst>
          </p:cNvPr>
          <p:cNvSpPr/>
          <p:nvPr/>
        </p:nvSpPr>
        <p:spPr>
          <a:xfrm>
            <a:off x="23090897" y="28430112"/>
            <a:ext cx="407667" cy="4572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C35BB12-6D5E-1114-A78D-A20D0AFEABAA}"/>
              </a:ext>
            </a:extLst>
          </p:cNvPr>
          <p:cNvSpPr txBox="1"/>
          <p:nvPr/>
        </p:nvSpPr>
        <p:spPr>
          <a:xfrm>
            <a:off x="31970325" y="7099994"/>
            <a:ext cx="11468100" cy="9941183"/>
          </a:xfrm>
          <a:prstGeom prst="rect">
            <a:avLst/>
          </a:prstGeom>
          <a:noFill/>
        </p:spPr>
        <p:txBody>
          <a:bodyPr wrap="square" rtlCol="0">
            <a:spAutoFit/>
          </a:bodyPr>
          <a:lstStyle/>
          <a:p>
            <a:r>
              <a:rPr lang="en-US" sz="3200" dirty="0"/>
              <a:t>This program was written for an individual that is a D1 Soccer student-athlete. This plan consists of 3 days of strength training per week to supplement the client’s cardiovascular exercise and summer soccer league. The program contains 3 mesocycles, General Strength, Strength, and Power, over the course of 12 weeks. Of the 3 days, the first is Push, the second is Pull, and the third is Legs. With periodization in mind, volume and intensity increase throughout the program while some lower volume weeks allow for optimal adaptations to the high training stimulus. </a:t>
            </a:r>
          </a:p>
          <a:p>
            <a:r>
              <a:rPr lang="en-US" sz="3200" b="1" dirty="0"/>
              <a:t>Mesocycles:</a:t>
            </a:r>
          </a:p>
          <a:p>
            <a:pPr marL="457200" indent="-457200">
              <a:buFont typeface="Arial" panose="020B0604020202020204" pitchFamily="34" charset="0"/>
              <a:buChar char="•"/>
            </a:pPr>
            <a:r>
              <a:rPr lang="en-US" sz="3200" b="1" dirty="0"/>
              <a:t>General Strength: 3 x 8-10 at 60-80% 1RM</a:t>
            </a:r>
          </a:p>
          <a:p>
            <a:pPr marL="457200" indent="-457200">
              <a:buFont typeface="Arial" panose="020B0604020202020204" pitchFamily="34" charset="0"/>
              <a:buChar char="•"/>
            </a:pPr>
            <a:r>
              <a:rPr lang="en-US" sz="3200" b="1" dirty="0"/>
              <a:t>Strength: 3 x 6-8 at 70-85% 1RM</a:t>
            </a:r>
          </a:p>
          <a:p>
            <a:pPr marL="457200" indent="-457200">
              <a:buFont typeface="Arial" panose="020B0604020202020204" pitchFamily="34" charset="0"/>
              <a:buChar char="•"/>
            </a:pPr>
            <a:r>
              <a:rPr lang="en-US" sz="3200" b="1" dirty="0"/>
              <a:t>Power: 3 x 3-5 at 80-90% 1RM</a:t>
            </a:r>
          </a:p>
          <a:p>
            <a:r>
              <a:rPr lang="en-US" sz="3200" dirty="0"/>
              <a:t>This progression allows for the client to reach a high level of lower extremity strength and power while also keeping his upper body and core muscular fitness adequate for sport. When choosing exercises for the client, previous injury history and exercise familiarity were considered. Additionally, the client has a preferred warmup, cooldown and stretches to do accompanying each strength workout. </a:t>
            </a:r>
          </a:p>
        </p:txBody>
      </p:sp>
      <p:pic>
        <p:nvPicPr>
          <p:cNvPr id="33" name="Picture 32">
            <a:extLst>
              <a:ext uri="{FF2B5EF4-FFF2-40B4-BE49-F238E27FC236}">
                <a16:creationId xmlns:a16="http://schemas.microsoft.com/office/drawing/2014/main" id="{B77F977C-06B8-0B11-B4D2-A727B6799E89}"/>
              </a:ext>
            </a:extLst>
          </p:cNvPr>
          <p:cNvPicPr>
            <a:picLocks noChangeAspect="1"/>
          </p:cNvPicPr>
          <p:nvPr/>
        </p:nvPicPr>
        <p:blipFill>
          <a:blip r:embed="rId8"/>
          <a:stretch>
            <a:fillRect/>
          </a:stretch>
        </p:blipFill>
        <p:spPr>
          <a:xfrm>
            <a:off x="40729534" y="28810080"/>
            <a:ext cx="2921494" cy="2921494"/>
          </a:xfrm>
          <a:prstGeom prst="rect">
            <a:avLst/>
          </a:prstGeom>
        </p:spPr>
      </p:pic>
      <p:sp>
        <p:nvSpPr>
          <p:cNvPr id="36" name="TextBox 35">
            <a:extLst>
              <a:ext uri="{FF2B5EF4-FFF2-40B4-BE49-F238E27FC236}">
                <a16:creationId xmlns:a16="http://schemas.microsoft.com/office/drawing/2014/main" id="{2DFA72A5-6435-5AB4-6711-D628E6D6151E}"/>
              </a:ext>
            </a:extLst>
          </p:cNvPr>
          <p:cNvSpPr txBox="1"/>
          <p:nvPr/>
        </p:nvSpPr>
        <p:spPr>
          <a:xfrm>
            <a:off x="31970325" y="19633080"/>
            <a:ext cx="11539875" cy="8956298"/>
          </a:xfrm>
          <a:prstGeom prst="rect">
            <a:avLst/>
          </a:prstGeom>
          <a:noFill/>
        </p:spPr>
        <p:txBody>
          <a:bodyPr wrap="square" lIns="91440" tIns="45720" rIns="91440" bIns="45720" rtlCol="0" anchor="t">
            <a:spAutoFit/>
          </a:bodyPr>
          <a:lstStyle/>
          <a:p>
            <a:r>
              <a:rPr lang="en-US" sz="3200" dirty="0"/>
              <a:t>The client we worked with is impressively fit for his age and showcased a high level of muscular strength and healthy movement patterns. He has a history of injury but it does not greatly affect his athletic ability or training safety. The areas of improvement for our client were in lower extremity agility, hip/knee mobility and aerobic capacity. </a:t>
            </a:r>
            <a:r>
              <a:rPr lang="en-US" sz="3200" b="1" dirty="0"/>
              <a:t>It is important to note that the client did not perform poorly on any assessments and these areas of improvement are mainly for peak performance as an athlete. </a:t>
            </a:r>
            <a:r>
              <a:rPr lang="en-US" sz="3200" dirty="0"/>
              <a:t>To work on agility, we included lower body power exercises utilizing unilateral landing and propulsion techniques. In regards to mobility, exercises utilizing tension under the full range of motion will aide in the improvement of functional mobility for our client. The client did not wish to receive an aerobic training plan, so he is planning on improving his cardiovascular fitness through other means. However, he can complete exercises as a circuit, adding an aerobic factor to the workout. </a:t>
            </a:r>
            <a:r>
              <a:rPr lang="en-US" sz="3200" b="1" dirty="0"/>
              <a:t>In summary, our client will be utilizing a periodized strength plan with an individualized focus to improve his athletic performance in the off-season. </a:t>
            </a:r>
          </a:p>
        </p:txBody>
      </p:sp>
      <p:pic>
        <p:nvPicPr>
          <p:cNvPr id="2" name="Picture 1" descr="A table with text and numbers&#10;&#10;Description automatically generated">
            <a:extLst>
              <a:ext uri="{FF2B5EF4-FFF2-40B4-BE49-F238E27FC236}">
                <a16:creationId xmlns:a16="http://schemas.microsoft.com/office/drawing/2014/main" id="{78C87D55-F1F5-970F-2E0D-98A8B9493766}"/>
              </a:ext>
            </a:extLst>
          </p:cNvPr>
          <p:cNvPicPr>
            <a:picLocks noChangeAspect="1"/>
          </p:cNvPicPr>
          <p:nvPr/>
        </p:nvPicPr>
        <p:blipFill>
          <a:blip r:embed="rId9"/>
          <a:stretch>
            <a:fillRect/>
          </a:stretch>
        </p:blipFill>
        <p:spPr>
          <a:xfrm>
            <a:off x="12830707" y="7855768"/>
            <a:ext cx="7927586" cy="6481645"/>
          </a:xfrm>
          <a:prstGeom prst="rect">
            <a:avLst/>
          </a:prstGeom>
        </p:spPr>
      </p:pic>
      <p:pic>
        <p:nvPicPr>
          <p:cNvPr id="7" name="Picture 6" descr="A table with text and numbers&#10;&#10;Description automatically generated">
            <a:extLst>
              <a:ext uri="{FF2B5EF4-FFF2-40B4-BE49-F238E27FC236}">
                <a16:creationId xmlns:a16="http://schemas.microsoft.com/office/drawing/2014/main" id="{C02F2B54-0765-8402-272E-18470AF69E5A}"/>
              </a:ext>
            </a:extLst>
          </p:cNvPr>
          <p:cNvPicPr>
            <a:picLocks noChangeAspect="1"/>
          </p:cNvPicPr>
          <p:nvPr/>
        </p:nvPicPr>
        <p:blipFill>
          <a:blip r:embed="rId10"/>
          <a:stretch>
            <a:fillRect/>
          </a:stretch>
        </p:blipFill>
        <p:spPr>
          <a:xfrm>
            <a:off x="21422609" y="7831163"/>
            <a:ext cx="9595625" cy="6500232"/>
          </a:xfrm>
          <a:prstGeom prst="rect">
            <a:avLst/>
          </a:prstGeom>
        </p:spPr>
      </p:pic>
      <p:sp>
        <p:nvSpPr>
          <p:cNvPr id="8" name="TextBox 7">
            <a:extLst>
              <a:ext uri="{FF2B5EF4-FFF2-40B4-BE49-F238E27FC236}">
                <a16:creationId xmlns:a16="http://schemas.microsoft.com/office/drawing/2014/main" id="{84E082A6-074B-393F-9D37-F7FD9AAF1FD5}"/>
              </a:ext>
            </a:extLst>
          </p:cNvPr>
          <p:cNvSpPr txBox="1"/>
          <p:nvPr/>
        </p:nvSpPr>
        <p:spPr>
          <a:xfrm>
            <a:off x="12832823" y="14318542"/>
            <a:ext cx="18685176"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alibri"/>
                <a:ea typeface="Calibri"/>
                <a:cs typeface="Times New Roman"/>
              </a:rPr>
              <a:t>The Y Balance Test was employed to gauge dynamic balance through a tri directional movement pattern, requiring the client to extend the non-stance leg as far as possible while maintaining stability. The Thomas test focused on assessing flexibility and posture by observing the patient's ability to perform a posterior pelvic tilt. Functional demands specific to soccer were addressed through the step-down assessment, which examined dynamic stability, unilateral lower body strength, and balance crucial for injury prevention. Handheld dynamometry assessed hip abduction and adduction strength, crucial for identifying injury risks associated with lower extremity strength deficits. The adductor squeeze test measured adductor muscle strength using a blood pressure cuff technique. The Single Leg Broad Jump evaluated explosive power and landing control, particularly relevant for lower body strength assessment. Agility and change of direction ability were assessed with the 505 test, essential for sports like soccer requiring quick and precise movements. </a:t>
            </a:r>
            <a:r>
              <a:rPr lang="en-US" sz="3200" u="sng" dirty="0">
                <a:latin typeface="Calibri"/>
                <a:ea typeface="Calibri"/>
                <a:cs typeface="Times New Roman"/>
              </a:rPr>
              <a:t>The change of direction deficit is 1.06 seconds.</a:t>
            </a:r>
            <a:r>
              <a:rPr lang="en-US" sz="3200" dirty="0">
                <a:latin typeface="Calibri"/>
                <a:ea typeface="Calibri"/>
                <a:cs typeface="Times New Roman"/>
              </a:rPr>
              <a:t> The 10-meter sprint evaluated sprinting speed with a five-meter flying start, while the Yo-Yo Intermittent Recovery Test measured aerobic endurance and high-intensity exercise capacity through interval running.  These assessments collectively provided valuable insights into the client's physical capabilities, aiding in personalized training and injury prevention strategies.</a:t>
            </a:r>
            <a:endParaRPr lang="en-US" sz="3200" dirty="0">
              <a:latin typeface="Calibri"/>
              <a:ea typeface="Calibri"/>
              <a:cs typeface="Calibri"/>
            </a:endParaRPr>
          </a:p>
        </p:txBody>
      </p:sp>
      <p:sp>
        <p:nvSpPr>
          <p:cNvPr id="13" name="Frame 12">
            <a:extLst>
              <a:ext uri="{FF2B5EF4-FFF2-40B4-BE49-F238E27FC236}">
                <a16:creationId xmlns:a16="http://schemas.microsoft.com/office/drawing/2014/main" id="{6250D5A8-E94A-7882-B66F-4960529E1116}"/>
              </a:ext>
            </a:extLst>
          </p:cNvPr>
          <p:cNvSpPr/>
          <p:nvPr/>
        </p:nvSpPr>
        <p:spPr>
          <a:xfrm>
            <a:off x="18094036" y="10446327"/>
            <a:ext cx="2664257" cy="1033749"/>
          </a:xfrm>
          <a:prstGeom prst="frame">
            <a:avLst>
              <a:gd name="adj1" fmla="val 37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27F310B6-DCC2-F909-177A-F8596066B9AF}"/>
              </a:ext>
            </a:extLst>
          </p:cNvPr>
          <p:cNvSpPr/>
          <p:nvPr/>
        </p:nvSpPr>
        <p:spPr>
          <a:xfrm>
            <a:off x="27819927" y="10751127"/>
            <a:ext cx="3198307" cy="1136073"/>
          </a:xfrm>
          <a:prstGeom prst="frame">
            <a:avLst>
              <a:gd name="adj1" fmla="val 51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173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397_Poster_Template Elliott J, Phillips R, McKinley L" id="{AB7A1C62-9AB5-A849-9C91-3B95319C0BE6}" vid="{B3949641-ECDF-D34B-9FC7-7F7367B2558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3a9a1e-3795-49c3-bf68-ecce201b8d70">
      <Terms xmlns="http://schemas.microsoft.com/office/infopath/2007/PartnerControls"/>
    </lcf76f155ced4ddcb4097134ff3c332f>
    <TaxCatchAll xmlns="97f189ce-eb07-4121-926c-ad10829e05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241F422EC0CC4C8EBE4DC8336F4E7E" ma:contentTypeVersion="23" ma:contentTypeDescription="Create a new document." ma:contentTypeScope="" ma:versionID="84bf7c548339cbf5e1194c16fd7b614f">
  <xsd:schema xmlns:xsd="http://www.w3.org/2001/XMLSchema" xmlns:xs="http://www.w3.org/2001/XMLSchema" xmlns:p="http://schemas.microsoft.com/office/2006/metadata/properties" xmlns:ns2="5523b991-a3cc-42ec-99c0-93458c6ee87f" xmlns:ns3="933a9a1e-3795-49c3-bf68-ecce201b8d70" xmlns:ns4="97f189ce-eb07-4121-926c-ad10829e0504" targetNamespace="http://schemas.microsoft.com/office/2006/metadata/properties" ma:root="true" ma:fieldsID="6d3ef87379b007ceb2e18545be3f9ff0" ns2:_="" ns3:_="" ns4:_="">
    <xsd:import namespace="5523b991-a3cc-42ec-99c0-93458c6ee87f"/>
    <xsd:import namespace="933a9a1e-3795-49c3-bf68-ecce201b8d70"/>
    <xsd:import namespace="97f189ce-eb07-4121-926c-ad10829e0504"/>
    <xsd:element name="properties">
      <xsd:complexType>
        <xsd:sequence>
          <xsd:element name="documentManagement">
            <xsd:complexType>
              <xsd:all>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b991-a3cc-42ec-99c0-93458c6ee8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3a9a1e-3795-49c3-bf68-ecce201b8d70" elementFormDefault="qualified">
    <xsd:import namespace="http://schemas.microsoft.com/office/2006/documentManagement/types"/>
    <xsd:import namespace="http://schemas.microsoft.com/office/infopath/2007/PartnerControls"/>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c7c6bf-bcdc-4a22-a798-56f05a6d25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189ce-eb07-4121-926c-ad10829e05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fa4540d-ee79-451e-830a-8e0323f89d54}" ma:internalName="TaxCatchAll" ma:showField="CatchAllData" ma:web="97f189ce-eb07-4121-926c-ad10829e0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2CA534-F2B0-4C31-905C-7FFADA9216DC}">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97f189ce-eb07-4121-926c-ad10829e0504"/>
    <ds:schemaRef ds:uri="http://www.w3.org/XML/1998/namespace"/>
    <ds:schemaRef ds:uri="http://schemas.microsoft.com/office/infopath/2007/PartnerControls"/>
    <ds:schemaRef ds:uri="933a9a1e-3795-49c3-bf68-ecce201b8d70"/>
    <ds:schemaRef ds:uri="5523b991-a3cc-42ec-99c0-93458c6ee87f"/>
    <ds:schemaRef ds:uri="http://schemas.microsoft.com/office/2006/metadata/properties"/>
  </ds:schemaRefs>
</ds:datastoreItem>
</file>

<file path=customXml/itemProps2.xml><?xml version="1.0" encoding="utf-8"?>
<ds:datastoreItem xmlns:ds="http://schemas.openxmlformats.org/officeDocument/2006/customXml" ds:itemID="{DDFEC5D7-8E6E-4A9B-A03E-703F41D082DA}">
  <ds:schemaRefs>
    <ds:schemaRef ds:uri="5523b991-a3cc-42ec-99c0-93458c6ee87f"/>
    <ds:schemaRef ds:uri="933a9a1e-3795-49c3-bf68-ecce201b8d70"/>
    <ds:schemaRef ds:uri="97f189ce-eb07-4121-926c-ad10829e0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299B37-D4EC-4CB6-93C0-945DA68A3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4381</TotalTime>
  <Words>1070</Words>
  <Application>Microsoft Macintosh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Scibek, Prof. Eric P.</dc:creator>
  <cp:lastModifiedBy>Elliott, Jonathan D.</cp:lastModifiedBy>
  <cp:revision>2</cp:revision>
  <dcterms:created xsi:type="dcterms:W3CDTF">2013-06-27T21:33:01Z</dcterms:created>
  <dcterms:modified xsi:type="dcterms:W3CDTF">2024-04-18T19:00:08Z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0x010100EA241F422EC0CC4C8EBE4DC8336F4E7E</vt:lpwstr>
  </property>
  <property fmtid="{D5CDD505-2E9C-101B-9397-08002B2CF9AE}" pid="3" name="Order">
    <vt:r8>11500</vt:r8>
  </property>
</Properties>
</file>