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43891200" cy="32918400"/>
  <p:notesSz cx="6858000" cy="9144000"/>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9FD"/>
    <a:srgbClr val="AF0000"/>
    <a:srgbClr val="961F00"/>
    <a:srgbClr val="A0181B"/>
    <a:srgbClr val="336699"/>
    <a:srgbClr val="CC3333"/>
    <a:srgbClr val="C4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9EA12-DABF-9D4D-AA25-640C2B079717}" v="2369" dt="2024-04-18T00:06:38.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38"/>
    <p:restoredTop sz="95887"/>
  </p:normalViewPr>
  <p:slideViewPr>
    <p:cSldViewPr>
      <p:cViewPr>
        <p:scale>
          <a:sx n="33" d="100"/>
          <a:sy n="33" d="100"/>
        </p:scale>
        <p:origin x="1104" y="144"/>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93244-01B4-4821-820C-070CAE1F6918}" type="datetimeFigureOut">
              <a:t>4/12/24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A6706-ACAE-48EC-923A-04859A8F603C}" type="slidenum">
              <a:t>‹#›</a:t>
            </a:fld>
            <a:endParaRPr lang="en-US"/>
          </a:p>
        </p:txBody>
      </p:sp>
    </p:spTree>
    <p:extLst>
      <p:ext uri="{BB962C8B-B14F-4D97-AF65-F5344CB8AC3E}">
        <p14:creationId xmlns:p14="http://schemas.microsoft.com/office/powerpoint/2010/main" val="418053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CBA6706-ACAE-48EC-923A-04859A8F603C}" type="slidenum">
              <a:t>1</a:t>
            </a:fld>
            <a:endParaRPr lang="en-US"/>
          </a:p>
        </p:txBody>
      </p:sp>
    </p:spTree>
    <p:extLst>
      <p:ext uri="{BB962C8B-B14F-4D97-AF65-F5344CB8AC3E}">
        <p14:creationId xmlns:p14="http://schemas.microsoft.com/office/powerpoint/2010/main" val="10161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821426" indent="0" algn="ctr">
              <a:buNone/>
              <a:defRPr>
                <a:solidFill>
                  <a:schemeClr val="tx1">
                    <a:tint val="75000"/>
                  </a:schemeClr>
                </a:solidFill>
              </a:defRPr>
            </a:lvl2pPr>
            <a:lvl3pPr marL="5642852" indent="0" algn="ctr">
              <a:buNone/>
              <a:defRPr>
                <a:solidFill>
                  <a:schemeClr val="tx1">
                    <a:tint val="75000"/>
                  </a:schemeClr>
                </a:solidFill>
              </a:defRPr>
            </a:lvl3pPr>
            <a:lvl4pPr marL="8464280" indent="0" algn="ctr">
              <a:buNone/>
              <a:defRPr>
                <a:solidFill>
                  <a:schemeClr val="tx1">
                    <a:tint val="75000"/>
                  </a:schemeClr>
                </a:solidFill>
              </a:defRPr>
            </a:lvl4pPr>
            <a:lvl5pPr marL="11285706" indent="0" algn="ctr">
              <a:buNone/>
              <a:defRPr>
                <a:solidFill>
                  <a:schemeClr val="tx1">
                    <a:tint val="75000"/>
                  </a:schemeClr>
                </a:solidFill>
              </a:defRPr>
            </a:lvl5pPr>
            <a:lvl6pPr marL="14107132" indent="0" algn="ctr">
              <a:buNone/>
              <a:defRPr>
                <a:solidFill>
                  <a:schemeClr val="tx1">
                    <a:tint val="75000"/>
                  </a:schemeClr>
                </a:solidFill>
              </a:defRPr>
            </a:lvl6pPr>
            <a:lvl7pPr marL="16928559" indent="0" algn="ctr">
              <a:buNone/>
              <a:defRPr>
                <a:solidFill>
                  <a:schemeClr val="tx1">
                    <a:tint val="75000"/>
                  </a:schemeClr>
                </a:solidFill>
              </a:defRPr>
            </a:lvl7pPr>
            <a:lvl8pPr marL="19749985" indent="0" algn="ctr">
              <a:buNone/>
              <a:defRPr>
                <a:solidFill>
                  <a:schemeClr val="tx1">
                    <a:tint val="75000"/>
                  </a:schemeClr>
                </a:solidFill>
              </a:defRPr>
            </a:lvl8pPr>
            <a:lvl9pPr marL="225714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F16189-DB41-42F5-B187-0E036EE96E0B}" type="datetimeFigureOut">
              <a:rPr lang="en-US" smtClean="0"/>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5886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39921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2464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143289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24684" b="1" cap="all"/>
            </a:lvl1pPr>
          </a:lstStyle>
          <a:p>
            <a:r>
              <a:rPr lang="en-US"/>
              <a:t>Click to edit Master title style</a:t>
            </a:r>
          </a:p>
        </p:txBody>
      </p:sp>
      <p:sp>
        <p:nvSpPr>
          <p:cNvPr id="3" name="Text Placeholder 2"/>
          <p:cNvSpPr>
            <a:spLocks noGrp="1"/>
          </p:cNvSpPr>
          <p:nvPr>
            <p:ph type="body" idx="1"/>
          </p:nvPr>
        </p:nvSpPr>
        <p:spPr>
          <a:xfrm>
            <a:off x="3467103" y="13952227"/>
            <a:ext cx="37307520" cy="7200899"/>
          </a:xfrm>
        </p:spPr>
        <p:txBody>
          <a:bodyPr anchor="b"/>
          <a:lstStyle>
            <a:lvl1pPr marL="0" indent="0">
              <a:buNone/>
              <a:defRPr sz="12471">
                <a:solidFill>
                  <a:schemeClr val="tx1">
                    <a:tint val="75000"/>
                  </a:schemeClr>
                </a:solidFill>
              </a:defRPr>
            </a:lvl1pPr>
            <a:lvl2pPr marL="2821426" indent="0">
              <a:buNone/>
              <a:defRPr sz="11186">
                <a:solidFill>
                  <a:schemeClr val="tx1">
                    <a:tint val="75000"/>
                  </a:schemeClr>
                </a:solidFill>
              </a:defRPr>
            </a:lvl2pPr>
            <a:lvl3pPr marL="5642852" indent="0">
              <a:buNone/>
              <a:defRPr sz="9900">
                <a:solidFill>
                  <a:schemeClr val="tx1">
                    <a:tint val="75000"/>
                  </a:schemeClr>
                </a:solidFill>
              </a:defRPr>
            </a:lvl3pPr>
            <a:lvl4pPr marL="8464280" indent="0">
              <a:buNone/>
              <a:defRPr sz="8614">
                <a:solidFill>
                  <a:schemeClr val="tx1">
                    <a:tint val="75000"/>
                  </a:schemeClr>
                </a:solidFill>
              </a:defRPr>
            </a:lvl4pPr>
            <a:lvl5pPr marL="11285706" indent="0">
              <a:buNone/>
              <a:defRPr sz="8614">
                <a:solidFill>
                  <a:schemeClr val="tx1">
                    <a:tint val="75000"/>
                  </a:schemeClr>
                </a:solidFill>
              </a:defRPr>
            </a:lvl5pPr>
            <a:lvl6pPr marL="14107132" indent="0">
              <a:buNone/>
              <a:defRPr sz="8614">
                <a:solidFill>
                  <a:schemeClr val="tx1">
                    <a:tint val="75000"/>
                  </a:schemeClr>
                </a:solidFill>
              </a:defRPr>
            </a:lvl6pPr>
            <a:lvl7pPr marL="16928559" indent="0">
              <a:buNone/>
              <a:defRPr sz="8614">
                <a:solidFill>
                  <a:schemeClr val="tx1">
                    <a:tint val="75000"/>
                  </a:schemeClr>
                </a:solidFill>
              </a:defRPr>
            </a:lvl7pPr>
            <a:lvl8pPr marL="19749985" indent="0">
              <a:buNone/>
              <a:defRPr sz="8614">
                <a:solidFill>
                  <a:schemeClr val="tx1">
                    <a:tint val="75000"/>
                  </a:schemeClr>
                </a:solidFill>
              </a:defRPr>
            </a:lvl8pPr>
            <a:lvl9pPr marL="22571414" indent="0">
              <a:buNone/>
              <a:defRPr sz="86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16189-DB41-42F5-B187-0E036EE96E0B}" type="datetimeFigureOut">
              <a:rPr lang="en-US" smtClean="0"/>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96624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5"/>
            <a:ext cx="19385280" cy="21724623"/>
          </a:xfrm>
        </p:spPr>
        <p:txBody>
          <a:bodyPr/>
          <a:lstStyle>
            <a:lvl1pPr>
              <a:defRPr sz="17228"/>
            </a:lvl1pPr>
            <a:lvl2pPr>
              <a:defRPr sz="14786"/>
            </a:lvl2pPr>
            <a:lvl3pPr>
              <a:defRPr sz="12471"/>
            </a:lvl3pPr>
            <a:lvl4pPr>
              <a:defRPr sz="11186"/>
            </a:lvl4pPr>
            <a:lvl5pPr>
              <a:defRPr sz="11186"/>
            </a:lvl5pPr>
            <a:lvl6pPr>
              <a:defRPr sz="11186"/>
            </a:lvl6pPr>
            <a:lvl7pPr>
              <a:defRPr sz="11186"/>
            </a:lvl7pPr>
            <a:lvl8pPr>
              <a:defRPr sz="11186"/>
            </a:lvl8pPr>
            <a:lvl9pPr>
              <a:defRPr sz="111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5"/>
            <a:ext cx="19385280" cy="21724623"/>
          </a:xfrm>
        </p:spPr>
        <p:txBody>
          <a:bodyPr/>
          <a:lstStyle>
            <a:lvl1pPr>
              <a:defRPr sz="17228"/>
            </a:lvl1pPr>
            <a:lvl2pPr>
              <a:defRPr sz="14786"/>
            </a:lvl2pPr>
            <a:lvl3pPr>
              <a:defRPr sz="12471"/>
            </a:lvl3pPr>
            <a:lvl4pPr>
              <a:defRPr sz="11186"/>
            </a:lvl4pPr>
            <a:lvl5pPr>
              <a:defRPr sz="11186"/>
            </a:lvl5pPr>
            <a:lvl6pPr>
              <a:defRPr sz="11186"/>
            </a:lvl6pPr>
            <a:lvl7pPr>
              <a:defRPr sz="11186"/>
            </a:lvl7pPr>
            <a:lvl8pPr>
              <a:defRPr sz="11186"/>
            </a:lvl8pPr>
            <a:lvl9pPr>
              <a:defRPr sz="111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F16189-DB41-42F5-B187-0E036EE96E0B}" type="datetimeFigureOut">
              <a:rPr lang="en-US" smtClean="0"/>
              <a:t>3/24/24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256550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5"/>
            <a:ext cx="19392903" cy="3070858"/>
          </a:xfrm>
        </p:spPr>
        <p:txBody>
          <a:bodyPr anchor="b"/>
          <a:lstStyle>
            <a:lvl1pPr marL="0" indent="0">
              <a:buNone/>
              <a:defRPr sz="14786" b="1"/>
            </a:lvl1pPr>
            <a:lvl2pPr marL="2821426" indent="0">
              <a:buNone/>
              <a:defRPr sz="12471" b="1"/>
            </a:lvl2pPr>
            <a:lvl3pPr marL="5642852" indent="0">
              <a:buNone/>
              <a:defRPr sz="11186" b="1"/>
            </a:lvl3pPr>
            <a:lvl4pPr marL="8464280" indent="0">
              <a:buNone/>
              <a:defRPr sz="9900" b="1"/>
            </a:lvl4pPr>
            <a:lvl5pPr marL="11285706" indent="0">
              <a:buNone/>
              <a:defRPr sz="9900" b="1"/>
            </a:lvl5pPr>
            <a:lvl6pPr marL="14107132" indent="0">
              <a:buNone/>
              <a:defRPr sz="9900" b="1"/>
            </a:lvl6pPr>
            <a:lvl7pPr marL="16928559" indent="0">
              <a:buNone/>
              <a:defRPr sz="9900" b="1"/>
            </a:lvl7pPr>
            <a:lvl8pPr marL="19749985" indent="0">
              <a:buNone/>
              <a:defRPr sz="9900" b="1"/>
            </a:lvl8pPr>
            <a:lvl9pPr marL="22571414" indent="0">
              <a:buNone/>
              <a:defRPr sz="9900" b="1"/>
            </a:lvl9pPr>
          </a:lstStyle>
          <a:p>
            <a:pPr lvl="0"/>
            <a:r>
              <a:rPr lang="en-US"/>
              <a:t>Click to edit Master text styles</a:t>
            </a:r>
          </a:p>
        </p:txBody>
      </p:sp>
      <p:sp>
        <p:nvSpPr>
          <p:cNvPr id="4" name="Content Placeholder 3"/>
          <p:cNvSpPr>
            <a:spLocks noGrp="1"/>
          </p:cNvSpPr>
          <p:nvPr>
            <p:ph sz="half" idx="2"/>
          </p:nvPr>
        </p:nvSpPr>
        <p:spPr>
          <a:xfrm>
            <a:off x="2194560" y="10439403"/>
            <a:ext cx="19392903" cy="18966182"/>
          </a:xfrm>
        </p:spPr>
        <p:txBody>
          <a:bodyPr/>
          <a:lstStyle>
            <a:lvl1pPr>
              <a:defRPr sz="14786"/>
            </a:lvl1pPr>
            <a:lvl2pPr>
              <a:defRPr sz="12471"/>
            </a:lvl2pPr>
            <a:lvl3pPr>
              <a:defRPr sz="11186"/>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8"/>
          </a:xfrm>
        </p:spPr>
        <p:txBody>
          <a:bodyPr anchor="b"/>
          <a:lstStyle>
            <a:lvl1pPr marL="0" indent="0">
              <a:buNone/>
              <a:defRPr sz="14786" b="1"/>
            </a:lvl1pPr>
            <a:lvl2pPr marL="2821426" indent="0">
              <a:buNone/>
              <a:defRPr sz="12471" b="1"/>
            </a:lvl2pPr>
            <a:lvl3pPr marL="5642852" indent="0">
              <a:buNone/>
              <a:defRPr sz="11186" b="1"/>
            </a:lvl3pPr>
            <a:lvl4pPr marL="8464280" indent="0">
              <a:buNone/>
              <a:defRPr sz="9900" b="1"/>
            </a:lvl4pPr>
            <a:lvl5pPr marL="11285706" indent="0">
              <a:buNone/>
              <a:defRPr sz="9900" b="1"/>
            </a:lvl5pPr>
            <a:lvl6pPr marL="14107132" indent="0">
              <a:buNone/>
              <a:defRPr sz="9900" b="1"/>
            </a:lvl6pPr>
            <a:lvl7pPr marL="16928559" indent="0">
              <a:buNone/>
              <a:defRPr sz="9900" b="1"/>
            </a:lvl7pPr>
            <a:lvl8pPr marL="19749985" indent="0">
              <a:buNone/>
              <a:defRPr sz="9900" b="1"/>
            </a:lvl8pPr>
            <a:lvl9pPr marL="22571414" indent="0">
              <a:buNone/>
              <a:defRPr sz="9900" b="1"/>
            </a:lvl9pPr>
          </a:lstStyle>
          <a:p>
            <a:pPr lvl="0"/>
            <a:r>
              <a:rPr lang="en-US"/>
              <a:t>Click to edit Master text styles</a:t>
            </a:r>
          </a:p>
        </p:txBody>
      </p:sp>
      <p:sp>
        <p:nvSpPr>
          <p:cNvPr id="6" name="Content Placeholder 5"/>
          <p:cNvSpPr>
            <a:spLocks noGrp="1"/>
          </p:cNvSpPr>
          <p:nvPr>
            <p:ph sz="quarter" idx="4"/>
          </p:nvPr>
        </p:nvSpPr>
        <p:spPr>
          <a:xfrm>
            <a:off x="22296123" y="10439403"/>
            <a:ext cx="19400520" cy="18966182"/>
          </a:xfrm>
        </p:spPr>
        <p:txBody>
          <a:bodyPr/>
          <a:lstStyle>
            <a:lvl1pPr>
              <a:defRPr sz="14786"/>
            </a:lvl1pPr>
            <a:lvl2pPr>
              <a:defRPr sz="12471"/>
            </a:lvl2pPr>
            <a:lvl3pPr>
              <a:defRPr sz="11186"/>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F16189-DB41-42F5-B187-0E036EE96E0B}" type="datetimeFigureOut">
              <a:rPr lang="en-US" smtClean="0"/>
              <a:t>3/24/24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3143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F16189-DB41-42F5-B187-0E036EE96E0B}" type="datetimeFigureOut">
              <a:rPr lang="en-US" smtClean="0"/>
              <a:t>3/24/24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405076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16189-DB41-42F5-B187-0E036EE96E0B}" type="datetimeFigureOut">
              <a:rPr lang="en-US" smtClean="0"/>
              <a:t>3/24/24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209888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39"/>
            <a:ext cx="14439903" cy="5577840"/>
          </a:xfrm>
        </p:spPr>
        <p:txBody>
          <a:bodyPr anchor="b"/>
          <a:lstStyle>
            <a:lvl1pPr algn="l">
              <a:defRPr sz="12471" b="1"/>
            </a:lvl1pPr>
          </a:lstStyle>
          <a:p>
            <a:r>
              <a:rPr lang="en-US"/>
              <a:t>Click to edit Master title style</a:t>
            </a:r>
          </a:p>
        </p:txBody>
      </p:sp>
      <p:sp>
        <p:nvSpPr>
          <p:cNvPr id="3" name="Content Placeholder 2"/>
          <p:cNvSpPr>
            <a:spLocks noGrp="1"/>
          </p:cNvSpPr>
          <p:nvPr>
            <p:ph idx="1"/>
          </p:nvPr>
        </p:nvSpPr>
        <p:spPr>
          <a:xfrm>
            <a:off x="17160240" y="1310646"/>
            <a:ext cx="24536400" cy="28094941"/>
          </a:xfrm>
        </p:spPr>
        <p:txBody>
          <a:bodyPr/>
          <a:lstStyle>
            <a:lvl1pPr>
              <a:defRPr sz="19798"/>
            </a:lvl1pPr>
            <a:lvl2pPr>
              <a:defRPr sz="17228"/>
            </a:lvl2pPr>
            <a:lvl3pPr>
              <a:defRPr sz="14786"/>
            </a:lvl3pPr>
            <a:lvl4pPr>
              <a:defRPr sz="12471"/>
            </a:lvl4pPr>
            <a:lvl5pPr>
              <a:defRPr sz="12471"/>
            </a:lvl5pPr>
            <a:lvl6pPr>
              <a:defRPr sz="12471"/>
            </a:lvl6pPr>
            <a:lvl7pPr>
              <a:defRPr sz="12471"/>
            </a:lvl7pPr>
            <a:lvl8pPr>
              <a:defRPr sz="12471"/>
            </a:lvl8pPr>
            <a:lvl9pPr>
              <a:defRPr sz="124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6"/>
            <a:ext cx="14439903" cy="22517101"/>
          </a:xfrm>
        </p:spPr>
        <p:txBody>
          <a:bodyPr/>
          <a:lstStyle>
            <a:lvl1pPr marL="0" indent="0">
              <a:buNone/>
              <a:defRPr sz="8614"/>
            </a:lvl1pPr>
            <a:lvl2pPr marL="2821426" indent="0">
              <a:buNone/>
              <a:defRPr sz="7327"/>
            </a:lvl2pPr>
            <a:lvl3pPr marL="5642852" indent="0">
              <a:buNone/>
              <a:defRPr sz="6171"/>
            </a:lvl3pPr>
            <a:lvl4pPr marL="8464280" indent="0">
              <a:buNone/>
              <a:defRPr sz="5529"/>
            </a:lvl4pPr>
            <a:lvl5pPr marL="11285706" indent="0">
              <a:buNone/>
              <a:defRPr sz="5529"/>
            </a:lvl5pPr>
            <a:lvl6pPr marL="14107132" indent="0">
              <a:buNone/>
              <a:defRPr sz="5529"/>
            </a:lvl6pPr>
            <a:lvl7pPr marL="16928559" indent="0">
              <a:buNone/>
              <a:defRPr sz="5529"/>
            </a:lvl7pPr>
            <a:lvl8pPr marL="19749985" indent="0">
              <a:buNone/>
              <a:defRPr sz="5529"/>
            </a:lvl8pPr>
            <a:lvl9pPr marL="22571414" indent="0">
              <a:buNone/>
              <a:defRPr sz="5529"/>
            </a:lvl9pPr>
          </a:lstStyle>
          <a:p>
            <a:pPr lvl="0"/>
            <a:r>
              <a:rPr lang="en-US"/>
              <a:t>Click to edit Master text styles</a:t>
            </a:r>
          </a:p>
        </p:txBody>
      </p:sp>
      <p:sp>
        <p:nvSpPr>
          <p:cNvPr id="5" name="Date Placeholder 4"/>
          <p:cNvSpPr>
            <a:spLocks noGrp="1"/>
          </p:cNvSpPr>
          <p:nvPr>
            <p:ph type="dt" sz="half" idx="10"/>
          </p:nvPr>
        </p:nvSpPr>
        <p:spPr/>
        <p:txBody>
          <a:bodyPr/>
          <a:lstStyle/>
          <a:p>
            <a:fld id="{E4F16189-DB41-42F5-B187-0E036EE96E0B}" type="datetimeFigureOut">
              <a:rPr lang="en-US" smtClean="0"/>
              <a:t>3/24/24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100102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3"/>
            <a:ext cx="26334720" cy="2720341"/>
          </a:xfrm>
        </p:spPr>
        <p:txBody>
          <a:bodyPr anchor="b"/>
          <a:lstStyle>
            <a:lvl1pPr algn="l">
              <a:defRPr sz="12471"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9798"/>
            </a:lvl1pPr>
            <a:lvl2pPr marL="2821426" indent="0">
              <a:buNone/>
              <a:defRPr sz="17228"/>
            </a:lvl2pPr>
            <a:lvl3pPr marL="5642852" indent="0">
              <a:buNone/>
              <a:defRPr sz="14786"/>
            </a:lvl3pPr>
            <a:lvl4pPr marL="8464280" indent="0">
              <a:buNone/>
              <a:defRPr sz="12471"/>
            </a:lvl4pPr>
            <a:lvl5pPr marL="11285706" indent="0">
              <a:buNone/>
              <a:defRPr sz="12471"/>
            </a:lvl5pPr>
            <a:lvl6pPr marL="14107132" indent="0">
              <a:buNone/>
              <a:defRPr sz="12471"/>
            </a:lvl6pPr>
            <a:lvl7pPr marL="16928559" indent="0">
              <a:buNone/>
              <a:defRPr sz="12471"/>
            </a:lvl7pPr>
            <a:lvl8pPr marL="19749985" indent="0">
              <a:buNone/>
              <a:defRPr sz="12471"/>
            </a:lvl8pPr>
            <a:lvl9pPr marL="22571414" indent="0">
              <a:buNone/>
              <a:defRPr sz="12471"/>
            </a:lvl9pPr>
          </a:lstStyle>
          <a:p>
            <a:endParaRPr lang="en-US" dirty="0"/>
          </a:p>
        </p:txBody>
      </p:sp>
      <p:sp>
        <p:nvSpPr>
          <p:cNvPr id="4" name="Text Placeholder 3"/>
          <p:cNvSpPr>
            <a:spLocks noGrp="1"/>
          </p:cNvSpPr>
          <p:nvPr>
            <p:ph type="body" sz="half" idx="2"/>
          </p:nvPr>
        </p:nvSpPr>
        <p:spPr>
          <a:xfrm>
            <a:off x="8602983" y="25763224"/>
            <a:ext cx="26334720" cy="3863339"/>
          </a:xfrm>
        </p:spPr>
        <p:txBody>
          <a:bodyPr/>
          <a:lstStyle>
            <a:lvl1pPr marL="0" indent="0">
              <a:buNone/>
              <a:defRPr sz="8614"/>
            </a:lvl1pPr>
            <a:lvl2pPr marL="2821426" indent="0">
              <a:buNone/>
              <a:defRPr sz="7327"/>
            </a:lvl2pPr>
            <a:lvl3pPr marL="5642852" indent="0">
              <a:buNone/>
              <a:defRPr sz="6171"/>
            </a:lvl3pPr>
            <a:lvl4pPr marL="8464280" indent="0">
              <a:buNone/>
              <a:defRPr sz="5529"/>
            </a:lvl4pPr>
            <a:lvl5pPr marL="11285706" indent="0">
              <a:buNone/>
              <a:defRPr sz="5529"/>
            </a:lvl5pPr>
            <a:lvl6pPr marL="14107132" indent="0">
              <a:buNone/>
              <a:defRPr sz="5529"/>
            </a:lvl6pPr>
            <a:lvl7pPr marL="16928559" indent="0">
              <a:buNone/>
              <a:defRPr sz="5529"/>
            </a:lvl7pPr>
            <a:lvl8pPr marL="19749985" indent="0">
              <a:buNone/>
              <a:defRPr sz="5529"/>
            </a:lvl8pPr>
            <a:lvl9pPr marL="22571414" indent="0">
              <a:buNone/>
              <a:defRPr sz="5529"/>
            </a:lvl9pPr>
          </a:lstStyle>
          <a:p>
            <a:pPr lvl="0"/>
            <a:r>
              <a:rPr lang="en-US"/>
              <a:t>Click to edit Master text styles</a:t>
            </a:r>
          </a:p>
        </p:txBody>
      </p:sp>
      <p:sp>
        <p:nvSpPr>
          <p:cNvPr id="5" name="Date Placeholder 4"/>
          <p:cNvSpPr>
            <a:spLocks noGrp="1"/>
          </p:cNvSpPr>
          <p:nvPr>
            <p:ph type="dt" sz="half" idx="10"/>
          </p:nvPr>
        </p:nvSpPr>
        <p:spPr/>
        <p:txBody>
          <a:bodyPr/>
          <a:lstStyle/>
          <a:p>
            <a:fld id="{E4F16189-DB41-42F5-B187-0E036EE96E0B}" type="datetimeFigureOut">
              <a:rPr lang="en-US" smtClean="0"/>
              <a:t>3/24/24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257011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03" tIns="219451" rIns="438903" bIns="219451" rtlCol="0" anchor="ctr">
            <a:normAutofit/>
          </a:bodyPr>
          <a:lstStyle/>
          <a:p>
            <a:r>
              <a:rPr lang="en-US"/>
              <a:t>Click to edit Master title style</a:t>
            </a:r>
          </a:p>
        </p:txBody>
      </p:sp>
      <p:sp>
        <p:nvSpPr>
          <p:cNvPr id="3" name="Text Placeholder 2"/>
          <p:cNvSpPr>
            <a:spLocks noGrp="1"/>
          </p:cNvSpPr>
          <p:nvPr>
            <p:ph type="body" idx="1"/>
          </p:nvPr>
        </p:nvSpPr>
        <p:spPr>
          <a:xfrm>
            <a:off x="2194560" y="7680965"/>
            <a:ext cx="39502080" cy="21724623"/>
          </a:xfrm>
          <a:prstGeom prst="rect">
            <a:avLst/>
          </a:prstGeom>
        </p:spPr>
        <p:txBody>
          <a:bodyPr vert="horz" lIns="438903" tIns="219451" rIns="438903" bIns="2194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1"/>
          </a:xfrm>
          <a:prstGeom prst="rect">
            <a:avLst/>
          </a:prstGeom>
        </p:spPr>
        <p:txBody>
          <a:bodyPr vert="horz" lIns="438903" tIns="219451" rIns="438903" bIns="219451" rtlCol="0" anchor="ctr"/>
          <a:lstStyle>
            <a:lvl1pPr algn="l">
              <a:defRPr sz="7327">
                <a:solidFill>
                  <a:schemeClr val="tx1">
                    <a:tint val="75000"/>
                  </a:schemeClr>
                </a:solidFill>
              </a:defRPr>
            </a:lvl1pPr>
          </a:lstStyle>
          <a:p>
            <a:fld id="{E4F16189-DB41-42F5-B187-0E036EE96E0B}" type="datetimeFigureOut">
              <a:rPr lang="en-US" smtClean="0"/>
              <a:t>3/24/24</a:t>
            </a:fld>
            <a:endParaRPr lang="en-US" dirty="0"/>
          </a:p>
        </p:txBody>
      </p:sp>
      <p:sp>
        <p:nvSpPr>
          <p:cNvPr id="5" name="Footer Placeholder 4"/>
          <p:cNvSpPr>
            <a:spLocks noGrp="1"/>
          </p:cNvSpPr>
          <p:nvPr>
            <p:ph type="ftr" sz="quarter" idx="3"/>
          </p:nvPr>
        </p:nvSpPr>
        <p:spPr>
          <a:xfrm>
            <a:off x="14996160" y="30510483"/>
            <a:ext cx="13898880" cy="1752601"/>
          </a:xfrm>
          <a:prstGeom prst="rect">
            <a:avLst/>
          </a:prstGeom>
        </p:spPr>
        <p:txBody>
          <a:bodyPr vert="horz" lIns="438903" tIns="219451" rIns="438903" bIns="219451" rtlCol="0" anchor="ctr"/>
          <a:lstStyle>
            <a:lvl1pPr algn="ctr">
              <a:defRPr sz="732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3"/>
            <a:ext cx="10241280" cy="1752601"/>
          </a:xfrm>
          <a:prstGeom prst="rect">
            <a:avLst/>
          </a:prstGeom>
        </p:spPr>
        <p:txBody>
          <a:bodyPr vert="horz" lIns="438903" tIns="219451" rIns="438903" bIns="219451" rtlCol="0" anchor="ctr"/>
          <a:lstStyle>
            <a:lvl1pPr algn="r">
              <a:defRPr sz="7327">
                <a:solidFill>
                  <a:schemeClr val="tx1">
                    <a:tint val="75000"/>
                  </a:schemeClr>
                </a:solidFill>
              </a:defRPr>
            </a:lvl1pPr>
          </a:lstStyle>
          <a:p>
            <a:fld id="{662FD185-E02B-4476-BAC7-44E4CC1EA1FE}" type="slidenum">
              <a:rPr lang="en-US" smtClean="0"/>
              <a:t>‹#›</a:t>
            </a:fld>
            <a:endParaRPr lang="en-US" dirty="0"/>
          </a:p>
        </p:txBody>
      </p:sp>
    </p:spTree>
    <p:extLst>
      <p:ext uri="{BB962C8B-B14F-4D97-AF65-F5344CB8AC3E}">
        <p14:creationId xmlns:p14="http://schemas.microsoft.com/office/powerpoint/2010/main" val="218857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642852" rtl="0" eaLnBrk="1" latinLnBrk="0" hangingPunct="1">
        <a:spcBef>
          <a:spcPct val="0"/>
        </a:spcBef>
        <a:buNone/>
        <a:defRPr sz="27128" kern="1200">
          <a:solidFill>
            <a:schemeClr val="tx1"/>
          </a:solidFill>
          <a:latin typeface="+mj-lt"/>
          <a:ea typeface="+mj-ea"/>
          <a:cs typeface="+mj-cs"/>
        </a:defRPr>
      </a:lvl1pPr>
    </p:titleStyle>
    <p:bodyStyle>
      <a:lvl1pPr marL="2116071" indent="-2116071" algn="l" defTabSz="5642852" rtl="0" eaLnBrk="1" latinLnBrk="0" hangingPunct="1">
        <a:spcBef>
          <a:spcPct val="20000"/>
        </a:spcBef>
        <a:buFont typeface="Arial" pitchFamily="34" charset="0"/>
        <a:buChar char="•"/>
        <a:defRPr sz="19798" kern="1200">
          <a:solidFill>
            <a:schemeClr val="tx1"/>
          </a:solidFill>
          <a:latin typeface="+mn-lt"/>
          <a:ea typeface="+mn-ea"/>
          <a:cs typeface="+mn-cs"/>
        </a:defRPr>
      </a:lvl1pPr>
      <a:lvl2pPr marL="4584818" indent="-1763392" algn="l" defTabSz="5642852" rtl="0" eaLnBrk="1" latinLnBrk="0" hangingPunct="1">
        <a:spcBef>
          <a:spcPct val="20000"/>
        </a:spcBef>
        <a:buFont typeface="Arial" pitchFamily="34" charset="0"/>
        <a:buChar char="–"/>
        <a:defRPr sz="17228" kern="1200">
          <a:solidFill>
            <a:schemeClr val="tx1"/>
          </a:solidFill>
          <a:latin typeface="+mn-lt"/>
          <a:ea typeface="+mn-ea"/>
          <a:cs typeface="+mn-cs"/>
        </a:defRPr>
      </a:lvl2pPr>
      <a:lvl3pPr marL="7053567" indent="-1410714" algn="l" defTabSz="5642852" rtl="0" eaLnBrk="1" latinLnBrk="0" hangingPunct="1">
        <a:spcBef>
          <a:spcPct val="20000"/>
        </a:spcBef>
        <a:buFont typeface="Arial" pitchFamily="34" charset="0"/>
        <a:buChar char="•"/>
        <a:defRPr sz="14786" kern="1200">
          <a:solidFill>
            <a:schemeClr val="tx1"/>
          </a:solidFill>
          <a:latin typeface="+mn-lt"/>
          <a:ea typeface="+mn-ea"/>
          <a:cs typeface="+mn-cs"/>
        </a:defRPr>
      </a:lvl3pPr>
      <a:lvl4pPr marL="9874994"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4pPr>
      <a:lvl5pPr marL="12696420"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5pPr>
      <a:lvl6pPr marL="15517846"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6pPr>
      <a:lvl7pPr marL="18339272"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7pPr>
      <a:lvl8pPr marL="21160700"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8pPr>
      <a:lvl9pPr marL="23982126"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9pPr>
    </p:bodyStyle>
    <p:otherStyle>
      <a:defPPr>
        <a:defRPr lang="en-US"/>
      </a:defPPr>
      <a:lvl1pPr marL="0" algn="l" defTabSz="5642852" rtl="0" eaLnBrk="1" latinLnBrk="0" hangingPunct="1">
        <a:defRPr sz="11186" kern="1200">
          <a:solidFill>
            <a:schemeClr val="tx1"/>
          </a:solidFill>
          <a:latin typeface="+mn-lt"/>
          <a:ea typeface="+mn-ea"/>
          <a:cs typeface="+mn-cs"/>
        </a:defRPr>
      </a:lvl1pPr>
      <a:lvl2pPr marL="2821426" algn="l" defTabSz="5642852" rtl="0" eaLnBrk="1" latinLnBrk="0" hangingPunct="1">
        <a:defRPr sz="11186" kern="1200">
          <a:solidFill>
            <a:schemeClr val="tx1"/>
          </a:solidFill>
          <a:latin typeface="+mn-lt"/>
          <a:ea typeface="+mn-ea"/>
          <a:cs typeface="+mn-cs"/>
        </a:defRPr>
      </a:lvl2pPr>
      <a:lvl3pPr marL="5642852" algn="l" defTabSz="5642852" rtl="0" eaLnBrk="1" latinLnBrk="0" hangingPunct="1">
        <a:defRPr sz="11186" kern="1200">
          <a:solidFill>
            <a:schemeClr val="tx1"/>
          </a:solidFill>
          <a:latin typeface="+mn-lt"/>
          <a:ea typeface="+mn-ea"/>
          <a:cs typeface="+mn-cs"/>
        </a:defRPr>
      </a:lvl3pPr>
      <a:lvl4pPr marL="8464280" algn="l" defTabSz="5642852" rtl="0" eaLnBrk="1" latinLnBrk="0" hangingPunct="1">
        <a:defRPr sz="11186" kern="1200">
          <a:solidFill>
            <a:schemeClr val="tx1"/>
          </a:solidFill>
          <a:latin typeface="+mn-lt"/>
          <a:ea typeface="+mn-ea"/>
          <a:cs typeface="+mn-cs"/>
        </a:defRPr>
      </a:lvl4pPr>
      <a:lvl5pPr marL="11285706" algn="l" defTabSz="5642852" rtl="0" eaLnBrk="1" latinLnBrk="0" hangingPunct="1">
        <a:defRPr sz="11186" kern="1200">
          <a:solidFill>
            <a:schemeClr val="tx1"/>
          </a:solidFill>
          <a:latin typeface="+mn-lt"/>
          <a:ea typeface="+mn-ea"/>
          <a:cs typeface="+mn-cs"/>
        </a:defRPr>
      </a:lvl5pPr>
      <a:lvl6pPr marL="14107132" algn="l" defTabSz="5642852" rtl="0" eaLnBrk="1" latinLnBrk="0" hangingPunct="1">
        <a:defRPr sz="11186" kern="1200">
          <a:solidFill>
            <a:schemeClr val="tx1"/>
          </a:solidFill>
          <a:latin typeface="+mn-lt"/>
          <a:ea typeface="+mn-ea"/>
          <a:cs typeface="+mn-cs"/>
        </a:defRPr>
      </a:lvl6pPr>
      <a:lvl7pPr marL="16928559" algn="l" defTabSz="5642852" rtl="0" eaLnBrk="1" latinLnBrk="0" hangingPunct="1">
        <a:defRPr sz="11186" kern="1200">
          <a:solidFill>
            <a:schemeClr val="tx1"/>
          </a:solidFill>
          <a:latin typeface="+mn-lt"/>
          <a:ea typeface="+mn-ea"/>
          <a:cs typeface="+mn-cs"/>
        </a:defRPr>
      </a:lvl7pPr>
      <a:lvl8pPr marL="19749985" algn="l" defTabSz="5642852" rtl="0" eaLnBrk="1" latinLnBrk="0" hangingPunct="1">
        <a:defRPr sz="11186" kern="1200">
          <a:solidFill>
            <a:schemeClr val="tx1"/>
          </a:solidFill>
          <a:latin typeface="+mn-lt"/>
          <a:ea typeface="+mn-ea"/>
          <a:cs typeface="+mn-cs"/>
        </a:defRPr>
      </a:lvl8pPr>
      <a:lvl9pPr marL="22571414" algn="l" defTabSz="5642852" rtl="0" eaLnBrk="1" latinLnBrk="0" hangingPunct="1">
        <a:defRPr sz="111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9603" y="6258341"/>
            <a:ext cx="13620273" cy="26476046"/>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6"/>
          </a:p>
        </p:txBody>
      </p:sp>
      <p:sp>
        <p:nvSpPr>
          <p:cNvPr id="38" name="Rectangle 37"/>
          <p:cNvSpPr/>
          <p:nvPr/>
        </p:nvSpPr>
        <p:spPr>
          <a:xfrm>
            <a:off x="32641417" y="5364669"/>
            <a:ext cx="11249783" cy="26476046"/>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6"/>
          </a:p>
        </p:txBody>
      </p:sp>
      <p:sp>
        <p:nvSpPr>
          <p:cNvPr id="5" name="Rectangle 4">
            <a:extLst>
              <a:ext uri="{FF2B5EF4-FFF2-40B4-BE49-F238E27FC236}">
                <a16:creationId xmlns:a16="http://schemas.microsoft.com/office/drawing/2014/main" id="{AEB30B93-2AB5-8214-5C64-52168F2D99C4}"/>
              </a:ext>
            </a:extLst>
          </p:cNvPr>
          <p:cNvSpPr/>
          <p:nvPr/>
        </p:nvSpPr>
        <p:spPr>
          <a:xfrm>
            <a:off x="0" y="31840715"/>
            <a:ext cx="43891200" cy="1080998"/>
          </a:xfrm>
          <a:prstGeom prst="rect">
            <a:avLst/>
          </a:prstGeom>
          <a:gradFill flip="none" rotWithShape="1">
            <a:gsLst>
              <a:gs pos="16000">
                <a:schemeClr val="accent2">
                  <a:lumMod val="50000"/>
                </a:schemeClr>
              </a:gs>
              <a:gs pos="0">
                <a:schemeClr val="accent2">
                  <a:lumMod val="60000"/>
                  <a:lumOff val="40000"/>
                </a:schemeClr>
              </a:gs>
              <a:gs pos="85000">
                <a:schemeClr val="accent2">
                  <a:lumMod val="50000"/>
                </a:schemeClr>
              </a:gs>
              <a:gs pos="100000">
                <a:schemeClr val="accent2">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53D42F-C919-A6C6-A5B4-8FE16D3211E9}"/>
              </a:ext>
            </a:extLst>
          </p:cNvPr>
          <p:cNvSpPr/>
          <p:nvPr/>
        </p:nvSpPr>
        <p:spPr>
          <a:xfrm>
            <a:off x="21771" y="5857"/>
            <a:ext cx="43891200" cy="6321385"/>
          </a:xfrm>
          <a:prstGeom prst="rect">
            <a:avLst/>
          </a:prstGeom>
          <a:gradFill flip="none" rotWithShape="1">
            <a:gsLst>
              <a:gs pos="16000">
                <a:schemeClr val="accent2">
                  <a:lumMod val="50000"/>
                </a:schemeClr>
              </a:gs>
              <a:gs pos="0">
                <a:schemeClr val="accent2">
                  <a:lumMod val="60000"/>
                  <a:lumOff val="40000"/>
                </a:schemeClr>
              </a:gs>
              <a:gs pos="85000">
                <a:schemeClr val="accent2">
                  <a:lumMod val="50000"/>
                </a:schemeClr>
              </a:gs>
              <a:gs pos="100000">
                <a:schemeClr val="accent2">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2637" y="4006953"/>
            <a:ext cx="43891200" cy="2010550"/>
          </a:xfrm>
          <a:prstGeom prst="rect">
            <a:avLst/>
          </a:prstGeom>
          <a:noFill/>
        </p:spPr>
        <p:txBody>
          <a:bodyPr wrap="square" lIns="164592" tIns="82296" rIns="164592" bIns="82296" rtlCol="0">
            <a:spAutoFit/>
          </a:bodyPr>
          <a:lstStyle/>
          <a:p>
            <a:pPr algn="ctr">
              <a:lnSpc>
                <a:spcPct val="50000"/>
              </a:lnSpc>
              <a:spcBef>
                <a:spcPct val="50000"/>
              </a:spcBef>
            </a:pPr>
            <a:r>
              <a:rPr lang="en-US" sz="6941" i="1">
                <a:solidFill>
                  <a:schemeClr val="bg1"/>
                </a:solidFill>
                <a:latin typeface="Rockwell" panose="02060603020205020403" pitchFamily="18" charset="0"/>
                <a:cs typeface="Times New Roman" pitchFamily="18" charset="0"/>
              </a:rPr>
              <a:t>Jenna Engels, Jaqueline Lage, Sarah Mandelkow </a:t>
            </a:r>
            <a:r>
              <a:rPr lang="en-US" sz="4000" i="1">
                <a:solidFill>
                  <a:schemeClr val="bg1"/>
                </a:solidFill>
                <a:latin typeface="Rockwell" panose="02060603020205020403" pitchFamily="18" charset="0"/>
                <a:cs typeface="Times New Roman" pitchFamily="18" charset="0"/>
              </a:rPr>
              <a:t>[Mentor: Jonathan Hudak]</a:t>
            </a:r>
          </a:p>
          <a:p>
            <a:pPr algn="ctr">
              <a:lnSpc>
                <a:spcPct val="50000"/>
              </a:lnSpc>
              <a:spcBef>
                <a:spcPct val="50000"/>
              </a:spcBef>
            </a:pPr>
            <a:r>
              <a:rPr lang="en-US" sz="4114">
                <a:solidFill>
                  <a:schemeClr val="bg1"/>
                </a:solidFill>
                <a:latin typeface="Rockwell" panose="02060603020205020403" pitchFamily="18" charset="0"/>
                <a:cs typeface="Times New Roman" pitchFamily="18" charset="0"/>
              </a:rPr>
              <a:t>College of Health Professions</a:t>
            </a:r>
          </a:p>
          <a:p>
            <a:pPr algn="ctr">
              <a:lnSpc>
                <a:spcPct val="50000"/>
              </a:lnSpc>
              <a:spcBef>
                <a:spcPct val="50000"/>
              </a:spcBef>
            </a:pPr>
            <a:r>
              <a:rPr lang="en-US" sz="4114">
                <a:solidFill>
                  <a:schemeClr val="bg1"/>
                </a:solidFill>
                <a:latin typeface="Rockwell" panose="02060603020205020403" pitchFamily="18" charset="0"/>
                <a:cs typeface="Times New Roman" pitchFamily="18" charset="0"/>
              </a:rPr>
              <a:t>Department of Physical Therapy and Human Movement Science</a:t>
            </a:r>
          </a:p>
        </p:txBody>
      </p:sp>
      <p:sp>
        <p:nvSpPr>
          <p:cNvPr id="16" name="TextBox 15"/>
          <p:cNvSpPr txBox="1"/>
          <p:nvPr/>
        </p:nvSpPr>
        <p:spPr>
          <a:xfrm>
            <a:off x="4669074" y="321526"/>
            <a:ext cx="35323901" cy="3015313"/>
          </a:xfrm>
          <a:prstGeom prst="rect">
            <a:avLst/>
          </a:prstGeom>
          <a:noFill/>
        </p:spPr>
        <p:txBody>
          <a:bodyPr wrap="square" lIns="164592" tIns="82296" rIns="164592" bIns="82296" rtlCol="0">
            <a:spAutoFit/>
          </a:bodyPr>
          <a:lstStyle/>
          <a:p>
            <a:pPr algn="ctr"/>
            <a:r>
              <a:rPr lang="en-US" sz="9100" dirty="0">
                <a:solidFill>
                  <a:schemeClr val="bg1"/>
                </a:solidFill>
                <a:latin typeface="Rockwell" panose="02060603020205020403" pitchFamily="18" charset="0"/>
                <a:cs typeface="Times New Roman" pitchFamily="18" charset="0"/>
              </a:rPr>
              <a:t>Can Markerless Motion Capture Software Consistently &amp; Reliably Auto Detect Important Pitch Event Markers For Baseball Players? </a:t>
            </a:r>
          </a:p>
        </p:txBody>
      </p:sp>
      <p:sp>
        <p:nvSpPr>
          <p:cNvPr id="3" name="TextBox 2"/>
          <p:cNvSpPr txBox="1"/>
          <p:nvPr/>
        </p:nvSpPr>
        <p:spPr>
          <a:xfrm>
            <a:off x="150567" y="6543349"/>
            <a:ext cx="13485413" cy="12741950"/>
          </a:xfrm>
          <a:prstGeom prst="rect">
            <a:avLst/>
          </a:prstGeom>
          <a:noFill/>
        </p:spPr>
        <p:txBody>
          <a:bodyPr wrap="square" rtlCol="0">
            <a:spAutoFit/>
          </a:bodyPr>
          <a:lstStyle/>
          <a:p>
            <a:r>
              <a:rPr lang="en-US" sz="7200" dirty="0">
                <a:solidFill>
                  <a:schemeClr val="accent2">
                    <a:lumMod val="50000"/>
                  </a:schemeClr>
                </a:solidFill>
                <a:latin typeface="Rockwell" panose="02060603020205020403" pitchFamily="18" charset="0"/>
              </a:rPr>
              <a:t>ABSTRACT</a:t>
            </a:r>
          </a:p>
          <a:p>
            <a:r>
              <a:rPr lang="en-US" sz="3000" dirty="0">
                <a:solidFill>
                  <a:schemeClr val="accent2">
                    <a:lumMod val="50000"/>
                  </a:schemeClr>
                </a:solidFill>
                <a:latin typeface="Rockwell" panose="02060603020205020403" pitchFamily="18" charset="0"/>
              </a:rPr>
              <a:t>          Markerless motion capture systems offer promising data for analyzing athletic performance with high precision; however, the camera systems utilized as part of the Pioneer Performance Center have not been tested with higher speed motions. Theia 3D software, mainly used for gait analyses previously, was utilized to examine the effectiveness of the SONY RX 0II camera system and consistency of identifying key event markers during fast moving motions, such as pitching. </a:t>
            </a:r>
          </a:p>
          <a:p>
            <a:r>
              <a:rPr lang="en-US" sz="3000" dirty="0">
                <a:solidFill>
                  <a:schemeClr val="accent2">
                    <a:lumMod val="50000"/>
                  </a:schemeClr>
                </a:solidFill>
                <a:latin typeface="Rockwell" panose="02060603020205020403" pitchFamily="18" charset="0"/>
              </a:rPr>
              <a:t>          A specialized pipeline was developed to auto detect the frames corresponding to 4 different important event markers: maximum hip flexion, foot touchdown, late cocking, and ball release. The automated data generated by this pipeline was compared with manually identified event frames to assess both accuracy and precision.</a:t>
            </a:r>
          </a:p>
          <a:p>
            <a:r>
              <a:rPr lang="en-US" sz="3000" dirty="0">
                <a:solidFill>
                  <a:schemeClr val="accent2">
                    <a:lumMod val="50000"/>
                  </a:schemeClr>
                </a:solidFill>
                <a:latin typeface="Rockwell" panose="02060603020205020403" pitchFamily="18" charset="0"/>
              </a:rPr>
              <a:t>          Videos were captured at a rate of 120 frames per second, which is slower than other facilities collecting baseball kinematics. Notably, only fast balls were thrown during data collection sessions, with an average velocity of 75.9 miles/hour. No pitches were thrown with maximum effort due to the time of year the data was recorded.</a:t>
            </a:r>
          </a:p>
          <a:p>
            <a:r>
              <a:rPr lang="en-US" sz="3000" dirty="0">
                <a:solidFill>
                  <a:schemeClr val="accent2">
                    <a:lumMod val="50000"/>
                  </a:schemeClr>
                </a:solidFill>
                <a:latin typeface="Rockwell" panose="02060603020205020403" pitchFamily="18" charset="0"/>
              </a:rPr>
              <a:t>          The groundwork laid thus far has provided a solid foundation, regarding the pipeline. As more pitchers work with the Pioneer Performance Center, the pipeline will undergo further refinement and optimization to accommodate a diverse range of pitching styles and techniques, ensuring its effectiveness for all participants. Ultimately, the purpose of this study is to internally validate the data and pipeline to be used with more baseball players in the future.</a:t>
            </a:r>
          </a:p>
          <a:p>
            <a:r>
              <a:rPr lang="en-US" sz="3000" dirty="0">
                <a:solidFill>
                  <a:schemeClr val="accent2">
                    <a:lumMod val="50000"/>
                  </a:schemeClr>
                </a:solidFill>
                <a:latin typeface="Rockwell" panose="02060603020205020403" pitchFamily="18" charset="0"/>
              </a:rPr>
              <a:t>  </a:t>
            </a:r>
          </a:p>
        </p:txBody>
      </p:sp>
      <p:cxnSp>
        <p:nvCxnSpPr>
          <p:cNvPr id="6" name="Straight Connector 5"/>
          <p:cNvCxnSpPr>
            <a:cxnSpLocks/>
          </p:cNvCxnSpPr>
          <p:nvPr/>
        </p:nvCxnSpPr>
        <p:spPr>
          <a:xfrm>
            <a:off x="150568" y="18897600"/>
            <a:ext cx="12903730" cy="0"/>
          </a:xfrm>
          <a:prstGeom prst="line">
            <a:avLst/>
          </a:prstGeom>
          <a:ln w="28575">
            <a:solidFill>
              <a:srgbClr val="A0181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150567" y="21793200"/>
            <a:ext cx="12821782" cy="0"/>
          </a:xfrm>
          <a:prstGeom prst="line">
            <a:avLst/>
          </a:prstGeom>
          <a:ln w="28575">
            <a:solidFill>
              <a:srgbClr val="A0181B"/>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37" y="1386118"/>
            <a:ext cx="6000750" cy="3295650"/>
          </a:xfrm>
          <a:prstGeom prst="rect">
            <a:avLst/>
          </a:prstGeom>
        </p:spPr>
      </p:pic>
      <p:sp>
        <p:nvSpPr>
          <p:cNvPr id="35" name="TextBox 34"/>
          <p:cNvSpPr txBox="1"/>
          <p:nvPr/>
        </p:nvSpPr>
        <p:spPr>
          <a:xfrm>
            <a:off x="184129" y="18888924"/>
            <a:ext cx="13406541" cy="3170099"/>
          </a:xfrm>
          <a:prstGeom prst="rect">
            <a:avLst/>
          </a:prstGeom>
          <a:noFill/>
        </p:spPr>
        <p:txBody>
          <a:bodyPr wrap="square" rtlCol="0">
            <a:spAutoFit/>
          </a:bodyPr>
          <a:lstStyle/>
          <a:p>
            <a:r>
              <a:rPr lang="en-US" sz="7200" dirty="0">
                <a:solidFill>
                  <a:schemeClr val="accent2">
                    <a:lumMod val="50000"/>
                  </a:schemeClr>
                </a:solidFill>
                <a:latin typeface="Rockwell" panose="02060603020205020403" pitchFamily="18" charset="0"/>
              </a:rPr>
              <a:t>PARTICIPANTS</a:t>
            </a:r>
          </a:p>
          <a:p>
            <a:pPr marL="457200" indent="-457200">
              <a:buFont typeface="Arial" panose="020B0604020202020204" pitchFamily="34" charset="0"/>
              <a:buChar char="•"/>
            </a:pPr>
            <a:r>
              <a:rPr lang="en-US" sz="3200" dirty="0">
                <a:solidFill>
                  <a:schemeClr val="accent2">
                    <a:lumMod val="50000"/>
                  </a:schemeClr>
                </a:solidFill>
                <a:latin typeface="Rockwell" panose="02060603020205020403" pitchFamily="18" charset="0"/>
              </a:rPr>
              <a:t>20 members from a local baseball pitching development program</a:t>
            </a:r>
          </a:p>
          <a:p>
            <a:pPr marL="457200" indent="-457200">
              <a:buFont typeface="Arial" panose="020B0604020202020204" pitchFamily="34" charset="0"/>
              <a:buChar char="•"/>
            </a:pPr>
            <a:r>
              <a:rPr lang="en-US" sz="3200" dirty="0">
                <a:solidFill>
                  <a:schemeClr val="accent2">
                    <a:lumMod val="50000"/>
                  </a:schemeClr>
                </a:solidFill>
                <a:latin typeface="Rockwell" panose="02060603020205020403" pitchFamily="18" charset="0"/>
              </a:rPr>
              <a:t>The average age of the pitchers is 15.5 years old, average height is 1.77 meters, and average weight is 75.8 kilograms.</a:t>
            </a:r>
          </a:p>
          <a:p>
            <a:pPr marL="457200" indent="-457200">
              <a:buFont typeface="Arial" panose="020B0604020202020204" pitchFamily="34" charset="0"/>
              <a:buChar char="•"/>
            </a:pPr>
            <a:endParaRPr lang="en-US" sz="3200" dirty="0">
              <a:solidFill>
                <a:schemeClr val="accent2">
                  <a:lumMod val="50000"/>
                </a:schemeClr>
              </a:solidFill>
              <a:latin typeface="Rockwell" panose="02060603020205020403" pitchFamily="18" charset="0"/>
            </a:endParaRPr>
          </a:p>
        </p:txBody>
      </p:sp>
      <p:sp>
        <p:nvSpPr>
          <p:cNvPr id="36" name="TextBox 35"/>
          <p:cNvSpPr txBox="1"/>
          <p:nvPr/>
        </p:nvSpPr>
        <p:spPr>
          <a:xfrm>
            <a:off x="138620" y="21830977"/>
            <a:ext cx="13481653" cy="9971961"/>
          </a:xfrm>
          <a:prstGeom prst="rect">
            <a:avLst/>
          </a:prstGeom>
          <a:noFill/>
        </p:spPr>
        <p:txBody>
          <a:bodyPr wrap="square" rtlCol="0">
            <a:spAutoFit/>
          </a:bodyPr>
          <a:lstStyle/>
          <a:p>
            <a:r>
              <a:rPr lang="en-US" sz="7200" dirty="0">
                <a:solidFill>
                  <a:schemeClr val="accent2">
                    <a:lumMod val="50000"/>
                  </a:schemeClr>
                </a:solidFill>
                <a:latin typeface="Rockwell" panose="02060603020205020403" pitchFamily="18" charset="0"/>
              </a:rPr>
              <a:t>METHODS</a:t>
            </a:r>
          </a:p>
          <a:p>
            <a:pPr marL="457200" indent="-457200">
              <a:buFont typeface="Arial" panose="020B0604020202020204" pitchFamily="34" charset="0"/>
              <a:buChar char="•"/>
            </a:pPr>
            <a:r>
              <a:rPr lang="en-US" sz="3000" dirty="0">
                <a:solidFill>
                  <a:schemeClr val="accent2">
                    <a:lumMod val="50000"/>
                  </a:schemeClr>
                </a:solidFill>
                <a:latin typeface="Rockwell" panose="02060603020205020403" pitchFamily="18" charset="0"/>
              </a:rPr>
              <a:t>Each of the 20 pitchers pitched 10 times; however, only the first 3 pitches from each pitcher were used. </a:t>
            </a:r>
          </a:p>
          <a:p>
            <a:pPr marL="457200" indent="-457200">
              <a:buFont typeface="Arial" panose="020B0604020202020204" pitchFamily="34" charset="0"/>
              <a:buChar char="•"/>
            </a:pPr>
            <a:r>
              <a:rPr lang="en-US" sz="3000" dirty="0">
                <a:solidFill>
                  <a:schemeClr val="accent2">
                    <a:lumMod val="50000"/>
                  </a:schemeClr>
                </a:solidFill>
                <a:latin typeface="Rockwell" panose="02060603020205020403" pitchFamily="18" charset="0"/>
              </a:rPr>
              <a:t>The cameras used included an 8-camera setup of Sony RX 0II cameras (120 frames per second).</a:t>
            </a:r>
          </a:p>
          <a:p>
            <a:pPr marL="457200" indent="-457200">
              <a:buFont typeface="Arial" panose="020B0604020202020204" pitchFamily="34" charset="0"/>
              <a:buChar char="•"/>
            </a:pPr>
            <a:r>
              <a:rPr lang="en-US" sz="3000" dirty="0">
                <a:solidFill>
                  <a:schemeClr val="accent2">
                    <a:lumMod val="50000"/>
                  </a:schemeClr>
                </a:solidFill>
                <a:latin typeface="Rockwell" panose="02060603020205020403" pitchFamily="18" charset="0"/>
              </a:rPr>
              <a:t>Visual method: Data was collected by manually looking at each frame of the videos in Theia 3D software and identifying the event markers visually.</a:t>
            </a:r>
          </a:p>
          <a:p>
            <a:pPr marL="457200" indent="-457200">
              <a:buFont typeface="Arial" panose="020B0604020202020204" pitchFamily="34" charset="0"/>
              <a:buChar char="•"/>
            </a:pPr>
            <a:r>
              <a:rPr lang="en-US" sz="3000" dirty="0">
                <a:solidFill>
                  <a:schemeClr val="accent2">
                    <a:lumMod val="50000"/>
                  </a:schemeClr>
                </a:solidFill>
                <a:latin typeface="Rockwell" panose="02060603020205020403" pitchFamily="18" charset="0"/>
              </a:rPr>
              <a:t>Visual 3D processing: Data was autodetected using the pipeline that was created to identify all 4 event markers.</a:t>
            </a:r>
          </a:p>
          <a:p>
            <a:pPr marL="457200" indent="-457200">
              <a:buFont typeface="Arial" panose="020B0604020202020204" pitchFamily="34" charset="0"/>
              <a:buChar char="•"/>
            </a:pPr>
            <a:r>
              <a:rPr lang="en-US" sz="3000" dirty="0">
                <a:solidFill>
                  <a:schemeClr val="accent2">
                    <a:lumMod val="50000"/>
                  </a:schemeClr>
                </a:solidFill>
                <a:latin typeface="Rockwell" panose="02060603020205020403" pitchFamily="18" charset="0"/>
              </a:rPr>
              <a:t>Event marker 1 (maximum hip flexion): This event marker is identified by a specific sequence of joint movements after the lead foot starts to windup or move vertically.</a:t>
            </a:r>
          </a:p>
          <a:p>
            <a:pPr marL="457200" indent="-457200">
              <a:buFont typeface="Arial" panose="020B0604020202020204" pitchFamily="34" charset="0"/>
              <a:buChar char="•"/>
            </a:pPr>
            <a:r>
              <a:rPr lang="en-US" sz="3000" dirty="0">
                <a:solidFill>
                  <a:schemeClr val="accent2">
                    <a:lumMod val="50000"/>
                  </a:schemeClr>
                </a:solidFill>
                <a:latin typeface="Rockwell" panose="02060603020205020403" pitchFamily="18" charset="0"/>
              </a:rPr>
              <a:t>Event marker 2 (foot touchdown): This event marker is identified as the frame after the lead foot decelerates below 0.4 meters per second relative to a horizontal plane.</a:t>
            </a:r>
          </a:p>
          <a:p>
            <a:pPr marL="457200" indent="-457200">
              <a:buFont typeface="Arial" panose="020B0604020202020204" pitchFamily="34" charset="0"/>
              <a:buChar char="•"/>
            </a:pPr>
            <a:r>
              <a:rPr lang="en-US" sz="3000" dirty="0">
                <a:solidFill>
                  <a:schemeClr val="accent2">
                    <a:lumMod val="50000"/>
                  </a:schemeClr>
                </a:solidFill>
                <a:latin typeface="Rockwell" panose="02060603020205020403" pitchFamily="18" charset="0"/>
              </a:rPr>
              <a:t>Event marker 3 (late cocking): This event marker is defined as maximum shoulder external rotation during the pitch cycle. </a:t>
            </a:r>
          </a:p>
          <a:p>
            <a:pPr marL="457200" indent="-457200">
              <a:buFont typeface="Arial" panose="020B0604020202020204" pitchFamily="34" charset="0"/>
              <a:buChar char="•"/>
            </a:pPr>
            <a:r>
              <a:rPr lang="en-US" sz="3000" dirty="0">
                <a:solidFill>
                  <a:schemeClr val="accent2">
                    <a:lumMod val="50000"/>
                  </a:schemeClr>
                </a:solidFill>
                <a:latin typeface="Rockwell" panose="02060603020205020403" pitchFamily="18" charset="0"/>
              </a:rPr>
              <a:t>Event marker 4 (ball release): This event marker is defined as 5 frames after late cocking of the shoulder.</a:t>
            </a:r>
          </a:p>
        </p:txBody>
      </p:sp>
      <p:sp>
        <p:nvSpPr>
          <p:cNvPr id="37" name="TextBox 36"/>
          <p:cNvSpPr txBox="1"/>
          <p:nvPr/>
        </p:nvSpPr>
        <p:spPr>
          <a:xfrm>
            <a:off x="13876058" y="6539954"/>
            <a:ext cx="11506200" cy="1200329"/>
          </a:xfrm>
          <a:prstGeom prst="rect">
            <a:avLst/>
          </a:prstGeom>
          <a:noFill/>
        </p:spPr>
        <p:txBody>
          <a:bodyPr wrap="square" rtlCol="0">
            <a:spAutoFit/>
          </a:bodyPr>
          <a:lstStyle/>
          <a:p>
            <a:r>
              <a:rPr lang="en-US" sz="7200" dirty="0">
                <a:solidFill>
                  <a:schemeClr val="accent2">
                    <a:lumMod val="50000"/>
                  </a:schemeClr>
                </a:solidFill>
                <a:latin typeface="Rockwell" panose="02060603020205020403" pitchFamily="18" charset="0"/>
              </a:rPr>
              <a:t>RESULTS</a:t>
            </a:r>
          </a:p>
        </p:txBody>
      </p:sp>
      <p:sp>
        <p:nvSpPr>
          <p:cNvPr id="40" name="TextBox 39"/>
          <p:cNvSpPr txBox="1"/>
          <p:nvPr/>
        </p:nvSpPr>
        <p:spPr>
          <a:xfrm>
            <a:off x="32778136" y="6543349"/>
            <a:ext cx="11044443" cy="14126944"/>
          </a:xfrm>
          <a:prstGeom prst="rect">
            <a:avLst/>
          </a:prstGeom>
          <a:noFill/>
        </p:spPr>
        <p:txBody>
          <a:bodyPr wrap="square" lIns="91440" tIns="45720" rIns="91440" bIns="45720" rtlCol="0" anchor="t">
            <a:spAutoFit/>
          </a:bodyPr>
          <a:lstStyle/>
          <a:p>
            <a:r>
              <a:rPr lang="en-US" sz="7200" dirty="0">
                <a:solidFill>
                  <a:schemeClr val="accent2">
                    <a:lumMod val="50000"/>
                  </a:schemeClr>
                </a:solidFill>
                <a:latin typeface="Rockwell"/>
              </a:rPr>
              <a:t>DISCUSSION</a:t>
            </a:r>
          </a:p>
          <a:p>
            <a:r>
              <a:rPr lang="en-US" sz="3000" dirty="0">
                <a:solidFill>
                  <a:schemeClr val="accent2">
                    <a:lumMod val="50000"/>
                  </a:schemeClr>
                </a:solidFill>
                <a:latin typeface="Rockwell"/>
                <a:cs typeface="Times New Roman"/>
              </a:rPr>
              <a:t>          </a:t>
            </a:r>
            <a:r>
              <a:rPr lang="en-US" sz="3000" dirty="0">
                <a:solidFill>
                  <a:schemeClr val="accent2">
                    <a:lumMod val="50000"/>
                  </a:schemeClr>
                </a:solidFill>
                <a:ea typeface="+mn-lt"/>
                <a:cs typeface="+mn-lt"/>
              </a:rPr>
              <a:t>  </a:t>
            </a:r>
            <a:r>
              <a:rPr lang="en-US" sz="3000" dirty="0">
                <a:solidFill>
                  <a:schemeClr val="accent2">
                    <a:lumMod val="50000"/>
                  </a:schemeClr>
                </a:solidFill>
                <a:latin typeface="Rockwell"/>
                <a:ea typeface="+mn-lt"/>
                <a:cs typeface="+mn-lt"/>
              </a:rPr>
              <a:t>The markerless motion capture system is typically used to identify initial foot contact by marking the frame where center of mass vertical displacement approaches zero. When analyzing event markers with baseball pitchers, the pipeline had to be adjusted to identify different event markers and kinematics. Specifically, due to the forward trunk lean during a pitch, center of mass motion would not correlate with foot contact, making velocity of the lead foot a potentially viable alternative. Additionally, pitchers can demonstrate different landing strategies (toes first vs. heels first) making autodetection challenging.</a:t>
            </a:r>
          </a:p>
          <a:p>
            <a:r>
              <a:rPr lang="en-US" sz="3000" dirty="0">
                <a:solidFill>
                  <a:schemeClr val="accent2">
                    <a:lumMod val="50000"/>
                  </a:schemeClr>
                </a:solidFill>
                <a:latin typeface="Rockwell"/>
                <a:ea typeface="+mn-lt"/>
                <a:cs typeface="+mn-lt"/>
              </a:rPr>
              <a:t>          Reliability of detection of each event marker is represented in Figures 2-5 on a Bland-Alman plot which shows the mean of each event marker in relation to the difference between frames. As shown in Figure 3, foot touchdown has data farthest away from zero because this event marker has the largest standard deviation of 4.37. The system had trouble picking up reliable foot touchdown event markers because, in running gait, the center of mass is almost 0 once the foot makes contact; however, this was not the case in baseball pitchers. </a:t>
            </a:r>
            <a:endParaRPr lang="en-US" dirty="0">
              <a:solidFill>
                <a:schemeClr val="accent2">
                  <a:lumMod val="50000"/>
                </a:schemeClr>
              </a:solidFill>
              <a:latin typeface="Rockwell"/>
              <a:ea typeface="+mn-lt"/>
              <a:cs typeface="+mn-lt"/>
            </a:endParaRPr>
          </a:p>
          <a:p>
            <a:r>
              <a:rPr lang="en-US" sz="3000" dirty="0">
                <a:solidFill>
                  <a:schemeClr val="accent2">
                    <a:lumMod val="50000"/>
                  </a:schemeClr>
                </a:solidFill>
                <a:latin typeface="Rockwell"/>
                <a:ea typeface="+mn-lt"/>
                <a:cs typeface="+mn-lt"/>
              </a:rPr>
              <a:t> Figures 4 and 5 show that the late cocking and ball release event markers had data points closest to zero as these were within 1.8 standard deviations from the mean, despite the cameras’ inability to detect objects. Both motions are correlated, since ball release was set five frames past external rotation; therefore, the markerless motion capture system was reliable when detecting both late cocking and ball release. </a:t>
            </a:r>
            <a:endParaRPr lang="en-US" dirty="0">
              <a:solidFill>
                <a:schemeClr val="accent2">
                  <a:lumMod val="50000"/>
                </a:schemeClr>
              </a:solidFill>
              <a:latin typeface="Rockwell"/>
            </a:endParaRPr>
          </a:p>
        </p:txBody>
      </p:sp>
      <p:cxnSp>
        <p:nvCxnSpPr>
          <p:cNvPr id="41" name="Straight Connector 40"/>
          <p:cNvCxnSpPr>
            <a:cxnSpLocks/>
          </p:cNvCxnSpPr>
          <p:nvPr/>
        </p:nvCxnSpPr>
        <p:spPr>
          <a:xfrm>
            <a:off x="32778136" y="20694397"/>
            <a:ext cx="10579664" cy="0"/>
          </a:xfrm>
          <a:prstGeom prst="line">
            <a:avLst/>
          </a:prstGeom>
          <a:ln w="28575">
            <a:solidFill>
              <a:srgbClr val="A0181B"/>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2778136" y="20866565"/>
            <a:ext cx="11044444" cy="10433625"/>
          </a:xfrm>
          <a:prstGeom prst="rect">
            <a:avLst/>
          </a:prstGeom>
          <a:noFill/>
        </p:spPr>
        <p:txBody>
          <a:bodyPr wrap="square" lIns="91440" tIns="45720" rIns="91440" bIns="45720" rtlCol="0" anchor="t">
            <a:spAutoFit/>
          </a:bodyPr>
          <a:lstStyle/>
          <a:p>
            <a:r>
              <a:rPr lang="en-US" sz="7200" dirty="0">
                <a:solidFill>
                  <a:schemeClr val="accent2">
                    <a:lumMod val="50000"/>
                  </a:schemeClr>
                </a:solidFill>
                <a:latin typeface="Rockwell"/>
              </a:rPr>
              <a:t>TAKE HOME MESSAGES</a:t>
            </a:r>
          </a:p>
          <a:p>
            <a:pPr marL="457200" indent="-457200">
              <a:buFont typeface="Arial" panose="020B0604020202020204" pitchFamily="34" charset="0"/>
              <a:buChar char="•"/>
            </a:pPr>
            <a:r>
              <a:rPr lang="en-US" sz="3000" dirty="0">
                <a:solidFill>
                  <a:schemeClr val="accent2">
                    <a:lumMod val="50000"/>
                  </a:schemeClr>
                </a:solidFill>
                <a:latin typeface="Rockwell"/>
              </a:rPr>
              <a:t>The purpose of this data analysis was to determine the accuracy and reliability of the markerless motion capture system in identifying pitching event markers to internally validate the system for future work with baseball pitchers. </a:t>
            </a:r>
          </a:p>
          <a:p>
            <a:pPr marL="457200" indent="-457200">
              <a:buFont typeface="Arial" panose="020B0604020202020204" pitchFamily="34" charset="0"/>
              <a:buChar char="•"/>
            </a:pPr>
            <a:r>
              <a:rPr lang="en-US" sz="3000" dirty="0">
                <a:solidFill>
                  <a:schemeClr val="accent2">
                    <a:lumMod val="50000"/>
                  </a:schemeClr>
                </a:solidFill>
                <a:latin typeface="Rockwell"/>
                <a:cs typeface="Times New Roman"/>
              </a:rPr>
              <a:t>The markerless motion capture system has proven to be reliable when used for identifying event markers with baseball pitchers. </a:t>
            </a:r>
            <a:endParaRPr lang="en-US" sz="3000" dirty="0">
              <a:solidFill>
                <a:schemeClr val="accent2">
                  <a:lumMod val="50000"/>
                </a:schemeClr>
              </a:solidFill>
              <a:latin typeface="Rockwell" panose="02060603020205020403" pitchFamily="18" charset="77"/>
              <a:cs typeface="Times New Roman"/>
            </a:endParaRPr>
          </a:p>
          <a:p>
            <a:pPr marL="457200" indent="-457200">
              <a:buFont typeface="Arial" panose="020B0604020202020204" pitchFamily="34" charset="0"/>
              <a:buChar char="•"/>
            </a:pPr>
            <a:r>
              <a:rPr lang="en-US" sz="3000" dirty="0">
                <a:solidFill>
                  <a:schemeClr val="accent2">
                    <a:lumMod val="50000"/>
                  </a:schemeClr>
                </a:solidFill>
                <a:latin typeface="Rockwell"/>
                <a:cs typeface="Times New Roman"/>
              </a:rPr>
              <a:t>Ball release and late cocking were the two most accurate event markers between the visual method and V3D auto detection whose standard deviations were very close to 1. </a:t>
            </a:r>
          </a:p>
          <a:p>
            <a:pPr marL="457200" indent="-457200">
              <a:buFont typeface="Arial" panose="020B0604020202020204" pitchFamily="34" charset="0"/>
              <a:buChar char="•"/>
            </a:pPr>
            <a:r>
              <a:rPr lang="en-US" sz="3000" dirty="0">
                <a:solidFill>
                  <a:schemeClr val="accent2">
                    <a:lumMod val="50000"/>
                  </a:schemeClr>
                </a:solidFill>
                <a:latin typeface="Rockwell"/>
                <a:cs typeface="Times New Roman"/>
              </a:rPr>
              <a:t>The largest average difference in frames is 1.44 for the foot touch down event marker which is a good focus point to improve upon in the pipeline. How to identify the foot touchdown since the average difference in frames and time, standard deviations, and standard error of the mean were significantly higher for this event than the other event markers.</a:t>
            </a:r>
          </a:p>
          <a:p>
            <a:pPr marL="457200" indent="-457200">
              <a:buFont typeface="Arial" panose="020B0604020202020204" pitchFamily="34" charset="0"/>
              <a:buChar char="•"/>
            </a:pPr>
            <a:r>
              <a:rPr lang="en-US" sz="3000" dirty="0">
                <a:solidFill>
                  <a:schemeClr val="accent2">
                    <a:lumMod val="50000"/>
                  </a:schemeClr>
                </a:solidFill>
                <a:latin typeface="Rockwell"/>
                <a:cs typeface="Times New Roman"/>
              </a:rPr>
              <a:t>This helps to show that markerless motion capture and V3D auto detection can be used to expand data and knowledge for other sports and positions, besides just gait. </a:t>
            </a:r>
            <a:endParaRPr lang="en-US" sz="3000" dirty="0">
              <a:solidFill>
                <a:schemeClr val="accent2">
                  <a:lumMod val="50000"/>
                </a:schemeClr>
              </a:solidFill>
              <a:latin typeface="Rockwell" panose="02060603020205020403" pitchFamily="18" charset="77"/>
              <a:cs typeface="Times New Roman"/>
            </a:endParaRPr>
          </a:p>
        </p:txBody>
      </p:sp>
      <p:sp>
        <p:nvSpPr>
          <p:cNvPr id="27" name="TextBox 26"/>
          <p:cNvSpPr txBox="1"/>
          <p:nvPr/>
        </p:nvSpPr>
        <p:spPr>
          <a:xfrm>
            <a:off x="10515600" y="32174161"/>
            <a:ext cx="23630851" cy="646331"/>
          </a:xfrm>
          <a:prstGeom prst="rect">
            <a:avLst/>
          </a:prstGeom>
          <a:noFill/>
        </p:spPr>
        <p:txBody>
          <a:bodyPr wrap="square" rtlCol="0">
            <a:spAutoFit/>
          </a:bodyPr>
          <a:lstStyle/>
          <a:p>
            <a:pPr algn="ctr"/>
            <a:r>
              <a:rPr lang="en-US" sz="3600" b="1">
                <a:solidFill>
                  <a:schemeClr val="bg1"/>
                </a:solidFill>
                <a:latin typeface="Rockwell" panose="02060603020205020403" pitchFamily="18" charset="0"/>
                <a:cs typeface="Times New Roman" pitchFamily="18" charset="0"/>
              </a:rPr>
              <a:t>This work was presented at the 2024 Sacred Heart University Exercise Science Capstone Symposium</a:t>
            </a:r>
          </a:p>
        </p:txBody>
      </p:sp>
      <p:graphicFrame>
        <p:nvGraphicFramePr>
          <p:cNvPr id="8" name="Table 9">
            <a:extLst>
              <a:ext uri="{FF2B5EF4-FFF2-40B4-BE49-F238E27FC236}">
                <a16:creationId xmlns:a16="http://schemas.microsoft.com/office/drawing/2014/main" id="{DD75A239-DAEF-94C2-4E0A-82C454EFCAEC}"/>
              </a:ext>
            </a:extLst>
          </p:cNvPr>
          <p:cNvGraphicFramePr>
            <a:graphicFrameLocks noGrp="1"/>
          </p:cNvGraphicFramePr>
          <p:nvPr>
            <p:extLst>
              <p:ext uri="{D42A27DB-BD31-4B8C-83A1-F6EECF244321}">
                <p14:modId xmlns:p14="http://schemas.microsoft.com/office/powerpoint/2010/main" val="219450490"/>
              </p:ext>
            </p:extLst>
          </p:nvPr>
        </p:nvGraphicFramePr>
        <p:xfrm>
          <a:off x="13917347" y="7802455"/>
          <a:ext cx="18525452" cy="7023956"/>
        </p:xfrm>
        <a:graphic>
          <a:graphicData uri="http://schemas.openxmlformats.org/drawingml/2006/table">
            <a:tbl>
              <a:tblPr firstRow="1" bandRow="1">
                <a:tableStyleId>{5C22544A-7EE6-4342-B048-85BDC9FD1C3A}</a:tableStyleId>
              </a:tblPr>
              <a:tblGrid>
                <a:gridCol w="1938674">
                  <a:extLst>
                    <a:ext uri="{9D8B030D-6E8A-4147-A177-3AD203B41FA5}">
                      <a16:colId xmlns:a16="http://schemas.microsoft.com/office/drawing/2014/main" val="2431690940"/>
                    </a:ext>
                  </a:extLst>
                </a:gridCol>
                <a:gridCol w="2819400">
                  <a:extLst>
                    <a:ext uri="{9D8B030D-6E8A-4147-A177-3AD203B41FA5}">
                      <a16:colId xmlns:a16="http://schemas.microsoft.com/office/drawing/2014/main" val="3137604912"/>
                    </a:ext>
                  </a:extLst>
                </a:gridCol>
                <a:gridCol w="4495800">
                  <a:extLst>
                    <a:ext uri="{9D8B030D-6E8A-4147-A177-3AD203B41FA5}">
                      <a16:colId xmlns:a16="http://schemas.microsoft.com/office/drawing/2014/main" val="1590636989"/>
                    </a:ext>
                  </a:extLst>
                </a:gridCol>
                <a:gridCol w="5334000">
                  <a:extLst>
                    <a:ext uri="{9D8B030D-6E8A-4147-A177-3AD203B41FA5}">
                      <a16:colId xmlns:a16="http://schemas.microsoft.com/office/drawing/2014/main" val="761123031"/>
                    </a:ext>
                  </a:extLst>
                </a:gridCol>
                <a:gridCol w="3937578">
                  <a:extLst>
                    <a:ext uri="{9D8B030D-6E8A-4147-A177-3AD203B41FA5}">
                      <a16:colId xmlns:a16="http://schemas.microsoft.com/office/drawing/2014/main" val="1652017418"/>
                    </a:ext>
                  </a:extLst>
                </a:gridCol>
              </a:tblGrid>
              <a:tr h="1093516">
                <a:tc gridSpan="5">
                  <a:txBody>
                    <a:bodyPr/>
                    <a:lstStyle/>
                    <a:p>
                      <a:r>
                        <a:rPr lang="en-US" sz="3000" b="1" dirty="0">
                          <a:solidFill>
                            <a:schemeClr val="tx1"/>
                          </a:solidFill>
                          <a:latin typeface="Rockwell" panose="02060603020205020403" pitchFamily="18" charset="77"/>
                        </a:rPr>
                        <a:t>Figure 1: </a:t>
                      </a:r>
                      <a:r>
                        <a:rPr lang="en-US" sz="3000" b="0" dirty="0">
                          <a:solidFill>
                            <a:schemeClr val="tx1"/>
                          </a:solidFill>
                          <a:latin typeface="Rockwell" panose="02060603020205020403" pitchFamily="18" charset="77"/>
                        </a:rPr>
                        <a:t>Visual representation of the 4 event markers from Visual 3D auto detection.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sz="3000">
                        <a:latin typeface="Rockwell" panose="02060603020205020403" pitchFamily="18" charset="77"/>
                      </a:endParaRPr>
                    </a:p>
                  </a:txBody>
                  <a:tcPr>
                    <a:solidFill>
                      <a:schemeClr val="accent2">
                        <a:lumMod val="60000"/>
                        <a:lumOff val="40000"/>
                      </a:schemeClr>
                    </a:solidFill>
                  </a:tcPr>
                </a:tc>
                <a:tc hMerge="1">
                  <a:txBody>
                    <a:bodyPr/>
                    <a:lstStyle/>
                    <a:p>
                      <a:endParaRPr lang="en-US" sz="3000">
                        <a:latin typeface="Rockwell" panose="02060603020205020403" pitchFamily="18" charset="77"/>
                      </a:endParaRPr>
                    </a:p>
                  </a:txBody>
                  <a:tcPr>
                    <a:solidFill>
                      <a:schemeClr val="accent2">
                        <a:lumMod val="60000"/>
                        <a:lumOff val="40000"/>
                      </a:schemeClr>
                    </a:solidFill>
                  </a:tcPr>
                </a:tc>
                <a:tc hMerge="1">
                  <a:txBody>
                    <a:bodyPr/>
                    <a:lstStyle/>
                    <a:p>
                      <a:endParaRPr lang="en-US" sz="3000">
                        <a:latin typeface="Rockwell" panose="02060603020205020403" pitchFamily="18" charset="77"/>
                      </a:endParaRPr>
                    </a:p>
                  </a:txBody>
                  <a:tcPr>
                    <a:solidFill>
                      <a:schemeClr val="accent2">
                        <a:lumMod val="60000"/>
                        <a:lumOff val="40000"/>
                      </a:schemeClr>
                    </a:solidFill>
                  </a:tcPr>
                </a:tc>
                <a:tc hMerge="1">
                  <a:txBody>
                    <a:bodyPr/>
                    <a:lstStyle/>
                    <a:p>
                      <a:endParaRPr lang="en-US" sz="3000">
                        <a:latin typeface="Rockwell" panose="02060603020205020403" pitchFamily="18" charset="77"/>
                      </a:endParaRPr>
                    </a:p>
                  </a:txBody>
                  <a:tcPr>
                    <a:solidFill>
                      <a:schemeClr val="accent2">
                        <a:lumMod val="60000"/>
                        <a:lumOff val="40000"/>
                      </a:schemeClr>
                    </a:solidFill>
                  </a:tcPr>
                </a:tc>
                <a:extLst>
                  <a:ext uri="{0D108BD9-81ED-4DB2-BD59-A6C34878D82A}">
                    <a16:rowId xmlns:a16="http://schemas.microsoft.com/office/drawing/2014/main" val="1502810798"/>
                  </a:ext>
                </a:extLst>
              </a:tr>
              <a:tr h="1093516">
                <a:tc>
                  <a:txBody>
                    <a:bodyPr/>
                    <a:lstStyle/>
                    <a:p>
                      <a:endParaRPr lang="en-US" sz="3000">
                        <a:latin typeface="Rockwell" panose="02060603020205020403" pitchFamily="18"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3000">
                          <a:latin typeface="Rockwell" panose="02060603020205020403" pitchFamily="18" charset="77"/>
                        </a:rPr>
                        <a:t>Maximum Hip Flexion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3000">
                          <a:latin typeface="Rockwell" panose="02060603020205020403" pitchFamily="18" charset="77"/>
                        </a:rPr>
                        <a:t>Foot Touchdown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3000">
                          <a:latin typeface="Rockwell" panose="02060603020205020403" pitchFamily="18" charset="77"/>
                        </a:rPr>
                        <a:t>Late Cocking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3000">
                          <a:latin typeface="Rockwell" panose="02060603020205020403" pitchFamily="18" charset="77"/>
                        </a:rPr>
                        <a:t>Ball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488616477"/>
                  </a:ext>
                </a:extLst>
              </a:tr>
              <a:tr h="4836924">
                <a:tc>
                  <a:txBody>
                    <a:bodyPr/>
                    <a:lstStyle/>
                    <a:p>
                      <a:r>
                        <a:rPr lang="en-US" sz="3000">
                          <a:latin typeface="Rockwell" panose="02060603020205020403" pitchFamily="18" charset="77"/>
                        </a:rPr>
                        <a:t>Visual 3D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3000">
                        <a:latin typeface="Rockwell" panose="02060603020205020403" pitchFamily="18"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3000">
                        <a:latin typeface="Rockwell" panose="02060603020205020403" pitchFamily="18"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3000">
                        <a:latin typeface="Rockwell" panose="02060603020205020403" pitchFamily="18"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3000" dirty="0">
                        <a:latin typeface="Rockwell" panose="02060603020205020403" pitchFamily="18"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18442978"/>
                  </a:ext>
                </a:extLst>
              </a:tr>
            </a:tbl>
          </a:graphicData>
        </a:graphic>
      </p:graphicFrame>
      <p:pic>
        <p:nvPicPr>
          <p:cNvPr id="2050" name="Picture 2" descr="Image preview">
            <a:extLst>
              <a:ext uri="{FF2B5EF4-FFF2-40B4-BE49-F238E27FC236}">
                <a16:creationId xmlns:a16="http://schemas.microsoft.com/office/drawing/2014/main" id="{884781F3-B0CE-7FBB-18D1-53FB43CF1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3234" y="10398111"/>
            <a:ext cx="3404178" cy="392444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preview">
            <a:extLst>
              <a:ext uri="{FF2B5EF4-FFF2-40B4-BE49-F238E27FC236}">
                <a16:creationId xmlns:a16="http://schemas.microsoft.com/office/drawing/2014/main" id="{2784D8DE-A760-6882-A7CF-0BCA90054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8649" y="10196759"/>
            <a:ext cx="2173947" cy="44920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erson wearing a baseball glove and holding a ball&#10;&#10;Description automatically generated">
            <a:extLst>
              <a:ext uri="{FF2B5EF4-FFF2-40B4-BE49-F238E27FC236}">
                <a16:creationId xmlns:a16="http://schemas.microsoft.com/office/drawing/2014/main" id="{E4FEBE96-0B1E-F666-21D6-02B3636B7F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16645" y="10260081"/>
            <a:ext cx="3872449" cy="4375649"/>
          </a:xfrm>
          <a:prstGeom prst="rect">
            <a:avLst/>
          </a:prstGeom>
        </p:spPr>
      </p:pic>
      <p:pic>
        <p:nvPicPr>
          <p:cNvPr id="13" name="Picture 12" descr="A skeleton in a baseball uniform&#10;&#10;Description automatically generated">
            <a:extLst>
              <a:ext uri="{FF2B5EF4-FFF2-40B4-BE49-F238E27FC236}">
                <a16:creationId xmlns:a16="http://schemas.microsoft.com/office/drawing/2014/main" id="{C88F0F5B-4651-2D89-2F95-2C12E878F9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04618" y="10369644"/>
            <a:ext cx="4821332" cy="3981043"/>
          </a:xfrm>
          <a:prstGeom prst="rect">
            <a:avLst/>
          </a:prstGeom>
        </p:spPr>
      </p:pic>
      <p:sp>
        <p:nvSpPr>
          <p:cNvPr id="17" name="Oval 16">
            <a:extLst>
              <a:ext uri="{FF2B5EF4-FFF2-40B4-BE49-F238E27FC236}">
                <a16:creationId xmlns:a16="http://schemas.microsoft.com/office/drawing/2014/main" id="{6769500D-783A-A3E4-C9F8-76C11F43A9EA}"/>
              </a:ext>
            </a:extLst>
          </p:cNvPr>
          <p:cNvSpPr/>
          <p:nvPr/>
        </p:nvSpPr>
        <p:spPr>
          <a:xfrm>
            <a:off x="17266668" y="10402174"/>
            <a:ext cx="678891" cy="628089"/>
          </a:xfrm>
          <a:prstGeom prst="ellipse">
            <a:avLst/>
          </a:prstGeom>
          <a:solidFill>
            <a:srgbClr val="059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83A1C77-40B9-63AE-1907-8E862B2EC306}"/>
              </a:ext>
            </a:extLst>
          </p:cNvPr>
          <p:cNvSpPr/>
          <p:nvPr/>
        </p:nvSpPr>
        <p:spPr>
          <a:xfrm>
            <a:off x="20649434" y="10649272"/>
            <a:ext cx="678891" cy="628089"/>
          </a:xfrm>
          <a:prstGeom prst="ellipse">
            <a:avLst/>
          </a:prstGeom>
          <a:solidFill>
            <a:srgbClr val="059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72380FA-F0BE-46E0-398C-51DF5C438053}"/>
              </a:ext>
            </a:extLst>
          </p:cNvPr>
          <p:cNvSpPr/>
          <p:nvPr/>
        </p:nvSpPr>
        <p:spPr>
          <a:xfrm>
            <a:off x="24105318" y="10868716"/>
            <a:ext cx="678891" cy="781707"/>
          </a:xfrm>
          <a:prstGeom prst="ellipse">
            <a:avLst/>
          </a:prstGeom>
          <a:solidFill>
            <a:srgbClr val="059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C9886C-11DC-CC9C-46E7-9075CCD04C34}"/>
              </a:ext>
            </a:extLst>
          </p:cNvPr>
          <p:cNvSpPr/>
          <p:nvPr/>
        </p:nvSpPr>
        <p:spPr>
          <a:xfrm>
            <a:off x="29808807" y="10402175"/>
            <a:ext cx="678891" cy="628088"/>
          </a:xfrm>
          <a:prstGeom prst="ellipse">
            <a:avLst/>
          </a:prstGeom>
          <a:solidFill>
            <a:srgbClr val="059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able 27">
            <a:extLst>
              <a:ext uri="{FF2B5EF4-FFF2-40B4-BE49-F238E27FC236}">
                <a16:creationId xmlns:a16="http://schemas.microsoft.com/office/drawing/2014/main" id="{90A356A2-AFE6-0A2F-9F80-8FA35B5CC298}"/>
              </a:ext>
            </a:extLst>
          </p:cNvPr>
          <p:cNvGraphicFramePr>
            <a:graphicFrameLocks noGrp="1"/>
          </p:cNvGraphicFramePr>
          <p:nvPr>
            <p:extLst>
              <p:ext uri="{D42A27DB-BD31-4B8C-83A1-F6EECF244321}">
                <p14:modId xmlns:p14="http://schemas.microsoft.com/office/powerpoint/2010/main" val="3891609759"/>
              </p:ext>
            </p:extLst>
          </p:nvPr>
        </p:nvGraphicFramePr>
        <p:xfrm>
          <a:off x="13876058" y="15258046"/>
          <a:ext cx="18608030" cy="16381920"/>
        </p:xfrm>
        <a:graphic>
          <a:graphicData uri="http://schemas.openxmlformats.org/drawingml/2006/table">
            <a:tbl>
              <a:tblPr firstRow="1" bandRow="1">
                <a:tableStyleId>{5C22544A-7EE6-4342-B048-85BDC9FD1C3A}</a:tableStyleId>
              </a:tblPr>
              <a:tblGrid>
                <a:gridCol w="9304015">
                  <a:extLst>
                    <a:ext uri="{9D8B030D-6E8A-4147-A177-3AD203B41FA5}">
                      <a16:colId xmlns:a16="http://schemas.microsoft.com/office/drawing/2014/main" val="50909116"/>
                    </a:ext>
                  </a:extLst>
                </a:gridCol>
                <a:gridCol w="9304015">
                  <a:extLst>
                    <a:ext uri="{9D8B030D-6E8A-4147-A177-3AD203B41FA5}">
                      <a16:colId xmlns:a16="http://schemas.microsoft.com/office/drawing/2014/main" val="3820449110"/>
                    </a:ext>
                  </a:extLst>
                </a:gridCol>
              </a:tblGrid>
              <a:tr h="8190960">
                <a:tc>
                  <a:txBody>
                    <a:bodyPr/>
                    <a:lstStyle/>
                    <a:p>
                      <a:endParaRPr lang="en-US" dirty="0">
                        <a:solidFill>
                          <a:schemeClr val="accent2">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dirty="0">
                        <a:solidFill>
                          <a:schemeClr val="accent2">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433934151"/>
                  </a:ext>
                </a:extLst>
              </a:tr>
              <a:tr h="8190960">
                <a:tc>
                  <a:txBody>
                    <a:bodyPr/>
                    <a:lstStyle/>
                    <a:p>
                      <a:endParaRPr lang="en-US" dirty="0">
                        <a:solidFill>
                          <a:schemeClr val="accent2">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dirty="0">
                        <a:solidFill>
                          <a:schemeClr val="accent2">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956060864"/>
                  </a:ext>
                </a:extLst>
              </a:tr>
            </a:tbl>
          </a:graphicData>
        </a:graphic>
      </p:graphicFrame>
      <p:pic>
        <p:nvPicPr>
          <p:cNvPr id="29" name="Picture 28">
            <a:extLst>
              <a:ext uri="{FF2B5EF4-FFF2-40B4-BE49-F238E27FC236}">
                <a16:creationId xmlns:a16="http://schemas.microsoft.com/office/drawing/2014/main" id="{DB63E6F3-381E-A22A-A10D-19E569DF1207}"/>
              </a:ext>
            </a:extLst>
          </p:cNvPr>
          <p:cNvPicPr>
            <a:picLocks noChangeAspect="1"/>
          </p:cNvPicPr>
          <p:nvPr/>
        </p:nvPicPr>
        <p:blipFill>
          <a:blip r:embed="rId8"/>
          <a:stretch>
            <a:fillRect/>
          </a:stretch>
        </p:blipFill>
        <p:spPr>
          <a:xfrm>
            <a:off x="14142891" y="17253814"/>
            <a:ext cx="8557946" cy="5988280"/>
          </a:xfrm>
          <a:prstGeom prst="rect">
            <a:avLst/>
          </a:prstGeom>
        </p:spPr>
      </p:pic>
      <p:sp>
        <p:nvSpPr>
          <p:cNvPr id="30" name="TextBox 29">
            <a:extLst>
              <a:ext uri="{FF2B5EF4-FFF2-40B4-BE49-F238E27FC236}">
                <a16:creationId xmlns:a16="http://schemas.microsoft.com/office/drawing/2014/main" id="{D21BDD9C-D78F-C8D7-57A8-BF36047622BB}"/>
              </a:ext>
            </a:extLst>
          </p:cNvPr>
          <p:cNvSpPr txBox="1"/>
          <p:nvPr/>
        </p:nvSpPr>
        <p:spPr>
          <a:xfrm>
            <a:off x="13917937" y="15364559"/>
            <a:ext cx="9301991"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latin typeface="Rockwell"/>
                <a:ea typeface="Calibri"/>
                <a:cs typeface="Calibri"/>
              </a:rPr>
              <a:t>Maximum Hip Flexion Reliability Chart</a:t>
            </a:r>
            <a:endParaRPr lang="en-US" dirty="0"/>
          </a:p>
          <a:p>
            <a:pPr algn="ctr"/>
            <a:r>
              <a:rPr lang="en-US" sz="2800" b="1" dirty="0">
                <a:latin typeface="Rockwell"/>
                <a:ea typeface="Calibri"/>
                <a:cs typeface="Calibri"/>
              </a:rPr>
              <a:t>Figure 2:</a:t>
            </a:r>
            <a:r>
              <a:rPr lang="en-US" sz="2800" dirty="0">
                <a:latin typeface="Rockwell"/>
                <a:ea typeface="Calibri"/>
                <a:cs typeface="Calibri"/>
              </a:rPr>
              <a:t> Comparison of the difference in the number of frames between the visual method and Visual 3D auto detection for maximum hip flexion</a:t>
            </a:r>
          </a:p>
        </p:txBody>
      </p:sp>
      <p:sp>
        <p:nvSpPr>
          <p:cNvPr id="34" name="TextBox 33">
            <a:extLst>
              <a:ext uri="{FF2B5EF4-FFF2-40B4-BE49-F238E27FC236}">
                <a16:creationId xmlns:a16="http://schemas.microsoft.com/office/drawing/2014/main" id="{945249BA-06EC-9C97-AC50-3776CE1EC7B9}"/>
              </a:ext>
            </a:extLst>
          </p:cNvPr>
          <p:cNvSpPr txBox="1"/>
          <p:nvPr/>
        </p:nvSpPr>
        <p:spPr>
          <a:xfrm>
            <a:off x="23207747" y="15432347"/>
            <a:ext cx="9253150"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latin typeface="Rockwell"/>
              </a:rPr>
              <a:t>Foot Touch Down Reliability Chart </a:t>
            </a:r>
            <a:endParaRPr lang="en-US" sz="3000" dirty="0">
              <a:latin typeface="Rockwell"/>
            </a:endParaRPr>
          </a:p>
          <a:p>
            <a:pPr algn="ctr"/>
            <a:r>
              <a:rPr lang="en-US" sz="2800" b="1" dirty="0">
                <a:latin typeface="Rockwell"/>
              </a:rPr>
              <a:t>Figure 3:</a:t>
            </a:r>
            <a:r>
              <a:rPr lang="en-US" sz="2800" dirty="0">
                <a:latin typeface="Rockwell"/>
              </a:rPr>
              <a:t> Comparison of the difference in the number of frames between the visual method and Visual 3D auto detection for foot touch down.</a:t>
            </a:r>
            <a:endParaRPr lang="en-US" sz="2800" dirty="0">
              <a:cs typeface="Calibri"/>
            </a:endParaRPr>
          </a:p>
        </p:txBody>
      </p:sp>
      <p:sp>
        <p:nvSpPr>
          <p:cNvPr id="39" name="TextBox 38">
            <a:extLst>
              <a:ext uri="{FF2B5EF4-FFF2-40B4-BE49-F238E27FC236}">
                <a16:creationId xmlns:a16="http://schemas.microsoft.com/office/drawing/2014/main" id="{985044E7-3D57-4DE6-05C4-C100FFCC02E7}"/>
              </a:ext>
            </a:extLst>
          </p:cNvPr>
          <p:cNvSpPr txBox="1"/>
          <p:nvPr/>
        </p:nvSpPr>
        <p:spPr>
          <a:xfrm>
            <a:off x="23426250" y="23560567"/>
            <a:ext cx="8856803"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latin typeface="Rockwell"/>
                <a:ea typeface="Calibri"/>
                <a:cs typeface="Calibri"/>
              </a:rPr>
              <a:t>Ball release Reliability Chart </a:t>
            </a:r>
            <a:endParaRPr lang="en-US" dirty="0"/>
          </a:p>
          <a:p>
            <a:pPr algn="ctr"/>
            <a:r>
              <a:rPr lang="en-US" sz="2800" b="1" dirty="0">
                <a:latin typeface="Rockwell"/>
                <a:ea typeface="Calibri"/>
                <a:cs typeface="Calibri"/>
              </a:rPr>
              <a:t>Figure 5:</a:t>
            </a:r>
            <a:r>
              <a:rPr lang="en-US" sz="2800" dirty="0">
                <a:latin typeface="Rockwell"/>
                <a:ea typeface="Calibri"/>
                <a:cs typeface="Calibri"/>
              </a:rPr>
              <a:t> Comparison of the difference in the number of frames between the visual method and Visual 3D auto detection for ball release.</a:t>
            </a:r>
          </a:p>
        </p:txBody>
      </p:sp>
      <p:sp>
        <p:nvSpPr>
          <p:cNvPr id="43" name="TextBox 42">
            <a:extLst>
              <a:ext uri="{FF2B5EF4-FFF2-40B4-BE49-F238E27FC236}">
                <a16:creationId xmlns:a16="http://schemas.microsoft.com/office/drawing/2014/main" id="{B730D9F1-DDA7-6CB8-B5EF-A0CD2ACE42B2}"/>
              </a:ext>
            </a:extLst>
          </p:cNvPr>
          <p:cNvSpPr txBox="1"/>
          <p:nvPr/>
        </p:nvSpPr>
        <p:spPr>
          <a:xfrm>
            <a:off x="13991364" y="23641621"/>
            <a:ext cx="9016872"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latin typeface="Rockwell"/>
                <a:ea typeface="Calibri"/>
                <a:cs typeface="Calibri"/>
              </a:rPr>
              <a:t>Late Cocking Reliability Chart</a:t>
            </a:r>
            <a:endParaRPr lang="en-US" dirty="0"/>
          </a:p>
          <a:p>
            <a:pPr algn="ctr"/>
            <a:r>
              <a:rPr lang="en-US" sz="2800" b="1" dirty="0">
                <a:latin typeface="Rockwell"/>
                <a:ea typeface="Calibri"/>
                <a:cs typeface="Calibri"/>
              </a:rPr>
              <a:t>Figure 4:</a:t>
            </a:r>
            <a:r>
              <a:rPr lang="en-US" sz="2800" dirty="0">
                <a:latin typeface="Rockwell"/>
                <a:ea typeface="Calibri"/>
                <a:cs typeface="Calibri"/>
              </a:rPr>
              <a:t> Comparison of the difference in the number of frames between the visual method and Visual 3D auto detection for late cocking</a:t>
            </a:r>
          </a:p>
        </p:txBody>
      </p:sp>
      <p:pic>
        <p:nvPicPr>
          <p:cNvPr id="2" name="Picture 1">
            <a:extLst>
              <a:ext uri="{FF2B5EF4-FFF2-40B4-BE49-F238E27FC236}">
                <a16:creationId xmlns:a16="http://schemas.microsoft.com/office/drawing/2014/main" id="{EEECC9EA-4388-9A82-16A9-16CF08BDF98B}"/>
              </a:ext>
            </a:extLst>
          </p:cNvPr>
          <p:cNvPicPr>
            <a:picLocks noChangeAspect="1"/>
          </p:cNvPicPr>
          <p:nvPr/>
        </p:nvPicPr>
        <p:blipFill>
          <a:blip r:embed="rId9"/>
          <a:stretch>
            <a:fillRect/>
          </a:stretch>
        </p:blipFill>
        <p:spPr>
          <a:xfrm>
            <a:off x="23475562" y="25482530"/>
            <a:ext cx="8541200" cy="5976562"/>
          </a:xfrm>
          <a:prstGeom prst="rect">
            <a:avLst/>
          </a:prstGeom>
        </p:spPr>
      </p:pic>
      <p:pic>
        <p:nvPicPr>
          <p:cNvPr id="7" name="Picture 6" descr="A line graph with dots and lines&#10;&#10;Description automatically generated">
            <a:extLst>
              <a:ext uri="{FF2B5EF4-FFF2-40B4-BE49-F238E27FC236}">
                <a16:creationId xmlns:a16="http://schemas.microsoft.com/office/drawing/2014/main" id="{D919A17D-80C0-3AD1-C97F-C4239892792C}"/>
              </a:ext>
            </a:extLst>
          </p:cNvPr>
          <p:cNvPicPr>
            <a:picLocks noChangeAspect="1"/>
          </p:cNvPicPr>
          <p:nvPr/>
        </p:nvPicPr>
        <p:blipFill>
          <a:blip r:embed="rId10"/>
          <a:stretch>
            <a:fillRect/>
          </a:stretch>
        </p:blipFill>
        <p:spPr>
          <a:xfrm>
            <a:off x="14131193" y="25505427"/>
            <a:ext cx="8475755" cy="5930769"/>
          </a:xfrm>
          <a:prstGeom prst="rect">
            <a:avLst/>
          </a:prstGeom>
        </p:spPr>
      </p:pic>
      <p:pic>
        <p:nvPicPr>
          <p:cNvPr id="10" name="Picture 9">
            <a:extLst>
              <a:ext uri="{FF2B5EF4-FFF2-40B4-BE49-F238E27FC236}">
                <a16:creationId xmlns:a16="http://schemas.microsoft.com/office/drawing/2014/main" id="{45CC8037-1494-A955-6198-8921B40D2D8A}"/>
              </a:ext>
            </a:extLst>
          </p:cNvPr>
          <p:cNvPicPr>
            <a:picLocks noChangeAspect="1"/>
          </p:cNvPicPr>
          <p:nvPr/>
        </p:nvPicPr>
        <p:blipFill>
          <a:blip r:embed="rId11"/>
          <a:stretch>
            <a:fillRect/>
          </a:stretch>
        </p:blipFill>
        <p:spPr>
          <a:xfrm rot="10800000" flipH="1" flipV="1">
            <a:off x="23559373" y="17296153"/>
            <a:ext cx="8693309" cy="5830415"/>
          </a:xfrm>
          <a:prstGeom prst="rect">
            <a:avLst/>
          </a:prstGeom>
        </p:spPr>
      </p:pic>
    </p:spTree>
    <p:extLst>
      <p:ext uri="{BB962C8B-B14F-4D97-AF65-F5344CB8AC3E}">
        <p14:creationId xmlns:p14="http://schemas.microsoft.com/office/powerpoint/2010/main" val="1021730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3a9a1e-3795-49c3-bf68-ecce201b8d70">
      <Terms xmlns="http://schemas.microsoft.com/office/infopath/2007/PartnerControls"/>
    </lcf76f155ced4ddcb4097134ff3c332f>
    <TaxCatchAll xmlns="97f189ce-eb07-4121-926c-ad10829e05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241F422EC0CC4C8EBE4DC8336F4E7E" ma:contentTypeVersion="23" ma:contentTypeDescription="Create a new document." ma:contentTypeScope="" ma:versionID="84bf7c548339cbf5e1194c16fd7b614f">
  <xsd:schema xmlns:xsd="http://www.w3.org/2001/XMLSchema" xmlns:xs="http://www.w3.org/2001/XMLSchema" xmlns:p="http://schemas.microsoft.com/office/2006/metadata/properties" xmlns:ns2="5523b991-a3cc-42ec-99c0-93458c6ee87f" xmlns:ns3="933a9a1e-3795-49c3-bf68-ecce201b8d70" xmlns:ns4="97f189ce-eb07-4121-926c-ad10829e0504" targetNamespace="http://schemas.microsoft.com/office/2006/metadata/properties" ma:root="true" ma:fieldsID="6d3ef87379b007ceb2e18545be3f9ff0" ns2:_="" ns3:_="" ns4:_="">
    <xsd:import namespace="5523b991-a3cc-42ec-99c0-93458c6ee87f"/>
    <xsd:import namespace="933a9a1e-3795-49c3-bf68-ecce201b8d70"/>
    <xsd:import namespace="97f189ce-eb07-4121-926c-ad10829e0504"/>
    <xsd:element name="properties">
      <xsd:complexType>
        <xsd:sequence>
          <xsd:element name="documentManagement">
            <xsd:complexType>
              <xsd:all>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3b991-a3cc-42ec-99c0-93458c6ee8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3a9a1e-3795-49c3-bf68-ecce201b8d70" elementFormDefault="qualified">
    <xsd:import namespace="http://schemas.microsoft.com/office/2006/documentManagement/types"/>
    <xsd:import namespace="http://schemas.microsoft.com/office/infopath/2007/PartnerControls"/>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fc7c6bf-bcdc-4a22-a798-56f05a6d25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189ce-eb07-4121-926c-ad10829e050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fa4540d-ee79-451e-830a-8e0323f89d54}" ma:internalName="TaxCatchAll" ma:showField="CatchAllData" ma:web="97f189ce-eb07-4121-926c-ad10829e05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299B37-D4EC-4CB6-93C0-945DA68A3EAB}">
  <ds:schemaRefs>
    <ds:schemaRef ds:uri="http://schemas.microsoft.com/sharepoint/v3/contenttype/forms"/>
  </ds:schemaRefs>
</ds:datastoreItem>
</file>

<file path=customXml/itemProps2.xml><?xml version="1.0" encoding="utf-8"?>
<ds:datastoreItem xmlns:ds="http://schemas.openxmlformats.org/officeDocument/2006/customXml" ds:itemID="{AC2CA534-F2B0-4C31-905C-7FFADA9216DC}">
  <ds:schemaRefs>
    <ds:schemaRef ds:uri="933a9a1e-3795-49c3-bf68-ecce201b8d70"/>
    <ds:schemaRef ds:uri="97f189ce-eb07-4121-926c-ad10829e0504"/>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DDFEC5D7-8E6E-4A9B-A03E-703F41D082DA}">
  <ds:schemaRefs>
    <ds:schemaRef ds:uri="5523b991-a3cc-42ec-99c0-93458c6ee87f"/>
    <ds:schemaRef ds:uri="933a9a1e-3795-49c3-bf68-ecce201b8d70"/>
    <ds:schemaRef ds:uri="97f189ce-eb07-4121-926c-ad10829e05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54487</TotalTime>
  <Words>1168</Words>
  <Application>Microsoft Macintosh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Rockwell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Scibek, Prof. Eric P.</dc:creator>
  <cp:lastModifiedBy>Microsoft Office User</cp:lastModifiedBy>
  <cp:revision>116</cp:revision>
  <dcterms:created xsi:type="dcterms:W3CDTF">2013-06-27T21:33:01Z</dcterms:created>
  <dcterms:modified xsi:type="dcterms:W3CDTF">2024-04-18T00:06:38Z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0x010100EA241F422EC0CC4C8EBE4DC8336F4E7E</vt:lpwstr>
  </property>
  <property fmtid="{D5CDD505-2E9C-101B-9397-08002B2CF9AE}" pid="3" name="Order">
    <vt:r8>11500</vt:r8>
  </property>
</Properties>
</file>