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sldIdLst>
    <p:sldId id="256" r:id="rId5"/>
  </p:sldIdLst>
  <p:sldSz cx="51206400" cy="36576000"/>
  <p:notesSz cx="9309100" cy="7053263"/>
  <p:defaultTextStyle>
    <a:defPPr>
      <a:defRPr lang="en-US"/>
    </a:defPPr>
    <a:lvl1pPr algn="l" rtl="0" eaLnBrk="0" fontAlgn="base" hangingPunct="0">
      <a:spcBef>
        <a:spcPct val="0"/>
      </a:spcBef>
      <a:spcAft>
        <a:spcPct val="0"/>
      </a:spcAft>
      <a:defRPr sz="50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50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50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50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50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50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50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50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50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2752">
          <p15:clr>
            <a:srgbClr val="A4A3A4"/>
          </p15:clr>
        </p15:guide>
        <p15:guide id="2" pos="313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591"/>
    <a:srgbClr val="FF0000"/>
    <a:srgbClr val="C00000"/>
    <a:srgbClr val="B60101"/>
    <a:srgbClr val="99134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200"/>
    <p:restoredTop sz="95827"/>
  </p:normalViewPr>
  <p:slideViewPr>
    <p:cSldViewPr snapToGrid="0">
      <p:cViewPr varScale="1">
        <p:scale>
          <a:sx n="23" d="100"/>
          <a:sy n="23" d="100"/>
        </p:scale>
        <p:origin x="2152" y="352"/>
      </p:cViewPr>
      <p:guideLst>
        <p:guide orient="horz" pos="22752"/>
        <p:guide pos="313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4579" cy="352983"/>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idx="1"/>
          </p:nvPr>
        </p:nvSpPr>
        <p:spPr>
          <a:xfrm>
            <a:off x="5272932" y="0"/>
            <a:ext cx="4034579" cy="352983"/>
          </a:xfrm>
          <a:prstGeom prst="rect">
            <a:avLst/>
          </a:prstGeom>
        </p:spPr>
        <p:txBody>
          <a:bodyPr vert="horz" lIns="91751" tIns="45875" rIns="91751" bIns="45875" rtlCol="0"/>
          <a:lstStyle>
            <a:lvl1pPr algn="r">
              <a:defRPr sz="1200"/>
            </a:lvl1pPr>
          </a:lstStyle>
          <a:p>
            <a:fld id="{B5F87038-DAAD-4BE2-94BF-5D0FF8C06BE1}" type="datetimeFigureOut">
              <a:rPr lang="en-US" smtClean="0"/>
              <a:t>4/14/24</a:t>
            </a:fld>
            <a:endParaRPr lang="en-US"/>
          </a:p>
        </p:txBody>
      </p:sp>
      <p:sp>
        <p:nvSpPr>
          <p:cNvPr id="4" name="Slide Image Placeholder 3"/>
          <p:cNvSpPr>
            <a:spLocks noGrp="1" noRot="1" noChangeAspect="1"/>
          </p:cNvSpPr>
          <p:nvPr>
            <p:ph type="sldImg" idx="2"/>
          </p:nvPr>
        </p:nvSpPr>
        <p:spPr>
          <a:xfrm>
            <a:off x="2803525" y="528638"/>
            <a:ext cx="3702050" cy="2644775"/>
          </a:xfrm>
          <a:prstGeom prst="rect">
            <a:avLst/>
          </a:prstGeom>
          <a:noFill/>
          <a:ln w="12700">
            <a:solidFill>
              <a:prstClr val="black"/>
            </a:solidFill>
          </a:ln>
        </p:spPr>
        <p:txBody>
          <a:bodyPr vert="horz" lIns="91751" tIns="45875" rIns="91751" bIns="45875" rtlCol="0" anchor="ctr"/>
          <a:lstStyle/>
          <a:p>
            <a:endParaRPr lang="en-US"/>
          </a:p>
        </p:txBody>
      </p:sp>
      <p:sp>
        <p:nvSpPr>
          <p:cNvPr id="5" name="Notes Placeholder 4"/>
          <p:cNvSpPr>
            <a:spLocks noGrp="1"/>
          </p:cNvSpPr>
          <p:nvPr>
            <p:ph type="body" sz="quarter" idx="3"/>
          </p:nvPr>
        </p:nvSpPr>
        <p:spPr>
          <a:xfrm>
            <a:off x="931546" y="3350940"/>
            <a:ext cx="7446008" cy="3173649"/>
          </a:xfrm>
          <a:prstGeom prst="rect">
            <a:avLst/>
          </a:prstGeom>
        </p:spPr>
        <p:txBody>
          <a:bodyPr vert="horz" lIns="91751" tIns="45875" rIns="91751" bIns="458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98683"/>
            <a:ext cx="4034579" cy="352983"/>
          </a:xfrm>
          <a:prstGeom prst="rect">
            <a:avLst/>
          </a:prstGeom>
        </p:spPr>
        <p:txBody>
          <a:bodyPr vert="horz" lIns="91751" tIns="45875" rIns="91751" bIns="45875" rtlCol="0" anchor="b"/>
          <a:lstStyle>
            <a:lvl1pPr algn="l">
              <a:defRPr sz="1200"/>
            </a:lvl1pPr>
          </a:lstStyle>
          <a:p>
            <a:endParaRPr lang="en-US"/>
          </a:p>
        </p:txBody>
      </p:sp>
      <p:sp>
        <p:nvSpPr>
          <p:cNvPr id="7" name="Slide Number Placeholder 6"/>
          <p:cNvSpPr>
            <a:spLocks noGrp="1"/>
          </p:cNvSpPr>
          <p:nvPr>
            <p:ph type="sldNum" sz="quarter" idx="5"/>
          </p:nvPr>
        </p:nvSpPr>
        <p:spPr>
          <a:xfrm>
            <a:off x="5272932" y="6698683"/>
            <a:ext cx="4034579" cy="352983"/>
          </a:xfrm>
          <a:prstGeom prst="rect">
            <a:avLst/>
          </a:prstGeom>
        </p:spPr>
        <p:txBody>
          <a:bodyPr vert="horz" lIns="91751" tIns="45875" rIns="91751" bIns="45875" rtlCol="0" anchor="b"/>
          <a:lstStyle>
            <a:lvl1pPr algn="r">
              <a:defRPr sz="1200"/>
            </a:lvl1pPr>
          </a:lstStyle>
          <a:p>
            <a:fld id="{99638F96-A708-4D17-A986-8CBF3C9ADCC7}" type="slidenum">
              <a:rPr lang="en-US" smtClean="0"/>
              <a:t>‹#›</a:t>
            </a:fld>
            <a:endParaRPr lang="en-US"/>
          </a:p>
        </p:txBody>
      </p:sp>
    </p:spTree>
    <p:extLst>
      <p:ext uri="{BB962C8B-B14F-4D97-AF65-F5344CB8AC3E}">
        <p14:creationId xmlns:p14="http://schemas.microsoft.com/office/powerpoint/2010/main" val="303125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97/CCM.000000000000563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Times New Roman" panose="02020603050405020304" pitchFamily="18" charset="0"/>
              </a:rPr>
              <a:t>de </a:t>
            </a:r>
            <a:r>
              <a:rPr lang="en-US" sz="1800" b="0" i="0" u="none" strike="noStrike" dirty="0" err="1">
                <a:solidFill>
                  <a:srgbClr val="000000"/>
                </a:solidFill>
                <a:effectLst/>
                <a:latin typeface="Times New Roman" panose="02020603050405020304" pitchFamily="18" charset="0"/>
              </a:rPr>
              <a:t>Lacerda</a:t>
            </a:r>
            <a:r>
              <a:rPr lang="en-US" sz="1800" b="0" i="0" u="none" strike="noStrike" dirty="0">
                <a:solidFill>
                  <a:srgbClr val="000000"/>
                </a:solidFill>
                <a:effectLst/>
                <a:latin typeface="Times New Roman" panose="02020603050405020304" pitchFamily="18" charset="0"/>
              </a:rPr>
              <a:t> Vidal, C., de </a:t>
            </a:r>
            <a:r>
              <a:rPr lang="en-US" sz="1800" b="0" i="0" u="none" strike="noStrike" dirty="0" err="1">
                <a:solidFill>
                  <a:srgbClr val="000000"/>
                </a:solidFill>
                <a:effectLst/>
                <a:latin typeface="Times New Roman" panose="02020603050405020304" pitchFamily="18" charset="0"/>
              </a:rPr>
              <a:t>Lacerda</a:t>
            </a:r>
            <a:r>
              <a:rPr lang="en-US" sz="1800" b="0" i="0" u="none" strike="noStrike" dirty="0">
                <a:solidFill>
                  <a:srgbClr val="000000"/>
                </a:solidFill>
                <a:effectLst/>
                <a:latin typeface="Times New Roman" panose="02020603050405020304" pitchFamily="18" charset="0"/>
              </a:rPr>
              <a:t> Vidal, A., de Moura Monteiro, J., Cavalcanti, A., Henriques, A., Oliveira, M., Godoy, M., </a:t>
            </a:r>
            <a:endParaRPr lang="en-US" b="0" dirty="0">
              <a:effectLst/>
            </a:endParaRPr>
          </a:p>
          <a:p>
            <a:pPr indent="457200" rtl="0">
              <a:spcBef>
                <a:spcPts val="0"/>
              </a:spcBef>
              <a:spcAft>
                <a:spcPts val="0"/>
              </a:spcAft>
            </a:pPr>
            <a:r>
              <a:rPr lang="en-US" sz="1800" b="0" i="0" u="none" strike="noStrike" dirty="0">
                <a:solidFill>
                  <a:srgbClr val="000000"/>
                </a:solidFill>
                <a:effectLst/>
                <a:latin typeface="Times New Roman" panose="02020603050405020304" pitchFamily="18" charset="0"/>
              </a:rPr>
              <a:t>Coutinho, M., </a:t>
            </a:r>
            <a:r>
              <a:rPr lang="en-US" sz="1800" b="0" i="0" u="none" strike="noStrike" dirty="0" err="1">
                <a:solidFill>
                  <a:srgbClr val="000000"/>
                </a:solidFill>
                <a:effectLst/>
                <a:latin typeface="Times New Roman" panose="02020603050405020304" pitchFamily="18" charset="0"/>
              </a:rPr>
              <a:t>Sobral</a:t>
            </a:r>
            <a:r>
              <a:rPr lang="en-US" sz="1800" b="0" i="0" u="none" strike="noStrike" dirty="0">
                <a:solidFill>
                  <a:srgbClr val="000000"/>
                </a:solidFill>
                <a:effectLst/>
                <a:latin typeface="Times New Roman" panose="02020603050405020304" pitchFamily="18" charset="0"/>
              </a:rPr>
              <a:t>, P., Vilela, C., Gomes, B., Leandro, M., </a:t>
            </a:r>
            <a:r>
              <a:rPr lang="en-US" sz="1800" b="0" i="0" u="none" strike="noStrike" dirty="0" err="1">
                <a:solidFill>
                  <a:srgbClr val="000000"/>
                </a:solidFill>
                <a:effectLst/>
                <a:latin typeface="Times New Roman" panose="02020603050405020304" pitchFamily="18" charset="0"/>
              </a:rPr>
              <a:t>Montarroyos</a:t>
            </a:r>
            <a:r>
              <a:rPr lang="en-US" sz="1800" b="0" i="0" u="none" strike="noStrike" dirty="0">
                <a:solidFill>
                  <a:srgbClr val="000000"/>
                </a:solidFill>
                <a:effectLst/>
                <a:latin typeface="Times New Roman" panose="02020603050405020304" pitchFamily="18" charset="0"/>
              </a:rPr>
              <a:t>, U., de </a:t>
            </a:r>
            <a:r>
              <a:rPr lang="en-US" sz="1800" b="0" i="0" u="none" strike="noStrike" dirty="0" err="1">
                <a:solidFill>
                  <a:srgbClr val="000000"/>
                </a:solidFill>
                <a:effectLst/>
                <a:latin typeface="Times New Roman" panose="02020603050405020304" pitchFamily="18" charset="0"/>
              </a:rPr>
              <a:t>Alencar</a:t>
            </a:r>
            <a:r>
              <a:rPr lang="en-US" sz="1800" b="0" i="0" u="none" strike="noStrike" dirty="0">
                <a:solidFill>
                  <a:srgbClr val="000000"/>
                </a:solidFill>
                <a:effectLst/>
                <a:latin typeface="Times New Roman" panose="02020603050405020304" pitchFamily="18" charset="0"/>
              </a:rPr>
              <a:t> Ximenes, R., &amp; </a:t>
            </a:r>
            <a:r>
              <a:rPr lang="en-US" sz="1800" b="0" i="0" u="none" strike="noStrike" dirty="0" err="1">
                <a:solidFill>
                  <a:srgbClr val="000000"/>
                </a:solidFill>
                <a:effectLst/>
                <a:latin typeface="Times New Roman" panose="02020603050405020304" pitchFamily="18" charset="0"/>
              </a:rPr>
              <a:t>Lacerda</a:t>
            </a:r>
            <a:r>
              <a:rPr lang="en-US" sz="1800" b="0" i="0" u="none" strike="noStrike" dirty="0">
                <a:solidFill>
                  <a:srgbClr val="000000"/>
                </a:solidFill>
                <a:effectLst/>
                <a:latin typeface="Times New Roman" panose="02020603050405020304" pitchFamily="18" charset="0"/>
              </a:rPr>
              <a:t>, H. </a:t>
            </a:r>
            <a:endParaRPr lang="en-US" b="0" dirty="0">
              <a:effectLst/>
            </a:endParaRPr>
          </a:p>
          <a:p>
            <a:pPr indent="457200" rtl="0">
              <a:spcBef>
                <a:spcPts val="0"/>
              </a:spcBef>
              <a:spcAft>
                <a:spcPts val="0"/>
              </a:spcAft>
            </a:pPr>
            <a:r>
              <a:rPr lang="en-US" sz="1800" b="0" i="0" u="none" strike="noStrike" dirty="0">
                <a:solidFill>
                  <a:srgbClr val="000000"/>
                </a:solidFill>
                <a:effectLst/>
                <a:latin typeface="Times New Roman" panose="02020603050405020304" pitchFamily="18" charset="0"/>
              </a:rPr>
              <a:t>(2017). Impact of oral hygiene involving toothbrushing versus chlorhexidine in the prevention of ventilator-associated </a:t>
            </a:r>
            <a:endParaRPr lang="en-US" b="0" dirty="0">
              <a:effectLst/>
            </a:endParaRPr>
          </a:p>
          <a:p>
            <a:pPr indent="457200" rtl="0">
              <a:spcBef>
                <a:spcPts val="0"/>
              </a:spcBef>
              <a:spcAft>
                <a:spcPts val="1000"/>
              </a:spcAft>
            </a:pPr>
            <a:r>
              <a:rPr lang="en-US" sz="1800" b="0" i="0" u="none" strike="noStrike" dirty="0">
                <a:solidFill>
                  <a:srgbClr val="000000"/>
                </a:solidFill>
                <a:effectLst/>
                <a:latin typeface="Times New Roman" panose="02020603050405020304" pitchFamily="18" charset="0"/>
              </a:rPr>
              <a:t>pneumonia: a randomized study. </a:t>
            </a:r>
            <a:r>
              <a:rPr lang="en-US" sz="1800" b="0" i="1" u="none" strike="noStrike" dirty="0">
                <a:solidFill>
                  <a:srgbClr val="000000"/>
                </a:solidFill>
                <a:effectLst/>
                <a:latin typeface="Times New Roman" panose="02020603050405020304" pitchFamily="18" charset="0"/>
              </a:rPr>
              <a:t>BMC Infectious Diseases, 17</a:t>
            </a:r>
            <a:r>
              <a:rPr lang="en-US" sz="1800" b="0" i="0" u="none" strike="noStrike" dirty="0">
                <a:solidFill>
                  <a:srgbClr val="000000"/>
                </a:solidFill>
                <a:effectLst/>
                <a:latin typeface="Times New Roman" panose="02020603050405020304" pitchFamily="18" charset="0"/>
              </a:rPr>
              <a:t>(1), 112. https://</a:t>
            </a:r>
            <a:r>
              <a:rPr lang="en-US" sz="1800" b="0" i="0" u="none" strike="noStrike" dirty="0" err="1">
                <a:solidFill>
                  <a:srgbClr val="000000"/>
                </a:solidFill>
                <a:effectLst/>
                <a:latin typeface="Times New Roman" panose="02020603050405020304" pitchFamily="18" charset="0"/>
              </a:rPr>
              <a:t>doi.org</a:t>
            </a:r>
            <a:r>
              <a:rPr lang="en-US" sz="1800" b="0" i="0" u="none" strike="noStrike" dirty="0">
                <a:solidFill>
                  <a:srgbClr val="000000"/>
                </a:solidFill>
                <a:effectLst/>
                <a:latin typeface="Times New Roman" panose="02020603050405020304" pitchFamily="18" charset="0"/>
              </a:rPr>
              <a:t>/10.1186/s12879-017-2188-0</a:t>
            </a:r>
            <a:endParaRPr lang="en-US" b="0" dirty="0">
              <a:effectLst/>
            </a:endParaRPr>
          </a:p>
          <a:p>
            <a:pPr indent="-457200" rtl="0">
              <a:spcBef>
                <a:spcPts val="0"/>
              </a:spcBef>
              <a:spcAft>
                <a:spcPts val="0"/>
              </a:spcAft>
            </a:pPr>
            <a:r>
              <a:rPr lang="en-US" sz="1800" b="0" i="0" u="none" strike="noStrike" dirty="0">
                <a:solidFill>
                  <a:srgbClr val="000000"/>
                </a:solidFill>
                <a:effectLst/>
                <a:latin typeface="Times New Roman" panose="02020603050405020304" pitchFamily="18" charset="0"/>
              </a:rPr>
              <a:t>Fujimoto, H., Yamaguchi, O., Hayami, H., Shimosaka, M., Tsuboi, S., Sato, M., Takebayashi, S., Morita, S., Saito, M., Goto, T., &amp; Kurahashi, K. (2018). Efficacy of continuous versus intermittent subglottic secretion drainage in preventing ventilator-associated pneumonia in patients requiring mechanical ventilation: A single-center randomized controlled trial. </a:t>
            </a:r>
            <a:r>
              <a:rPr lang="en-US" sz="1800" b="0" i="1" u="none" strike="noStrike" dirty="0">
                <a:solidFill>
                  <a:srgbClr val="000000"/>
                </a:solidFill>
                <a:effectLst/>
                <a:latin typeface="Times New Roman" panose="02020603050405020304" pitchFamily="18" charset="0"/>
              </a:rPr>
              <a:t>Oncotarget</a:t>
            </a:r>
            <a:r>
              <a:rPr lang="en-US" sz="1800" b="0" i="0" u="none" strike="noStrike" dirty="0">
                <a:solidFill>
                  <a:srgbClr val="000000"/>
                </a:solidFill>
                <a:effectLst/>
                <a:latin typeface="Times New Roman" panose="02020603050405020304" pitchFamily="18" charset="0"/>
              </a:rPr>
              <a:t>, </a:t>
            </a:r>
            <a:r>
              <a:rPr lang="en-US" sz="1800" b="0" i="1" u="none" strike="noStrike" dirty="0">
                <a:solidFill>
                  <a:srgbClr val="000000"/>
                </a:solidFill>
                <a:effectLst/>
                <a:latin typeface="Times New Roman" panose="02020603050405020304" pitchFamily="18" charset="0"/>
              </a:rPr>
              <a:t>9</a:t>
            </a:r>
            <a:r>
              <a:rPr lang="en-US" sz="1800" b="0" i="0" u="none" strike="noStrike" dirty="0">
                <a:solidFill>
                  <a:srgbClr val="000000"/>
                </a:solidFill>
                <a:effectLst/>
                <a:latin typeface="Times New Roman" panose="02020603050405020304" pitchFamily="18" charset="0"/>
              </a:rPr>
              <a:t>(22), 15876–15882. https://</a:t>
            </a:r>
            <a:r>
              <a:rPr lang="en-US" sz="1800" b="0" i="0" u="none" strike="noStrike" dirty="0" err="1">
                <a:solidFill>
                  <a:srgbClr val="000000"/>
                </a:solidFill>
                <a:effectLst/>
                <a:latin typeface="Times New Roman" panose="02020603050405020304" pitchFamily="18" charset="0"/>
              </a:rPr>
              <a:t>doi.org</a:t>
            </a:r>
            <a:r>
              <a:rPr lang="en-US" sz="1800" b="0" i="0" u="none" strike="noStrike" dirty="0">
                <a:solidFill>
                  <a:srgbClr val="000000"/>
                </a:solidFill>
                <a:effectLst/>
                <a:latin typeface="Times New Roman" panose="02020603050405020304" pitchFamily="18" charset="0"/>
              </a:rPr>
              <a:t>/10.18632/oncotarget.24630</a:t>
            </a:r>
            <a:endParaRPr lang="en-US" b="0" dirty="0">
              <a:effectLst/>
            </a:endParaRPr>
          </a:p>
          <a:p>
            <a:pPr rtl="0">
              <a:spcBef>
                <a:spcPts val="0"/>
              </a:spcBef>
              <a:spcAft>
                <a:spcPts val="0"/>
              </a:spcAft>
            </a:pPr>
            <a:r>
              <a:rPr lang="en-US" sz="1800" b="0" i="0" u="none" strike="noStrike" dirty="0">
                <a:solidFill>
                  <a:srgbClr val="000000"/>
                </a:solidFill>
                <a:effectLst/>
                <a:latin typeface="Times New Roman" panose="02020603050405020304" pitchFamily="18" charset="0"/>
              </a:rPr>
              <a:t>Gruner, C., </a:t>
            </a:r>
            <a:r>
              <a:rPr lang="en-US" sz="1800" b="0" i="0" u="none" strike="noStrike" dirty="0" err="1">
                <a:solidFill>
                  <a:srgbClr val="000000"/>
                </a:solidFill>
                <a:effectLst/>
                <a:latin typeface="Times New Roman" panose="02020603050405020304" pitchFamily="18" charset="0"/>
              </a:rPr>
              <a:t>Kutluturkan</a:t>
            </a:r>
            <a:r>
              <a:rPr lang="en-US" sz="1800" b="0" i="0" u="none" strike="noStrike" dirty="0">
                <a:solidFill>
                  <a:srgbClr val="000000"/>
                </a:solidFill>
                <a:effectLst/>
                <a:latin typeface="Times New Roman" panose="02020603050405020304" pitchFamily="18" charset="0"/>
              </a:rPr>
              <a:t>, S. (2021). Role of head-of-bed elevation in preventing ventilator associated pneumonia bed elevation and pneumonia. </a:t>
            </a:r>
            <a:r>
              <a:rPr lang="en-US" sz="1800" b="0" i="1" u="none" strike="noStrike" dirty="0">
                <a:solidFill>
                  <a:srgbClr val="000000"/>
                </a:solidFill>
                <a:effectLst/>
                <a:latin typeface="Times New Roman" panose="02020603050405020304" pitchFamily="18" charset="0"/>
              </a:rPr>
              <a:t>Nursing in Critical Care.</a:t>
            </a:r>
            <a:br>
              <a:rPr lang="en-US" dirty="0"/>
            </a:br>
            <a:r>
              <a:rPr lang="en-US" sz="1800" b="0" i="0" u="none" strike="noStrike" dirty="0">
                <a:solidFill>
                  <a:srgbClr val="000000"/>
                </a:solidFill>
                <a:effectLst/>
                <a:latin typeface="Times New Roman" panose="02020603050405020304" pitchFamily="18" charset="0"/>
              </a:rPr>
              <a:t>Liu, W., Yang, Y., Jiao, Y., Zhang, K., Hai, Y., Li, H., Xing, H., Xu, B., Bai, H., Zhao, Y., Bao, H., Zhang, S., Ren, W., Yang, L., Yang, H., Tian, J., Wang, M., &amp; Guo, T. (2020). Evaluation of the effects of applying the ventricular care bundle (VCB) method for reducing ventilator-associated pneumonia (VAP) in the intensive care unit of a general Chinese Tertiary Hospital. </a:t>
            </a:r>
            <a:r>
              <a:rPr lang="en-US" sz="1800" b="0" i="1" u="none" strike="noStrike" dirty="0">
                <a:solidFill>
                  <a:srgbClr val="000000"/>
                </a:solidFill>
                <a:effectLst/>
                <a:latin typeface="Times New Roman" panose="02020603050405020304" pitchFamily="18" charset="0"/>
              </a:rPr>
              <a:t>Annals of Palliative Medicine</a:t>
            </a:r>
            <a:r>
              <a:rPr lang="en-US" sz="1800" b="0" i="0" u="none" strike="noStrike" dirty="0">
                <a:solidFill>
                  <a:srgbClr val="000000"/>
                </a:solidFill>
                <a:effectLst/>
                <a:latin typeface="Times New Roman" panose="02020603050405020304" pitchFamily="18" charset="0"/>
              </a:rPr>
              <a:t>, </a:t>
            </a:r>
            <a:r>
              <a:rPr lang="en-US" sz="1800" b="0" i="1" u="none" strike="noStrike" dirty="0">
                <a:solidFill>
                  <a:srgbClr val="000000"/>
                </a:solidFill>
                <a:effectLst/>
                <a:latin typeface="Times New Roman" panose="02020603050405020304" pitchFamily="18" charset="0"/>
              </a:rPr>
              <a:t>9</a:t>
            </a:r>
            <a:r>
              <a:rPr lang="en-US" sz="1800" b="0" i="0" u="none" strike="noStrike" dirty="0">
                <a:solidFill>
                  <a:srgbClr val="000000"/>
                </a:solidFill>
                <a:effectLst/>
                <a:latin typeface="Times New Roman" panose="02020603050405020304" pitchFamily="18" charset="0"/>
              </a:rPr>
              <a:t>(5), 2853–2861. https://</a:t>
            </a:r>
            <a:r>
              <a:rPr lang="en-US" sz="1800" b="0" i="0" u="none" strike="noStrike" dirty="0" err="1">
                <a:solidFill>
                  <a:srgbClr val="000000"/>
                </a:solidFill>
                <a:effectLst/>
                <a:latin typeface="Times New Roman" panose="02020603050405020304" pitchFamily="18" charset="0"/>
              </a:rPr>
              <a:t>doi.org</a:t>
            </a:r>
            <a:r>
              <a:rPr lang="en-US" sz="1800" b="0" i="0" u="none" strike="noStrike" dirty="0">
                <a:solidFill>
                  <a:srgbClr val="000000"/>
                </a:solidFill>
                <a:effectLst/>
                <a:latin typeface="Times New Roman" panose="02020603050405020304" pitchFamily="18" charset="0"/>
              </a:rPr>
              <a:t>/10.21037/apm-20-289</a:t>
            </a:r>
            <a:endParaRPr lang="en-US" b="0" dirty="0">
              <a:effectLst/>
            </a:endParaRPr>
          </a:p>
          <a:p>
            <a:pPr rtl="0">
              <a:spcBef>
                <a:spcPts val="1200"/>
              </a:spcBef>
              <a:spcAft>
                <a:spcPts val="1200"/>
              </a:spcAft>
            </a:pPr>
            <a:r>
              <a:rPr lang="en-US" sz="1800" b="0" i="0" u="none" strike="noStrike" dirty="0" err="1">
                <a:solidFill>
                  <a:srgbClr val="232323"/>
                </a:solidFill>
                <a:effectLst/>
                <a:latin typeface="Times New Roman" panose="02020603050405020304" pitchFamily="18" charset="0"/>
              </a:rPr>
              <a:t>Maertens</a:t>
            </a:r>
            <a:r>
              <a:rPr lang="en-US" sz="1800" b="0" i="0" u="none" strike="noStrike" dirty="0">
                <a:solidFill>
                  <a:srgbClr val="232323"/>
                </a:solidFill>
                <a:effectLst/>
                <a:latin typeface="Times New Roman" panose="02020603050405020304" pitchFamily="18" charset="0"/>
              </a:rPr>
              <a:t>, B. , Lin, F. , Chen, Y. , </a:t>
            </a:r>
            <a:r>
              <a:rPr lang="en-US" sz="1800" b="0" i="0" u="none" strike="noStrike" dirty="0" err="1">
                <a:solidFill>
                  <a:srgbClr val="232323"/>
                </a:solidFill>
                <a:effectLst/>
                <a:latin typeface="Times New Roman" panose="02020603050405020304" pitchFamily="18" charset="0"/>
              </a:rPr>
              <a:t>Rello</a:t>
            </a:r>
            <a:r>
              <a:rPr lang="en-US" sz="1800" b="0" i="0" u="none" strike="noStrike" dirty="0">
                <a:solidFill>
                  <a:srgbClr val="232323"/>
                </a:solidFill>
                <a:effectLst/>
                <a:latin typeface="Times New Roman" panose="02020603050405020304" pitchFamily="18" charset="0"/>
              </a:rPr>
              <a:t>, J. , </a:t>
            </a:r>
            <a:r>
              <a:rPr lang="en-US" sz="1800" b="0" i="0" u="none" strike="noStrike" dirty="0" err="1">
                <a:solidFill>
                  <a:srgbClr val="232323"/>
                </a:solidFill>
                <a:effectLst/>
                <a:latin typeface="Times New Roman" panose="02020603050405020304" pitchFamily="18" charset="0"/>
              </a:rPr>
              <a:t>Lathyris</a:t>
            </a:r>
            <a:r>
              <a:rPr lang="en-US" sz="1800" b="0" i="0" u="none" strike="noStrike" dirty="0">
                <a:solidFill>
                  <a:srgbClr val="232323"/>
                </a:solidFill>
                <a:effectLst/>
                <a:latin typeface="Times New Roman" panose="02020603050405020304" pitchFamily="18" charset="0"/>
              </a:rPr>
              <a:t>, D. &amp; Blot, S. (2022). Effectiveness of Continuous Cuff Pressure Control in </a:t>
            </a:r>
            <a:endParaRPr lang="en-US" b="0" dirty="0">
              <a:effectLst/>
            </a:endParaRPr>
          </a:p>
          <a:p>
            <a:pPr marL="457200" rtl="0">
              <a:spcBef>
                <a:spcPts val="1200"/>
              </a:spcBef>
              <a:spcAft>
                <a:spcPts val="1200"/>
              </a:spcAft>
            </a:pPr>
            <a:r>
              <a:rPr lang="en-US" sz="1800" b="0" i="0" u="none" strike="noStrike" dirty="0">
                <a:solidFill>
                  <a:srgbClr val="232323"/>
                </a:solidFill>
                <a:effectLst/>
                <a:latin typeface="Times New Roman" panose="02020603050405020304" pitchFamily="18" charset="0"/>
              </a:rPr>
              <a:t>Preventing Ventilator-Associated Pneumonia: A Systematic Review and Meta-Analysis of Randomized Controlled Trials*. </a:t>
            </a:r>
            <a:r>
              <a:rPr lang="en-US" sz="1800" b="0" i="1" u="none" strike="noStrike" dirty="0">
                <a:solidFill>
                  <a:srgbClr val="232323"/>
                </a:solidFill>
                <a:effectLst/>
                <a:latin typeface="Times New Roman" panose="02020603050405020304" pitchFamily="18" charset="0"/>
              </a:rPr>
              <a:t>Critical Care Medicine, 50 </a:t>
            </a:r>
            <a:r>
              <a:rPr lang="en-US" sz="1800" b="0" i="0" u="none" strike="noStrike" dirty="0">
                <a:solidFill>
                  <a:srgbClr val="232323"/>
                </a:solidFill>
                <a:effectLst/>
                <a:latin typeface="Times New Roman" panose="02020603050405020304" pitchFamily="18" charset="0"/>
              </a:rPr>
              <a:t>(10), 1430-1439. </a:t>
            </a:r>
            <a:r>
              <a:rPr lang="en-US" sz="1800" b="0" i="0" u="sng" strike="noStrike" dirty="0">
                <a:solidFill>
                  <a:srgbClr val="191919"/>
                </a:solidFill>
                <a:effectLst/>
                <a:latin typeface="Times New Roman" panose="02020603050405020304" pitchFamily="18" charset="0"/>
                <a:hlinkClick r:id="rId3"/>
              </a:rPr>
              <a:t>https://doi.org/10.1097/CCM.0000000000005630</a:t>
            </a:r>
            <a:r>
              <a:rPr lang="en-US" sz="1800" b="0" i="0" u="none" strike="noStrike" dirty="0">
                <a:solidFill>
                  <a:srgbClr val="232323"/>
                </a:solidFill>
                <a:effectLst/>
                <a:latin typeface="Times New Roman" panose="02020603050405020304" pitchFamily="18" charset="0"/>
              </a:rPr>
              <a:t> </a:t>
            </a:r>
          </a:p>
          <a:p>
            <a:pPr indent="-285750" rtl="0">
              <a:spcBef>
                <a:spcPts val="1200"/>
              </a:spcBef>
              <a:spcAft>
                <a:spcPts val="1200"/>
              </a:spcAft>
            </a:pPr>
            <a:r>
              <a:rPr lang="en-US" sz="1800" b="0" i="0" u="none" strike="noStrike" dirty="0">
                <a:solidFill>
                  <a:srgbClr val="000000"/>
                </a:solidFill>
                <a:effectLst/>
                <a:latin typeface="Times New Roman" panose="02020603050405020304" pitchFamily="18" charset="0"/>
              </a:rPr>
              <a:t>Sousa, A. S., Paiva, J. A., &amp; </a:t>
            </a:r>
            <a:r>
              <a:rPr lang="en-US" sz="1800" b="0" i="0" u="none" strike="noStrike" dirty="0" err="1">
                <a:solidFill>
                  <a:srgbClr val="000000"/>
                </a:solidFill>
                <a:effectLst/>
                <a:latin typeface="Times New Roman" panose="02020603050405020304" pitchFamily="18" charset="0"/>
              </a:rPr>
              <a:t>Ferrito</a:t>
            </a:r>
            <a:r>
              <a:rPr lang="en-US" sz="1800" b="0" i="0" u="none" strike="noStrike" dirty="0">
                <a:solidFill>
                  <a:srgbClr val="000000"/>
                </a:solidFill>
                <a:effectLst/>
                <a:latin typeface="Times New Roman" panose="02020603050405020304" pitchFamily="18" charset="0"/>
              </a:rPr>
              <a:t>, C. (2019, February 26). </a:t>
            </a:r>
            <a:r>
              <a:rPr lang="en-US" sz="1800" b="0" i="1" u="none" strike="noStrike" dirty="0">
                <a:solidFill>
                  <a:srgbClr val="000000"/>
                </a:solidFill>
                <a:effectLst/>
                <a:latin typeface="Times New Roman" panose="02020603050405020304" pitchFamily="18" charset="0"/>
              </a:rPr>
              <a:t>Application of a ventilator associated pneumonia prevention guideline and outcomes: A quasi-experimental study</a:t>
            </a:r>
            <a:r>
              <a:rPr lang="en-US" sz="1800" b="0" i="0" u="none" strike="noStrike" dirty="0">
                <a:solidFill>
                  <a:srgbClr val="000000"/>
                </a:solidFill>
                <a:effectLst/>
                <a:latin typeface="Times New Roman" panose="02020603050405020304" pitchFamily="18" charset="0"/>
              </a:rPr>
              <a:t>. Intensive &amp; critical care nursing. Retrieved November 5, 2022, from https://</a:t>
            </a:r>
            <a:r>
              <a:rPr lang="en-US" sz="1800" b="0" i="0" u="none" strike="noStrike" dirty="0" err="1">
                <a:solidFill>
                  <a:srgbClr val="000000"/>
                </a:solidFill>
                <a:effectLst/>
                <a:latin typeface="Times New Roman" panose="02020603050405020304" pitchFamily="18" charset="0"/>
              </a:rPr>
              <a:t>pubmed.ncbi.nlm.nih.gov</a:t>
            </a:r>
            <a:r>
              <a:rPr lang="en-US" sz="1800" b="0" i="0" u="none" strike="noStrike" dirty="0">
                <a:solidFill>
                  <a:srgbClr val="000000"/>
                </a:solidFill>
                <a:effectLst/>
                <a:latin typeface="Times New Roman" panose="02020603050405020304" pitchFamily="18" charset="0"/>
              </a:rPr>
              <a:t>/30366645/ </a:t>
            </a:r>
          </a:p>
          <a:p>
            <a:pPr marL="0" marR="0" lvl="0" indent="-285750" algn="l" defTabSz="914400" rtl="0" eaLnBrk="1" fontAlgn="auto" latinLnBrk="0" hangingPunct="1">
              <a:lnSpc>
                <a:spcPct val="100000"/>
              </a:lnSpc>
              <a:spcBef>
                <a:spcPts val="1200"/>
              </a:spcBef>
              <a:spcAft>
                <a:spcPts val="120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Wen, Z., Zhang, H., Ding, J., Wang, Z., &amp; Shen, M. (2017). Continuous versus intermittent subglottic secretion drainage to prevent ventilator-associated pneumonia: A systematic review.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Critical Care Nurse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37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 e10–e17. https://</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doi.org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/10.4037/ccn2017940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285750" rtl="0">
              <a:spcBef>
                <a:spcPts val="1200"/>
              </a:spcBef>
              <a:spcAft>
                <a:spcPts val="1200"/>
              </a:spcAft>
            </a:pPr>
            <a:endParaRPr lang="en-US" b="0" dirty="0">
              <a:effectLst/>
            </a:endParaRPr>
          </a:p>
          <a:p>
            <a:br>
              <a:rPr lang="en-US" dirty="0"/>
            </a:b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99638F96-A708-4D17-A986-8CBF3C9ADCC7}" type="slidenum">
              <a:rPr lang="en-US" smtClean="0"/>
              <a:t>1</a:t>
            </a:fld>
            <a:endParaRPr lang="en-US"/>
          </a:p>
        </p:txBody>
      </p:sp>
    </p:spTree>
    <p:extLst>
      <p:ext uri="{BB962C8B-B14F-4D97-AF65-F5344CB8AC3E}">
        <p14:creationId xmlns:p14="http://schemas.microsoft.com/office/powerpoint/2010/main" val="532609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361738"/>
            <a:ext cx="43526075" cy="7840662"/>
          </a:xfrm>
        </p:spPr>
        <p:txBody>
          <a:bodyPr/>
          <a:lstStyle/>
          <a:p>
            <a:r>
              <a:rPr lang="en-US"/>
              <a:t>Click to edit Master title style</a:t>
            </a:r>
          </a:p>
        </p:txBody>
      </p:sp>
      <p:sp>
        <p:nvSpPr>
          <p:cNvPr id="3" name="Subtitle 2"/>
          <p:cNvSpPr>
            <a:spLocks noGrp="1"/>
          </p:cNvSpPr>
          <p:nvPr>
            <p:ph type="subTitle" idx="1"/>
          </p:nvPr>
        </p:nvSpPr>
        <p:spPr>
          <a:xfrm>
            <a:off x="7680325" y="20726400"/>
            <a:ext cx="35845750" cy="9347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6B96D7-5BE3-F246-9266-EDF600594A4C}" type="slidenum">
              <a:rPr lang="en-US"/>
              <a:pPr>
                <a:defRPr/>
              </a:pPr>
              <a:t>‹#›</a:t>
            </a:fld>
            <a:endParaRPr lang="en-US"/>
          </a:p>
        </p:txBody>
      </p:sp>
    </p:spTree>
    <p:extLst>
      <p:ext uri="{BB962C8B-B14F-4D97-AF65-F5344CB8AC3E}">
        <p14:creationId xmlns:p14="http://schemas.microsoft.com/office/powerpoint/2010/main" val="171349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C0F5F3-C502-9648-BA2A-63F2D274F169}" type="slidenum">
              <a:rPr lang="en-US"/>
              <a:pPr>
                <a:defRPr/>
              </a:pPr>
              <a:t>‹#›</a:t>
            </a:fld>
            <a:endParaRPr lang="en-US"/>
          </a:p>
        </p:txBody>
      </p:sp>
    </p:spTree>
    <p:extLst>
      <p:ext uri="{BB962C8B-B14F-4D97-AF65-F5344CB8AC3E}">
        <p14:creationId xmlns:p14="http://schemas.microsoft.com/office/powerpoint/2010/main" val="419779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3252788"/>
            <a:ext cx="10880725" cy="29259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0163" y="3252788"/>
            <a:ext cx="32492950" cy="29259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26F27F-CBF9-BD4E-BC47-CEA0725D035C}" type="slidenum">
              <a:rPr lang="en-US"/>
              <a:pPr>
                <a:defRPr/>
              </a:pPr>
              <a:t>‹#›</a:t>
            </a:fld>
            <a:endParaRPr lang="en-US"/>
          </a:p>
        </p:txBody>
      </p:sp>
    </p:spTree>
    <p:extLst>
      <p:ext uri="{BB962C8B-B14F-4D97-AF65-F5344CB8AC3E}">
        <p14:creationId xmlns:p14="http://schemas.microsoft.com/office/powerpoint/2010/main" val="31501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9AB981-2FE6-AB42-A662-BBF0D028961B}" type="slidenum">
              <a:rPr lang="en-US"/>
              <a:pPr>
                <a:defRPr/>
              </a:pPr>
              <a:t>‹#›</a:t>
            </a:fld>
            <a:endParaRPr lang="en-US"/>
          </a:p>
        </p:txBody>
      </p:sp>
    </p:spTree>
    <p:extLst>
      <p:ext uri="{BB962C8B-B14F-4D97-AF65-F5344CB8AC3E}">
        <p14:creationId xmlns:p14="http://schemas.microsoft.com/office/powerpoint/2010/main" val="228762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3502938"/>
            <a:ext cx="43526075" cy="72644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0" y="15501938"/>
            <a:ext cx="43526075" cy="800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2E909E-CF67-F246-AD6F-7625E8E56762}" type="slidenum">
              <a:rPr lang="en-US"/>
              <a:pPr>
                <a:defRPr/>
              </a:pPr>
              <a:t>‹#›</a:t>
            </a:fld>
            <a:endParaRPr lang="en-US"/>
          </a:p>
        </p:txBody>
      </p:sp>
    </p:spTree>
    <p:extLst>
      <p:ext uri="{BB962C8B-B14F-4D97-AF65-F5344CB8AC3E}">
        <p14:creationId xmlns:p14="http://schemas.microsoft.com/office/powerpoint/2010/main" val="25642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0163" y="10566400"/>
            <a:ext cx="21686837" cy="2194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0" y="10566400"/>
            <a:ext cx="21686838" cy="2194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8764EC-6B47-924C-9730-14FBDA33D921}" type="slidenum">
              <a:rPr lang="en-US"/>
              <a:pPr>
                <a:defRPr/>
              </a:pPr>
              <a:t>‹#›</a:t>
            </a:fld>
            <a:endParaRPr lang="en-US"/>
          </a:p>
        </p:txBody>
      </p:sp>
    </p:spTree>
    <p:extLst>
      <p:ext uri="{BB962C8B-B14F-4D97-AF65-F5344CB8AC3E}">
        <p14:creationId xmlns:p14="http://schemas.microsoft.com/office/powerpoint/2010/main" val="188912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65263"/>
            <a:ext cx="46085125"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8186738"/>
            <a:ext cx="22625050"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1599863"/>
            <a:ext cx="22625050"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8186738"/>
            <a:ext cx="22632988"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1599863"/>
            <a:ext cx="22632988"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D50C8-A9E1-A64C-A926-922B5741085D}" type="slidenum">
              <a:rPr lang="en-US"/>
              <a:pPr>
                <a:defRPr/>
              </a:pPr>
              <a:t>‹#›</a:t>
            </a:fld>
            <a:endParaRPr lang="en-US"/>
          </a:p>
        </p:txBody>
      </p:sp>
    </p:spTree>
    <p:extLst>
      <p:ext uri="{BB962C8B-B14F-4D97-AF65-F5344CB8AC3E}">
        <p14:creationId xmlns:p14="http://schemas.microsoft.com/office/powerpoint/2010/main" val="365200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2A0EFF-B107-7F49-A613-B8F55754333E}" type="slidenum">
              <a:rPr lang="en-US"/>
              <a:pPr>
                <a:defRPr/>
              </a:pPr>
              <a:t>‹#›</a:t>
            </a:fld>
            <a:endParaRPr lang="en-US"/>
          </a:p>
        </p:txBody>
      </p:sp>
    </p:spTree>
    <p:extLst>
      <p:ext uri="{BB962C8B-B14F-4D97-AF65-F5344CB8AC3E}">
        <p14:creationId xmlns:p14="http://schemas.microsoft.com/office/powerpoint/2010/main" val="151547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322E49-4D6A-154C-8D2D-22265F46A073}" type="slidenum">
              <a:rPr lang="en-US"/>
              <a:pPr>
                <a:defRPr/>
              </a:pPr>
              <a:t>‹#›</a:t>
            </a:fld>
            <a:endParaRPr lang="en-US"/>
          </a:p>
        </p:txBody>
      </p:sp>
    </p:spTree>
    <p:extLst>
      <p:ext uri="{BB962C8B-B14F-4D97-AF65-F5344CB8AC3E}">
        <p14:creationId xmlns:p14="http://schemas.microsoft.com/office/powerpoint/2010/main" val="202406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55738"/>
            <a:ext cx="16846550" cy="6197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455738"/>
            <a:ext cx="28625800" cy="31216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7653338"/>
            <a:ext cx="16846550"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BBCF0B-7A00-8647-BE61-4E38171C9C0A}" type="slidenum">
              <a:rPr lang="en-US"/>
              <a:pPr>
                <a:defRPr/>
              </a:pPr>
              <a:t>‹#›</a:t>
            </a:fld>
            <a:endParaRPr lang="en-US"/>
          </a:p>
        </p:txBody>
      </p:sp>
    </p:spTree>
    <p:extLst>
      <p:ext uri="{BB962C8B-B14F-4D97-AF65-F5344CB8AC3E}">
        <p14:creationId xmlns:p14="http://schemas.microsoft.com/office/powerpoint/2010/main" val="414241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5603200"/>
            <a:ext cx="30724475" cy="30226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3268663"/>
            <a:ext cx="30724475" cy="2194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0036175" y="28625800"/>
            <a:ext cx="30724475" cy="4292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5FC280-3F90-CD4D-B4C4-0166A1974408}" type="slidenum">
              <a:rPr lang="en-US"/>
              <a:pPr>
                <a:defRPr/>
              </a:pPr>
              <a:t>‹#›</a:t>
            </a:fld>
            <a:endParaRPr lang="en-US"/>
          </a:p>
        </p:txBody>
      </p:sp>
    </p:spTree>
    <p:extLst>
      <p:ext uri="{BB962C8B-B14F-4D97-AF65-F5344CB8AC3E}">
        <p14:creationId xmlns:p14="http://schemas.microsoft.com/office/powerpoint/2010/main" val="325695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3252788"/>
            <a:ext cx="43526075"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43410" tIns="271705" rIns="543410" bIns="27170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40163" y="10566400"/>
            <a:ext cx="43526075" cy="2194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43410" tIns="271705" rIns="543410" bIns="2717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40163" y="33324800"/>
            <a:ext cx="10668000" cy="2439988"/>
          </a:xfrm>
          <a:prstGeom prst="rect">
            <a:avLst/>
          </a:prstGeom>
          <a:noFill/>
          <a:ln w="9525">
            <a:noFill/>
            <a:miter lim="800000"/>
            <a:headEnd/>
            <a:tailEnd/>
          </a:ln>
          <a:effectLst/>
        </p:spPr>
        <p:txBody>
          <a:bodyPr vert="horz" wrap="square" lIns="543410" tIns="271705" rIns="543410" bIns="271705" numCol="1" anchor="t" anchorCtr="0" compatLnSpc="1">
            <a:prstTxWarp prst="textNoShape">
              <a:avLst/>
            </a:prstTxWarp>
          </a:bodyPr>
          <a:lstStyle>
            <a:lvl1pPr>
              <a:defRPr sz="8300">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7495838" y="33324800"/>
            <a:ext cx="16214725" cy="2439988"/>
          </a:xfrm>
          <a:prstGeom prst="rect">
            <a:avLst/>
          </a:prstGeom>
          <a:noFill/>
          <a:ln w="9525">
            <a:noFill/>
            <a:miter lim="800000"/>
            <a:headEnd/>
            <a:tailEnd/>
          </a:ln>
          <a:effectLst/>
        </p:spPr>
        <p:txBody>
          <a:bodyPr vert="horz" wrap="square" lIns="543410" tIns="271705" rIns="543410" bIns="271705" numCol="1" anchor="t" anchorCtr="0" compatLnSpc="1">
            <a:prstTxWarp prst="textNoShape">
              <a:avLst/>
            </a:prstTxWarp>
          </a:bodyPr>
          <a:lstStyle>
            <a:lvl1pPr algn="ctr">
              <a:defRPr sz="8300">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36698238" y="33324800"/>
            <a:ext cx="10668000" cy="2439988"/>
          </a:xfrm>
          <a:prstGeom prst="rect">
            <a:avLst/>
          </a:prstGeom>
          <a:noFill/>
          <a:ln w="9525">
            <a:noFill/>
            <a:miter lim="800000"/>
            <a:headEnd/>
            <a:tailEnd/>
          </a:ln>
          <a:effectLst/>
        </p:spPr>
        <p:txBody>
          <a:bodyPr vert="horz" wrap="square" lIns="543410" tIns="271705" rIns="543410" bIns="271705" numCol="1" anchor="t" anchorCtr="0" compatLnSpc="1">
            <a:prstTxWarp prst="textNoShape">
              <a:avLst/>
            </a:prstTxWarp>
          </a:bodyPr>
          <a:lstStyle>
            <a:lvl1pPr algn="r">
              <a:defRPr sz="8300" smtClean="0">
                <a:cs typeface="+mn-cs"/>
              </a:defRPr>
            </a:lvl1pPr>
          </a:lstStyle>
          <a:p>
            <a:pPr>
              <a:defRPr/>
            </a:pPr>
            <a:fld id="{447A24C5-3540-8042-B84E-69FF067978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434013" rtl="0" eaLnBrk="0" fontAlgn="base" hangingPunct="0">
        <a:spcBef>
          <a:spcPct val="0"/>
        </a:spcBef>
        <a:spcAft>
          <a:spcPct val="0"/>
        </a:spcAft>
        <a:defRPr sz="26100">
          <a:solidFill>
            <a:schemeClr val="tx2"/>
          </a:solidFill>
          <a:latin typeface="+mj-lt"/>
          <a:ea typeface="ＭＳ Ｐゴシック" charset="0"/>
          <a:cs typeface="ＭＳ Ｐゴシック" charset="0"/>
        </a:defRPr>
      </a:lvl1pPr>
      <a:lvl2pPr algn="ctr" defTabSz="5434013" rtl="0" eaLnBrk="0" fontAlgn="base" hangingPunct="0">
        <a:spcBef>
          <a:spcPct val="0"/>
        </a:spcBef>
        <a:spcAft>
          <a:spcPct val="0"/>
        </a:spcAft>
        <a:defRPr sz="26100">
          <a:solidFill>
            <a:schemeClr val="tx2"/>
          </a:solidFill>
          <a:latin typeface="Times New Roman" pitchFamily="18" charset="0"/>
          <a:ea typeface="ＭＳ Ｐゴシック" charset="0"/>
          <a:cs typeface="ＭＳ Ｐゴシック" charset="0"/>
        </a:defRPr>
      </a:lvl2pPr>
      <a:lvl3pPr algn="ctr" defTabSz="5434013" rtl="0" eaLnBrk="0" fontAlgn="base" hangingPunct="0">
        <a:spcBef>
          <a:spcPct val="0"/>
        </a:spcBef>
        <a:spcAft>
          <a:spcPct val="0"/>
        </a:spcAft>
        <a:defRPr sz="26100">
          <a:solidFill>
            <a:schemeClr val="tx2"/>
          </a:solidFill>
          <a:latin typeface="Times New Roman" pitchFamily="18" charset="0"/>
          <a:ea typeface="ＭＳ Ｐゴシック" charset="0"/>
          <a:cs typeface="ＭＳ Ｐゴシック" charset="0"/>
        </a:defRPr>
      </a:lvl3pPr>
      <a:lvl4pPr algn="ctr" defTabSz="5434013" rtl="0" eaLnBrk="0" fontAlgn="base" hangingPunct="0">
        <a:spcBef>
          <a:spcPct val="0"/>
        </a:spcBef>
        <a:spcAft>
          <a:spcPct val="0"/>
        </a:spcAft>
        <a:defRPr sz="26100">
          <a:solidFill>
            <a:schemeClr val="tx2"/>
          </a:solidFill>
          <a:latin typeface="Times New Roman" pitchFamily="18" charset="0"/>
          <a:ea typeface="ＭＳ Ｐゴシック" charset="0"/>
          <a:cs typeface="ＭＳ Ｐゴシック" charset="0"/>
        </a:defRPr>
      </a:lvl4pPr>
      <a:lvl5pPr algn="ctr" defTabSz="5434013" rtl="0" eaLnBrk="0" fontAlgn="base" hangingPunct="0">
        <a:spcBef>
          <a:spcPct val="0"/>
        </a:spcBef>
        <a:spcAft>
          <a:spcPct val="0"/>
        </a:spcAft>
        <a:defRPr sz="26100">
          <a:solidFill>
            <a:schemeClr val="tx2"/>
          </a:solidFill>
          <a:latin typeface="Times New Roman" pitchFamily="18" charset="0"/>
          <a:ea typeface="ＭＳ Ｐゴシック" charset="0"/>
          <a:cs typeface="ＭＳ Ｐゴシック" charset="0"/>
        </a:defRPr>
      </a:lvl5pPr>
      <a:lvl6pPr marL="457200" algn="ctr" defTabSz="5434013" rtl="0" eaLnBrk="0" fontAlgn="base" hangingPunct="0">
        <a:spcBef>
          <a:spcPct val="0"/>
        </a:spcBef>
        <a:spcAft>
          <a:spcPct val="0"/>
        </a:spcAft>
        <a:defRPr sz="26100">
          <a:solidFill>
            <a:schemeClr val="tx2"/>
          </a:solidFill>
          <a:latin typeface="Times New Roman" pitchFamily="18" charset="0"/>
        </a:defRPr>
      </a:lvl6pPr>
      <a:lvl7pPr marL="914400" algn="ctr" defTabSz="5434013" rtl="0" eaLnBrk="0" fontAlgn="base" hangingPunct="0">
        <a:spcBef>
          <a:spcPct val="0"/>
        </a:spcBef>
        <a:spcAft>
          <a:spcPct val="0"/>
        </a:spcAft>
        <a:defRPr sz="26100">
          <a:solidFill>
            <a:schemeClr val="tx2"/>
          </a:solidFill>
          <a:latin typeface="Times New Roman" pitchFamily="18" charset="0"/>
        </a:defRPr>
      </a:lvl7pPr>
      <a:lvl8pPr marL="1371600" algn="ctr" defTabSz="5434013" rtl="0" eaLnBrk="0" fontAlgn="base" hangingPunct="0">
        <a:spcBef>
          <a:spcPct val="0"/>
        </a:spcBef>
        <a:spcAft>
          <a:spcPct val="0"/>
        </a:spcAft>
        <a:defRPr sz="26100">
          <a:solidFill>
            <a:schemeClr val="tx2"/>
          </a:solidFill>
          <a:latin typeface="Times New Roman" pitchFamily="18" charset="0"/>
        </a:defRPr>
      </a:lvl8pPr>
      <a:lvl9pPr marL="1828800" algn="ctr" defTabSz="5434013" rtl="0" eaLnBrk="0" fontAlgn="base" hangingPunct="0">
        <a:spcBef>
          <a:spcPct val="0"/>
        </a:spcBef>
        <a:spcAft>
          <a:spcPct val="0"/>
        </a:spcAft>
        <a:defRPr sz="26100">
          <a:solidFill>
            <a:schemeClr val="tx2"/>
          </a:solidFill>
          <a:latin typeface="Times New Roman" pitchFamily="18" charset="0"/>
        </a:defRPr>
      </a:lvl9pPr>
    </p:titleStyle>
    <p:bodyStyle>
      <a:lvl1pPr marL="2038350" indent="-2038350" algn="l" defTabSz="5434013" rtl="0" eaLnBrk="0" fontAlgn="base" hangingPunct="0">
        <a:spcBef>
          <a:spcPct val="20000"/>
        </a:spcBef>
        <a:spcAft>
          <a:spcPct val="0"/>
        </a:spcAft>
        <a:buChar char="•"/>
        <a:defRPr sz="19000">
          <a:solidFill>
            <a:schemeClr val="tx1"/>
          </a:solidFill>
          <a:latin typeface="+mn-lt"/>
          <a:ea typeface="ＭＳ Ｐゴシック" charset="0"/>
          <a:cs typeface="ＭＳ Ｐゴシック" charset="0"/>
        </a:defRPr>
      </a:lvl1pPr>
      <a:lvl2pPr marL="4414838" indent="-1697038" algn="l" defTabSz="5434013" rtl="0" eaLnBrk="0" fontAlgn="base" hangingPunct="0">
        <a:spcBef>
          <a:spcPct val="20000"/>
        </a:spcBef>
        <a:spcAft>
          <a:spcPct val="0"/>
        </a:spcAft>
        <a:buChar char="–"/>
        <a:defRPr sz="16600">
          <a:solidFill>
            <a:schemeClr val="tx1"/>
          </a:solidFill>
          <a:latin typeface="+mn-lt"/>
          <a:ea typeface="ＭＳ Ｐゴシック" charset="0"/>
        </a:defRPr>
      </a:lvl2pPr>
      <a:lvl3pPr marL="6792913" indent="-1358900" algn="l" defTabSz="5434013" rtl="0" eaLnBrk="0" fontAlgn="base" hangingPunct="0">
        <a:spcBef>
          <a:spcPct val="20000"/>
        </a:spcBef>
        <a:spcAft>
          <a:spcPct val="0"/>
        </a:spcAft>
        <a:buChar char="•"/>
        <a:defRPr sz="14300">
          <a:solidFill>
            <a:schemeClr val="tx1"/>
          </a:solidFill>
          <a:latin typeface="+mn-lt"/>
          <a:ea typeface="ＭＳ Ｐゴシック" charset="0"/>
        </a:defRPr>
      </a:lvl3pPr>
      <a:lvl4pPr marL="9509125" indent="-1357313" algn="l" defTabSz="5434013" rtl="0" eaLnBrk="0" fontAlgn="base" hangingPunct="0">
        <a:spcBef>
          <a:spcPct val="20000"/>
        </a:spcBef>
        <a:spcAft>
          <a:spcPct val="0"/>
        </a:spcAft>
        <a:buChar char="–"/>
        <a:defRPr sz="11900">
          <a:solidFill>
            <a:schemeClr val="tx1"/>
          </a:solidFill>
          <a:latin typeface="+mn-lt"/>
          <a:ea typeface="ＭＳ Ｐゴシック" charset="0"/>
        </a:defRPr>
      </a:lvl4pPr>
      <a:lvl5pPr marL="12226925" indent="-1358900" algn="l" defTabSz="5434013" rtl="0" eaLnBrk="0" fontAlgn="base" hangingPunct="0">
        <a:spcBef>
          <a:spcPct val="20000"/>
        </a:spcBef>
        <a:spcAft>
          <a:spcPct val="0"/>
        </a:spcAft>
        <a:buChar char="»"/>
        <a:defRPr sz="11900">
          <a:solidFill>
            <a:schemeClr val="tx1"/>
          </a:solidFill>
          <a:latin typeface="+mn-lt"/>
          <a:ea typeface="ＭＳ Ｐゴシック" charset="0"/>
        </a:defRPr>
      </a:lvl5pPr>
      <a:lvl6pPr marL="12684125" indent="-1358900" algn="l" defTabSz="5434013" rtl="0" eaLnBrk="0" fontAlgn="base" hangingPunct="0">
        <a:spcBef>
          <a:spcPct val="20000"/>
        </a:spcBef>
        <a:spcAft>
          <a:spcPct val="0"/>
        </a:spcAft>
        <a:buChar char="»"/>
        <a:defRPr sz="11900">
          <a:solidFill>
            <a:schemeClr val="tx1"/>
          </a:solidFill>
          <a:latin typeface="+mn-lt"/>
        </a:defRPr>
      </a:lvl6pPr>
      <a:lvl7pPr marL="13141325" indent="-1358900" algn="l" defTabSz="5434013" rtl="0" eaLnBrk="0" fontAlgn="base" hangingPunct="0">
        <a:spcBef>
          <a:spcPct val="20000"/>
        </a:spcBef>
        <a:spcAft>
          <a:spcPct val="0"/>
        </a:spcAft>
        <a:buChar char="»"/>
        <a:defRPr sz="11900">
          <a:solidFill>
            <a:schemeClr val="tx1"/>
          </a:solidFill>
          <a:latin typeface="+mn-lt"/>
        </a:defRPr>
      </a:lvl7pPr>
      <a:lvl8pPr marL="13598525" indent="-1358900" algn="l" defTabSz="5434013" rtl="0" eaLnBrk="0" fontAlgn="base" hangingPunct="0">
        <a:spcBef>
          <a:spcPct val="20000"/>
        </a:spcBef>
        <a:spcAft>
          <a:spcPct val="0"/>
        </a:spcAft>
        <a:buChar char="»"/>
        <a:defRPr sz="11900">
          <a:solidFill>
            <a:schemeClr val="tx1"/>
          </a:solidFill>
          <a:latin typeface="+mn-lt"/>
        </a:defRPr>
      </a:lvl8pPr>
      <a:lvl9pPr marL="14055725" indent="-1358900" algn="l" defTabSz="5434013" rtl="0" eaLnBrk="0" fontAlgn="base" hangingPunct="0">
        <a:spcBef>
          <a:spcPct val="20000"/>
        </a:spcBef>
        <a:spcAft>
          <a:spcPct val="0"/>
        </a:spcAft>
        <a:buChar char="»"/>
        <a:defRPr sz="1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loud 40">
            <a:extLst>
              <a:ext uri="{FF2B5EF4-FFF2-40B4-BE49-F238E27FC236}">
                <a16:creationId xmlns:a16="http://schemas.microsoft.com/office/drawing/2014/main" id="{02F5E41A-30C3-549A-3F1E-E771B918E246}"/>
              </a:ext>
            </a:extLst>
          </p:cNvPr>
          <p:cNvSpPr/>
          <p:nvPr/>
        </p:nvSpPr>
        <p:spPr bwMode="auto">
          <a:xfrm>
            <a:off x="17409460" y="30713929"/>
            <a:ext cx="16316817" cy="5219338"/>
          </a:xfrm>
          <a:prstGeom prst="cloud">
            <a:avLst/>
          </a:prstGeom>
          <a:solidFill>
            <a:schemeClr val="accent6">
              <a:lumMod val="20000"/>
              <a:lumOff val="80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a:ln>
                <a:noFill/>
              </a:ln>
              <a:solidFill>
                <a:schemeClr val="tx1"/>
              </a:solidFill>
              <a:effectLst/>
              <a:latin typeface="Times New Roman" pitchFamily="18" charset="0"/>
            </a:endParaRPr>
          </a:p>
        </p:txBody>
      </p:sp>
      <p:sp>
        <p:nvSpPr>
          <p:cNvPr id="43" name="Cloud 42">
            <a:extLst>
              <a:ext uri="{FF2B5EF4-FFF2-40B4-BE49-F238E27FC236}">
                <a16:creationId xmlns:a16="http://schemas.microsoft.com/office/drawing/2014/main" id="{A9836BEC-7AF2-0FFA-FE46-10B71FF017D6}"/>
              </a:ext>
            </a:extLst>
          </p:cNvPr>
          <p:cNvSpPr/>
          <p:nvPr/>
        </p:nvSpPr>
        <p:spPr bwMode="auto">
          <a:xfrm rot="15348193">
            <a:off x="37903112" y="7106324"/>
            <a:ext cx="9529353" cy="14734276"/>
          </a:xfrm>
          <a:prstGeom prst="cloud">
            <a:avLst/>
          </a:prstGeom>
          <a:solidFill>
            <a:schemeClr val="accent6">
              <a:lumMod val="20000"/>
              <a:lumOff val="80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a:ln>
                <a:noFill/>
              </a:ln>
              <a:solidFill>
                <a:schemeClr val="tx1"/>
              </a:solidFill>
              <a:effectLst/>
              <a:latin typeface="Times New Roman" pitchFamily="18" charset="0"/>
            </a:endParaRPr>
          </a:p>
        </p:txBody>
      </p:sp>
      <p:sp>
        <p:nvSpPr>
          <p:cNvPr id="29" name="Cloud 28">
            <a:extLst>
              <a:ext uri="{FF2B5EF4-FFF2-40B4-BE49-F238E27FC236}">
                <a16:creationId xmlns:a16="http://schemas.microsoft.com/office/drawing/2014/main" id="{535B0737-28E9-8086-F82D-3E8F46143606}"/>
              </a:ext>
            </a:extLst>
          </p:cNvPr>
          <p:cNvSpPr/>
          <p:nvPr/>
        </p:nvSpPr>
        <p:spPr bwMode="auto">
          <a:xfrm>
            <a:off x="17532632" y="10069483"/>
            <a:ext cx="16757747" cy="9936653"/>
          </a:xfrm>
          <a:prstGeom prst="cloud">
            <a:avLst/>
          </a:prstGeom>
          <a:solidFill>
            <a:schemeClr val="accent6">
              <a:lumMod val="20000"/>
              <a:lumOff val="80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a:ln>
                <a:noFill/>
              </a:ln>
              <a:solidFill>
                <a:schemeClr val="tx1"/>
              </a:solidFill>
              <a:effectLst/>
              <a:latin typeface="Times New Roman" pitchFamily="18" charset="0"/>
            </a:endParaRPr>
          </a:p>
        </p:txBody>
      </p:sp>
      <p:sp>
        <p:nvSpPr>
          <p:cNvPr id="22" name="Cloud 21">
            <a:extLst>
              <a:ext uri="{FF2B5EF4-FFF2-40B4-BE49-F238E27FC236}">
                <a16:creationId xmlns:a16="http://schemas.microsoft.com/office/drawing/2014/main" id="{0D574A2A-5232-794A-7588-A54D37D5A1A7}"/>
              </a:ext>
            </a:extLst>
          </p:cNvPr>
          <p:cNvSpPr/>
          <p:nvPr/>
        </p:nvSpPr>
        <p:spPr bwMode="auto">
          <a:xfrm rot="326784">
            <a:off x="162763" y="9961527"/>
            <a:ext cx="16448960" cy="8843716"/>
          </a:xfrm>
          <a:prstGeom prst="cloud">
            <a:avLst/>
          </a:prstGeom>
          <a:solidFill>
            <a:schemeClr val="accent6">
              <a:lumMod val="20000"/>
              <a:lumOff val="80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a:ln>
                <a:noFill/>
              </a:ln>
              <a:solidFill>
                <a:schemeClr val="tx1"/>
              </a:solidFill>
              <a:effectLst/>
              <a:latin typeface="Times New Roman" pitchFamily="18" charset="0"/>
            </a:endParaRPr>
          </a:p>
        </p:txBody>
      </p:sp>
      <p:sp>
        <p:nvSpPr>
          <p:cNvPr id="23" name="Cloud 22">
            <a:extLst>
              <a:ext uri="{FF2B5EF4-FFF2-40B4-BE49-F238E27FC236}">
                <a16:creationId xmlns:a16="http://schemas.microsoft.com/office/drawing/2014/main" id="{9F3D4461-498B-9D0C-84A1-C4D180EDFC69}"/>
              </a:ext>
            </a:extLst>
          </p:cNvPr>
          <p:cNvSpPr/>
          <p:nvPr/>
        </p:nvSpPr>
        <p:spPr bwMode="auto">
          <a:xfrm rot="1120428">
            <a:off x="1579596" y="21387109"/>
            <a:ext cx="13573687" cy="13365583"/>
          </a:xfrm>
          <a:prstGeom prst="cloud">
            <a:avLst/>
          </a:prstGeom>
          <a:solidFill>
            <a:schemeClr val="accent6">
              <a:lumMod val="20000"/>
              <a:lumOff val="80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a:ln>
                <a:noFill/>
              </a:ln>
              <a:solidFill>
                <a:schemeClr val="tx1"/>
              </a:solidFill>
              <a:effectLst/>
              <a:latin typeface="Times New Roman" pitchFamily="18" charset="0"/>
            </a:endParaRPr>
          </a:p>
        </p:txBody>
      </p:sp>
      <p:sp>
        <p:nvSpPr>
          <p:cNvPr id="37" name="Text Box 24"/>
          <p:cNvSpPr txBox="1">
            <a:spLocks noChangeArrowheads="1"/>
          </p:cNvSpPr>
          <p:nvPr/>
        </p:nvSpPr>
        <p:spPr bwMode="auto">
          <a:xfrm>
            <a:off x="17716499" y="29412516"/>
            <a:ext cx="15544800" cy="1015663"/>
          </a:xfrm>
          <a:prstGeom prst="rect">
            <a:avLst/>
          </a:prstGeom>
          <a:solidFill>
            <a:schemeClr val="accent2"/>
          </a:solidFill>
          <a:ln w="9525">
            <a:solidFill>
              <a:srgbClr val="002060"/>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6000" b="1" dirty="0">
                <a:solidFill>
                  <a:schemeClr val="bg1"/>
                </a:solidFill>
                <a:ea typeface="+mn-ea"/>
                <a:cs typeface="+mn-cs"/>
              </a:rPr>
              <a:t>Implications to Nursing Practice</a:t>
            </a:r>
          </a:p>
        </p:txBody>
      </p:sp>
      <p:sp>
        <p:nvSpPr>
          <p:cNvPr id="13313" name="Rectangle 2"/>
          <p:cNvSpPr>
            <a:spLocks noGrp="1" noChangeArrowheads="1"/>
          </p:cNvSpPr>
          <p:nvPr>
            <p:ph type="title"/>
          </p:nvPr>
        </p:nvSpPr>
        <p:spPr>
          <a:xfrm>
            <a:off x="0" y="1397288"/>
            <a:ext cx="51206400" cy="6858000"/>
          </a:xfrm>
          <a:solidFill>
            <a:schemeClr val="accent2"/>
          </a:solidFill>
          <a:ln>
            <a:solidFill>
              <a:srgbClr val="002060"/>
            </a:solidFill>
            <a:miter lim="800000"/>
            <a:headEnd/>
            <a:tailEnd/>
          </a:ln>
        </p:spPr>
        <p:txBody>
          <a:bodyPr/>
          <a:lstStyle/>
          <a:p>
            <a:pPr eaLnBrk="1" hangingPunct="1">
              <a:spcBef>
                <a:spcPct val="50000"/>
              </a:spcBef>
            </a:pPr>
            <a:r>
              <a:rPr lang="en-US" sz="7200" b="1" i="0" u="none" strike="noStrike" dirty="0">
                <a:solidFill>
                  <a:schemeClr val="bg1"/>
                </a:solidFill>
                <a:effectLst/>
              </a:rPr>
              <a:t>Effectiveness of Oral </a:t>
            </a:r>
            <a:r>
              <a:rPr lang="en-US" sz="7200" b="1" dirty="0">
                <a:solidFill>
                  <a:schemeClr val="bg1"/>
                </a:solidFill>
              </a:rPr>
              <a:t>C</a:t>
            </a:r>
            <a:r>
              <a:rPr lang="en-US" sz="7200" b="1" i="0" u="none" strike="noStrike" dirty="0">
                <a:solidFill>
                  <a:schemeClr val="bg1"/>
                </a:solidFill>
                <a:effectLst/>
              </a:rPr>
              <a:t>hlorhexidine in Prevention of  Ventilated Associated </a:t>
            </a:r>
            <a:r>
              <a:rPr lang="en-US" sz="7200" b="1" dirty="0">
                <a:solidFill>
                  <a:schemeClr val="bg1"/>
                </a:solidFill>
              </a:rPr>
              <a:t>P</a:t>
            </a:r>
            <a:r>
              <a:rPr lang="en-US" sz="7200" b="1" i="0" u="none" strike="noStrike" dirty="0">
                <a:solidFill>
                  <a:schemeClr val="bg1"/>
                </a:solidFill>
                <a:effectLst/>
              </a:rPr>
              <a:t>neumonia</a:t>
            </a:r>
            <a:br>
              <a:rPr lang="en-US" sz="8000" dirty="0"/>
            </a:br>
            <a:r>
              <a:rPr lang="en-US" sz="7200" dirty="0">
                <a:solidFill>
                  <a:schemeClr val="bg1"/>
                </a:solidFill>
              </a:rPr>
              <a:t>Harrison Scalise, SN</a:t>
            </a:r>
            <a:br>
              <a:rPr lang="en-US" sz="7200" dirty="0">
                <a:solidFill>
                  <a:schemeClr val="bg1"/>
                </a:solidFill>
              </a:rPr>
            </a:br>
            <a:r>
              <a:rPr lang="en-US" sz="7200" dirty="0">
                <a:solidFill>
                  <a:schemeClr val="bg1"/>
                </a:solidFill>
              </a:rPr>
              <a:t>DHCON Faculty Mentor: Dr Theresa Soltis, DNP, APRN, FNP-BC</a:t>
            </a:r>
            <a:br>
              <a:rPr lang="en-US" sz="7200" dirty="0"/>
            </a:br>
            <a:r>
              <a:rPr lang="en-US" sz="7200" dirty="0">
                <a:solidFill>
                  <a:schemeClr val="bg1"/>
                </a:solidFill>
                <a:latin typeface="Times New Roman" charset="0"/>
              </a:rPr>
              <a:t>Sacred Heart University, Davis and Henley College of Nursing - Fairfield, CT</a:t>
            </a:r>
            <a:br>
              <a:rPr lang="en-US" sz="7200" dirty="0">
                <a:solidFill>
                  <a:schemeClr val="bg1"/>
                </a:solidFill>
                <a:latin typeface="Times New Roman" charset="0"/>
              </a:rPr>
            </a:br>
            <a:r>
              <a:rPr lang="en-US" sz="7200" dirty="0">
                <a:solidFill>
                  <a:schemeClr val="bg1"/>
                </a:solidFill>
                <a:latin typeface="Times New Roman" charset="0"/>
              </a:rPr>
              <a:t>Thomas More Honors program</a:t>
            </a:r>
          </a:p>
        </p:txBody>
      </p:sp>
      <p:sp>
        <p:nvSpPr>
          <p:cNvPr id="1038" name="Text Box 24"/>
          <p:cNvSpPr txBox="1">
            <a:spLocks noChangeArrowheads="1"/>
          </p:cNvSpPr>
          <p:nvPr/>
        </p:nvSpPr>
        <p:spPr bwMode="auto">
          <a:xfrm>
            <a:off x="34899599" y="29504421"/>
            <a:ext cx="15544800" cy="1015663"/>
          </a:xfrm>
          <a:prstGeom prst="rect">
            <a:avLst/>
          </a:prstGeom>
          <a:solidFill>
            <a:schemeClr val="accent2"/>
          </a:solidFill>
          <a:ln w="9525">
            <a:solidFill>
              <a:srgbClr val="002060"/>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6000" b="1" dirty="0">
                <a:solidFill>
                  <a:schemeClr val="bg1"/>
                </a:solidFill>
                <a:ea typeface="+mn-ea"/>
                <a:cs typeface="+mn-cs"/>
              </a:rPr>
              <a:t>References</a:t>
            </a:r>
          </a:p>
        </p:txBody>
      </p:sp>
      <p:sp>
        <p:nvSpPr>
          <p:cNvPr id="13326" name="Text Box 33"/>
          <p:cNvSpPr txBox="1">
            <a:spLocks noChangeArrowheads="1"/>
          </p:cNvSpPr>
          <p:nvPr/>
        </p:nvSpPr>
        <p:spPr bwMode="auto">
          <a:xfrm>
            <a:off x="53721000" y="25615900"/>
            <a:ext cx="116586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0">
                <a:solidFill>
                  <a:schemeClr val="tx1"/>
                </a:solidFill>
                <a:latin typeface="Times New Roman" charset="0"/>
                <a:ea typeface="ＭＳ Ｐゴシック" charset="0"/>
                <a:cs typeface="ＭＳ Ｐゴシック" charset="0"/>
              </a:defRPr>
            </a:lvl1pPr>
            <a:lvl2pPr marL="742950" indent="-285750">
              <a:defRPr sz="5000">
                <a:solidFill>
                  <a:schemeClr val="tx1"/>
                </a:solidFill>
                <a:latin typeface="Times New Roman" charset="0"/>
                <a:ea typeface="ＭＳ Ｐゴシック" charset="0"/>
              </a:defRPr>
            </a:lvl2pPr>
            <a:lvl3pPr marL="1143000" indent="-228600">
              <a:defRPr sz="5000">
                <a:solidFill>
                  <a:schemeClr val="tx1"/>
                </a:solidFill>
                <a:latin typeface="Times New Roman" charset="0"/>
                <a:ea typeface="ＭＳ Ｐゴシック" charset="0"/>
              </a:defRPr>
            </a:lvl3pPr>
            <a:lvl4pPr marL="1600200" indent="-228600">
              <a:defRPr sz="5000">
                <a:solidFill>
                  <a:schemeClr val="tx1"/>
                </a:solidFill>
                <a:latin typeface="Times New Roman" charset="0"/>
                <a:ea typeface="ＭＳ Ｐゴシック" charset="0"/>
              </a:defRPr>
            </a:lvl4pPr>
            <a:lvl5pPr marL="2057400" indent="-228600">
              <a:defRPr sz="5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0">
                <a:solidFill>
                  <a:schemeClr val="tx1"/>
                </a:solidFill>
                <a:latin typeface="Times New Roman" charset="0"/>
                <a:ea typeface="ＭＳ Ｐゴシック" charset="0"/>
              </a:defRPr>
            </a:lvl9pPr>
          </a:lstStyle>
          <a:p>
            <a:pPr>
              <a:spcBef>
                <a:spcPct val="50000"/>
              </a:spcBef>
            </a:pPr>
            <a:endParaRPr lang="en-US"/>
          </a:p>
        </p:txBody>
      </p:sp>
      <p:sp>
        <p:nvSpPr>
          <p:cNvPr id="24" name="Text Box 24"/>
          <p:cNvSpPr txBox="1">
            <a:spLocks noChangeArrowheads="1"/>
          </p:cNvSpPr>
          <p:nvPr/>
        </p:nvSpPr>
        <p:spPr bwMode="auto">
          <a:xfrm>
            <a:off x="914400" y="8938109"/>
            <a:ext cx="15163799" cy="1015663"/>
          </a:xfrm>
          <a:prstGeom prst="rect">
            <a:avLst/>
          </a:prstGeom>
          <a:solidFill>
            <a:schemeClr val="accent2"/>
          </a:solidFill>
          <a:ln w="9525">
            <a:solidFill>
              <a:srgbClr val="002060"/>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6000" b="1" dirty="0">
                <a:solidFill>
                  <a:schemeClr val="bg1"/>
                </a:solidFill>
                <a:ea typeface="+mn-ea"/>
                <a:cs typeface="+mn-cs"/>
              </a:rPr>
              <a:t>Purpose</a:t>
            </a:r>
          </a:p>
        </p:txBody>
      </p:sp>
      <p:sp>
        <p:nvSpPr>
          <p:cNvPr id="34" name="Text Box 24"/>
          <p:cNvSpPr txBox="1">
            <a:spLocks noChangeArrowheads="1"/>
          </p:cNvSpPr>
          <p:nvPr/>
        </p:nvSpPr>
        <p:spPr bwMode="auto">
          <a:xfrm>
            <a:off x="914400" y="20334211"/>
            <a:ext cx="15163799" cy="1015663"/>
          </a:xfrm>
          <a:prstGeom prst="rect">
            <a:avLst/>
          </a:prstGeom>
          <a:solidFill>
            <a:schemeClr val="accent2"/>
          </a:solidFill>
          <a:ln w="9525">
            <a:solidFill>
              <a:srgbClr val="002060"/>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6000" b="1" dirty="0">
                <a:solidFill>
                  <a:schemeClr val="bg1"/>
                </a:solidFill>
                <a:ea typeface="+mn-ea"/>
                <a:cs typeface="+mn-cs"/>
              </a:rPr>
              <a:t>Background</a:t>
            </a:r>
          </a:p>
        </p:txBody>
      </p:sp>
      <p:sp>
        <p:nvSpPr>
          <p:cNvPr id="46" name="Text Box 24"/>
          <p:cNvSpPr txBox="1">
            <a:spLocks noChangeArrowheads="1"/>
          </p:cNvSpPr>
          <p:nvPr/>
        </p:nvSpPr>
        <p:spPr bwMode="auto">
          <a:xfrm>
            <a:off x="34899599" y="8832164"/>
            <a:ext cx="15544800" cy="1015663"/>
          </a:xfrm>
          <a:prstGeom prst="rect">
            <a:avLst/>
          </a:prstGeom>
          <a:solidFill>
            <a:schemeClr val="accent2"/>
          </a:solidFill>
          <a:ln w="9525">
            <a:solidFill>
              <a:srgbClr val="002060"/>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6000" b="1" dirty="0">
                <a:solidFill>
                  <a:schemeClr val="bg1"/>
                </a:solidFill>
                <a:ea typeface="+mn-ea"/>
                <a:cs typeface="+mn-cs"/>
              </a:rPr>
              <a:t>Clinical Implications</a:t>
            </a:r>
          </a:p>
        </p:txBody>
      </p:sp>
      <p:sp>
        <p:nvSpPr>
          <p:cNvPr id="33" name="Text Box 24"/>
          <p:cNvSpPr txBox="1">
            <a:spLocks noChangeArrowheads="1"/>
          </p:cNvSpPr>
          <p:nvPr/>
        </p:nvSpPr>
        <p:spPr bwMode="auto">
          <a:xfrm>
            <a:off x="17716499" y="8938108"/>
            <a:ext cx="15544800" cy="1015663"/>
          </a:xfrm>
          <a:prstGeom prst="rect">
            <a:avLst/>
          </a:prstGeom>
          <a:solidFill>
            <a:schemeClr val="accent2"/>
          </a:solidFill>
          <a:ln w="9525">
            <a:solidFill>
              <a:srgbClr val="002060"/>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6000" b="1" dirty="0">
                <a:solidFill>
                  <a:schemeClr val="bg1"/>
                </a:solidFill>
                <a:ea typeface="+mn-ea"/>
                <a:cs typeface="+mn-cs"/>
              </a:rPr>
              <a:t>Findings</a:t>
            </a:r>
          </a:p>
        </p:txBody>
      </p:sp>
      <p:sp>
        <p:nvSpPr>
          <p:cNvPr id="5" name="TextBox 4"/>
          <p:cNvSpPr txBox="1"/>
          <p:nvPr/>
        </p:nvSpPr>
        <p:spPr>
          <a:xfrm>
            <a:off x="51841429" y="18704128"/>
            <a:ext cx="184666" cy="861774"/>
          </a:xfrm>
          <a:prstGeom prst="rect">
            <a:avLst/>
          </a:prstGeom>
          <a:noFill/>
        </p:spPr>
        <p:txBody>
          <a:bodyPr wrap="none" rtlCol="0">
            <a:spAutoFit/>
          </a:bodyPr>
          <a:lstStyle/>
          <a:p>
            <a:endParaRPr lang="en-US"/>
          </a:p>
        </p:txBody>
      </p:sp>
      <p:pic>
        <p:nvPicPr>
          <p:cNvPr id="6" name="Picture 5">
            <a:extLst>
              <a:ext uri="{FF2B5EF4-FFF2-40B4-BE49-F238E27FC236}">
                <a16:creationId xmlns:a16="http://schemas.microsoft.com/office/drawing/2014/main" id="{3C6DD224-BDE9-1F4B-9A7D-F68846BBEA23}"/>
              </a:ext>
            </a:extLst>
          </p:cNvPr>
          <p:cNvPicPr>
            <a:picLocks noChangeAspect="1"/>
          </p:cNvPicPr>
          <p:nvPr/>
        </p:nvPicPr>
        <p:blipFill>
          <a:blip r:embed="rId3"/>
          <a:stretch>
            <a:fillRect/>
          </a:stretch>
        </p:blipFill>
        <p:spPr>
          <a:xfrm>
            <a:off x="426721" y="2587941"/>
            <a:ext cx="7974329" cy="4326881"/>
          </a:xfrm>
          <a:prstGeom prst="rect">
            <a:avLst/>
          </a:prstGeom>
        </p:spPr>
      </p:pic>
      <p:sp>
        <p:nvSpPr>
          <p:cNvPr id="10" name="TextBox 9">
            <a:extLst>
              <a:ext uri="{FF2B5EF4-FFF2-40B4-BE49-F238E27FC236}">
                <a16:creationId xmlns:a16="http://schemas.microsoft.com/office/drawing/2014/main" id="{8125D110-B922-81A4-EE10-6A5F36731919}"/>
              </a:ext>
            </a:extLst>
          </p:cNvPr>
          <p:cNvSpPr txBox="1"/>
          <p:nvPr/>
        </p:nvSpPr>
        <p:spPr>
          <a:xfrm>
            <a:off x="1067295" y="10986292"/>
            <a:ext cx="15163799" cy="7571303"/>
          </a:xfrm>
          <a:prstGeom prst="rect">
            <a:avLst/>
          </a:prstGeom>
          <a:noFill/>
        </p:spPr>
        <p:txBody>
          <a:bodyPr wrap="square" rtlCol="0">
            <a:spAutoFit/>
          </a:bodyPr>
          <a:lstStyle/>
          <a:p>
            <a:pPr marL="685800" indent="-685800">
              <a:buFont typeface="Arial" panose="020B0604020202020204" pitchFamily="34" charset="0"/>
              <a:buChar char="•"/>
            </a:pPr>
            <a:r>
              <a:rPr lang="en-US" sz="5400" dirty="0">
                <a:effectLst/>
                <a:latin typeface="Times New Roman" panose="02020603050405020304" pitchFamily="18" charset="0"/>
                <a:ea typeface="Calibri"/>
                <a:cs typeface="Times New Roman" panose="02020603050405020304" pitchFamily="18" charset="0"/>
              </a:rPr>
              <a:t>The purpose of this research is to test the most effective form of oral hygiene</a:t>
            </a:r>
            <a:r>
              <a:rPr lang="en-US" sz="5400" dirty="0">
                <a:latin typeface="Times New Roman" panose="02020603050405020304" pitchFamily="18" charset="0"/>
                <a:ea typeface="Calibri"/>
                <a:cs typeface="Times New Roman" panose="02020603050405020304" pitchFamily="18" charset="0"/>
              </a:rPr>
              <a:t> to help prevent against ventilator associated pneumonia.</a:t>
            </a:r>
          </a:p>
          <a:p>
            <a:pPr marL="685800" indent="-685800">
              <a:buFont typeface="Arial" panose="020B0604020202020204" pitchFamily="34" charset="0"/>
              <a:buChar char="•"/>
            </a:pPr>
            <a:r>
              <a:rPr lang="en-US" sz="5400" dirty="0">
                <a:effectLst/>
                <a:latin typeface="Times New Roman" panose="02020603050405020304" pitchFamily="18" charset="0"/>
                <a:ea typeface="Calibri"/>
                <a:cs typeface="Times New Roman" panose="02020603050405020304" pitchFamily="18" charset="0"/>
              </a:rPr>
              <a:t> Potassium Permanganate and Chlorhexidine were the two solutions tested against each other and their results were compared to conclude which had lower incidence rates of Ventilator-Associated-Pneumonia.</a:t>
            </a:r>
            <a:endParaRPr lang="en-US" sz="5400" dirty="0">
              <a:latin typeface="Times New Roman" panose="02020603050405020304" pitchFamily="18" charset="0"/>
              <a:ea typeface="Calibri"/>
              <a:cs typeface="Times New Roman" panose="02020603050405020304" pitchFamily="18" charset="0"/>
            </a:endParaRPr>
          </a:p>
          <a:p>
            <a:pPr marL="685800" indent="-685800">
              <a:buFont typeface="Arial" panose="020B0604020202020204" pitchFamily="34" charset="0"/>
              <a:buChar char="•"/>
            </a:pPr>
            <a:endParaRPr lang="en-US" sz="5400" dirty="0"/>
          </a:p>
        </p:txBody>
      </p:sp>
      <p:sp>
        <p:nvSpPr>
          <p:cNvPr id="21" name="TextBox 20">
            <a:extLst>
              <a:ext uri="{FF2B5EF4-FFF2-40B4-BE49-F238E27FC236}">
                <a16:creationId xmlns:a16="http://schemas.microsoft.com/office/drawing/2014/main" id="{93B5362D-F13C-43F0-0ACD-CF52E8797061}"/>
              </a:ext>
            </a:extLst>
          </p:cNvPr>
          <p:cNvSpPr txBox="1"/>
          <p:nvPr/>
        </p:nvSpPr>
        <p:spPr>
          <a:xfrm>
            <a:off x="1067296" y="22321589"/>
            <a:ext cx="15010904" cy="11295400"/>
          </a:xfrm>
          <a:prstGeom prst="rect">
            <a:avLst/>
          </a:prstGeom>
          <a:noFill/>
        </p:spPr>
        <p:txBody>
          <a:bodyPr wrap="square" rtlCol="0">
            <a:spAutoFit/>
          </a:bodyPr>
          <a:lstStyle/>
          <a:p>
            <a:pPr marL="685800" indent="-685800">
              <a:buFont typeface="Arial" panose="020B0604020202020204" pitchFamily="34" charset="0"/>
              <a:buChar char="•"/>
            </a:pPr>
            <a:r>
              <a:rPr lang="en-US" sz="5200" dirty="0">
                <a:latin typeface="Times New Roman" panose="02020603050405020304" pitchFamily="18" charset="0"/>
                <a:ea typeface="Times New Roman" panose="02020603050405020304" pitchFamily="18" charset="0"/>
              </a:rPr>
              <a:t>H</a:t>
            </a:r>
            <a:r>
              <a:rPr lang="en-US" sz="5200" dirty="0">
                <a:effectLst/>
                <a:latin typeface="Times New Roman" panose="02020603050405020304" pitchFamily="18" charset="0"/>
                <a:ea typeface="Times New Roman" panose="02020603050405020304" pitchFamily="18" charset="0"/>
              </a:rPr>
              <a:t>ospital-acquired infections (HAI’s) are one of the most contributing factors of mortality and morbidity.</a:t>
            </a:r>
            <a:r>
              <a:rPr lang="en-US" sz="5200" dirty="0">
                <a:effectLst/>
              </a:rPr>
              <a:t> </a:t>
            </a:r>
            <a:r>
              <a:rPr lang="en-US" sz="5200" dirty="0">
                <a:effectLst/>
                <a:latin typeface="Times New Roman" panose="02020603050405020304" pitchFamily="18" charset="0"/>
                <a:ea typeface="Times New Roman" panose="02020603050405020304" pitchFamily="18" charset="0"/>
              </a:rPr>
              <a:t>According to data about 10% of bedridden cases in developed countries and 25% in developing countries lead to HAI’s (</a:t>
            </a:r>
            <a:r>
              <a:rPr lang="en-US" sz="5200" dirty="0" err="1">
                <a:effectLst/>
                <a:latin typeface="Times New Roman" panose="02020603050405020304" pitchFamily="18" charset="0"/>
                <a:ea typeface="Times New Roman" panose="02020603050405020304" pitchFamily="18" charset="0"/>
              </a:rPr>
              <a:t>Meidani</a:t>
            </a:r>
            <a:r>
              <a:rPr lang="en-US" sz="5200" dirty="0">
                <a:effectLst/>
                <a:latin typeface="Times New Roman" panose="02020603050405020304" pitchFamily="18" charset="0"/>
                <a:ea typeface="Times New Roman" panose="02020603050405020304" pitchFamily="18" charset="0"/>
              </a:rPr>
              <a:t>, 2018).  Hospital- acquired pneumonia, especially VAP, is the leading cause of death in ICU, with mortality rate from 24% to 76% (</a:t>
            </a:r>
            <a:r>
              <a:rPr lang="en-US" sz="5200" dirty="0" err="1">
                <a:effectLst/>
                <a:latin typeface="Times New Roman" panose="02020603050405020304" pitchFamily="18" charset="0"/>
                <a:ea typeface="Times New Roman" panose="02020603050405020304" pitchFamily="18" charset="0"/>
              </a:rPr>
              <a:t>Meidani</a:t>
            </a:r>
            <a:r>
              <a:rPr lang="en-US" sz="5200" dirty="0">
                <a:effectLst/>
                <a:latin typeface="Times New Roman" panose="02020603050405020304" pitchFamily="18" charset="0"/>
                <a:ea typeface="Times New Roman" panose="02020603050405020304" pitchFamily="18" charset="0"/>
              </a:rPr>
              <a:t>, 2018).  One of these HAI’s that is being so heavily looked at today is known as ventilator associated pneumonia or VAP.  Ventilator-associated pneumonia (VAP) refers to the development of pneumonia in patients with mechanical ventilation occurring at least 48 hours after admission (Fu, 2023). </a:t>
            </a:r>
            <a:endParaRPr lang="en-US" sz="5200" dirty="0"/>
          </a:p>
        </p:txBody>
      </p:sp>
      <p:sp>
        <p:nvSpPr>
          <p:cNvPr id="25" name="TextBox 24">
            <a:extLst>
              <a:ext uri="{FF2B5EF4-FFF2-40B4-BE49-F238E27FC236}">
                <a16:creationId xmlns:a16="http://schemas.microsoft.com/office/drawing/2014/main" id="{B091643B-DC6F-87F5-7936-7B68AB4CBA25}"/>
              </a:ext>
            </a:extLst>
          </p:cNvPr>
          <p:cNvSpPr txBox="1"/>
          <p:nvPr/>
        </p:nvSpPr>
        <p:spPr>
          <a:xfrm>
            <a:off x="18304651" y="10745446"/>
            <a:ext cx="15544799" cy="8217634"/>
          </a:xfrm>
          <a:prstGeom prst="rect">
            <a:avLst/>
          </a:prstGeom>
          <a:noFill/>
        </p:spPr>
        <p:txBody>
          <a:bodyPr wrap="square" rtlCol="0">
            <a:spAutoFit/>
          </a:bodyPr>
          <a:lstStyle/>
          <a:p>
            <a:pPr marL="285750" indent="-285750">
              <a:buFont typeface="Arial" panose="020B0604020202020204" pitchFamily="34" charset="0"/>
              <a:buChar char="•"/>
            </a:pP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Research showed that only 28 of the 150 patients were diagnosed with a case of VAP which is 18.7%.  Of that 28, 15 patients were in the control group, 6 patients were in the chlorhexidine group, and 7 were in the potassium permanganate group showing how oral care provided with chlorhexidine had the lowest number of instances. Furthermore, there were 16 patients who had the unfortunate ending of passing away.  Of the patients that passed, 5 were in the control group, 4 were in the chlorhexidine group, and 7 were in the potassium permanganate group.  Again, showing that chlorhexidine worked best at combating VAP.</a:t>
            </a:r>
            <a:endParaRPr lang="en-US" sz="4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27398F05-839F-4488-1597-CE25EA9395D6}"/>
              </a:ext>
            </a:extLst>
          </p:cNvPr>
          <p:cNvSpPr txBox="1"/>
          <p:nvPr/>
        </p:nvSpPr>
        <p:spPr>
          <a:xfrm>
            <a:off x="34827510" y="10376369"/>
            <a:ext cx="15544800" cy="7571303"/>
          </a:xfrm>
          <a:prstGeom prst="rect">
            <a:avLst/>
          </a:prstGeom>
          <a:noFill/>
        </p:spPr>
        <p:txBody>
          <a:bodyPr wrap="square" rtlCol="0">
            <a:spAutoFit/>
          </a:bodyPr>
          <a:lstStyle/>
          <a:p>
            <a:pPr marL="685800" indent="-685800">
              <a:buFont typeface="Arial" panose="020B0604020202020204" pitchFamily="34" charset="0"/>
              <a:buChar char="•"/>
            </a:pPr>
            <a:r>
              <a:rPr lang="en-US" sz="5400" dirty="0">
                <a:effectLst/>
                <a:latin typeface="Times New Roman" panose="02020603050405020304" pitchFamily="18" charset="0"/>
                <a:ea typeface="Times New Roman" panose="02020603050405020304" pitchFamily="18" charset="0"/>
                <a:cs typeface="Times New Roman" panose="02020603050405020304" pitchFamily="18" charset="0"/>
              </a:rPr>
              <a:t>It has been found that incorporation of routine oral hygiene may reduce VAP by as much as 60% (Gupta et al., 2016).</a:t>
            </a:r>
          </a:p>
          <a:p>
            <a:pPr marL="685800" indent="-685800">
              <a:buFont typeface="Arial" panose="020B0604020202020204" pitchFamily="34" charset="0"/>
              <a:buChar char="•"/>
            </a:pPr>
            <a:r>
              <a:rPr lang="en-US" sz="5400" dirty="0">
                <a:effectLst/>
                <a:latin typeface="Times New Roman" panose="02020603050405020304" pitchFamily="18" charset="0"/>
                <a:ea typeface="Times New Roman" panose="02020603050405020304" pitchFamily="18" charset="0"/>
                <a:cs typeface="Times New Roman" panose="02020603050405020304" pitchFamily="18" charset="0"/>
              </a:rPr>
              <a:t>VAP is one of the most common forms of infection found in ICU patients who are intubated. A study found that more than 90% of cases of ICU-related pneumonia occurred during mechanical ventilation, and nearly 50% of these cases occurred during the first 4 days of mechanical ventilation (Fu, 2023). </a:t>
            </a:r>
            <a:endParaRPr lang="en-US" sz="54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D34ACFC1-82D0-407E-88A5-6B6EEC4FCB8B}"/>
              </a:ext>
            </a:extLst>
          </p:cNvPr>
          <p:cNvSpPr txBox="1"/>
          <p:nvPr/>
        </p:nvSpPr>
        <p:spPr>
          <a:xfrm>
            <a:off x="18304651" y="31544319"/>
            <a:ext cx="15544799" cy="3416320"/>
          </a:xfrm>
          <a:prstGeom prst="rect">
            <a:avLst/>
          </a:prstGeom>
          <a:noFill/>
        </p:spPr>
        <p:txBody>
          <a:bodyPr wrap="square" rtlCol="0">
            <a:spAutoFit/>
          </a:bodyPr>
          <a:lstStyle/>
          <a:p>
            <a:pPr marL="685800" indent="-685800">
              <a:buFont typeface="Arial" panose="020B0604020202020204" pitchFamily="34" charset="0"/>
              <a:buChar char="•"/>
            </a:pPr>
            <a:r>
              <a:rPr lang="en-US" sz="5400" dirty="0">
                <a:latin typeface="Times New Roman" panose="02020603050405020304" pitchFamily="18" charset="0"/>
                <a:cs typeface="Times New Roman" panose="02020603050405020304" pitchFamily="18" charset="0"/>
              </a:rPr>
              <a:t>Nurses should be provided education on the topic of ventilatory associated pneumonia and how to prevent it through the use of oral hygiene with chlorhexidine solution. </a:t>
            </a:r>
          </a:p>
        </p:txBody>
      </p:sp>
      <p:pic>
        <p:nvPicPr>
          <p:cNvPr id="1026" name="Picture 2" descr="British Journal of Nursing - Does oral care with chlorhexidine reduce  ventilator-associated pneumonia in mechanically ventilated adults?">
            <a:extLst>
              <a:ext uri="{FF2B5EF4-FFF2-40B4-BE49-F238E27FC236}">
                <a16:creationId xmlns:a16="http://schemas.microsoft.com/office/drawing/2014/main" id="{D294C666-1E1A-2573-F868-B27C1D69D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0225" y="20121848"/>
            <a:ext cx="10925950" cy="8674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ntilator/Ventilator Support - What Is a Ventilator? | NHLBI, NIH">
            <a:extLst>
              <a:ext uri="{FF2B5EF4-FFF2-40B4-BE49-F238E27FC236}">
                <a16:creationId xmlns:a16="http://schemas.microsoft.com/office/drawing/2014/main" id="{6A7534F2-7760-F2D7-783F-1140CC0FD7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8587" y="20006136"/>
            <a:ext cx="11430000" cy="8585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qr code on a white background&#10;&#10;Description automatically generated">
            <a:extLst>
              <a:ext uri="{FF2B5EF4-FFF2-40B4-BE49-F238E27FC236}">
                <a16:creationId xmlns:a16="http://schemas.microsoft.com/office/drawing/2014/main" id="{CA42B3E3-2AC3-AEFF-C163-4409DD7BB6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91288" y="30795480"/>
            <a:ext cx="4957212" cy="4931790"/>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9E410D9EEDB54FA10D563D12039224" ma:contentTypeVersion="14" ma:contentTypeDescription="Create a new document." ma:contentTypeScope="" ma:versionID="0f835f9512c15460c28e32057138629f">
  <xsd:schema xmlns:xsd="http://www.w3.org/2001/XMLSchema" xmlns:xs="http://www.w3.org/2001/XMLSchema" xmlns:p="http://schemas.microsoft.com/office/2006/metadata/properties" xmlns:ns3="5fd0b9aa-ac02-4301-ade7-1ae91159557d" xmlns:ns4="26882305-aa26-4fc4-9b64-97db29585cb6" targetNamespace="http://schemas.microsoft.com/office/2006/metadata/properties" ma:root="true" ma:fieldsID="111b02a3dcf6878636f31071a5267f93" ns3:_="" ns4:_="">
    <xsd:import namespace="5fd0b9aa-ac02-4301-ade7-1ae91159557d"/>
    <xsd:import namespace="26882305-aa26-4fc4-9b64-97db29585cb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d0b9aa-ac02-4301-ade7-1ae91159557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882305-aa26-4fc4-9b64-97db29585cb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E0A137-43AC-4069-8F28-F1869332B6F2}">
  <ds:schemaRefs>
    <ds:schemaRef ds:uri="5fd0b9aa-ac02-4301-ade7-1ae91159557d"/>
    <ds:schemaRef ds:uri="http://schemas.openxmlformats.org/package/2006/metadata/core-properties"/>
    <ds:schemaRef ds:uri="http://purl.org/dc/dcmitype/"/>
    <ds:schemaRef ds:uri="26882305-aa26-4fc4-9b64-97db29585cb6"/>
    <ds:schemaRef ds:uri="http://schemas.microsoft.com/office/2006/documentManagement/types"/>
    <ds:schemaRef ds:uri="http://purl.org/dc/elements/1.1/"/>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6C60294-8B5B-478A-8557-8B52AA4C57D8}">
  <ds:schemaRefs>
    <ds:schemaRef ds:uri="26882305-aa26-4fc4-9b64-97db29585cb6"/>
    <ds:schemaRef ds:uri="5fd0b9aa-ac02-4301-ade7-1ae9115955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C83DDC-E284-4A73-9C46-7C26347325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703</TotalTime>
  <Words>1014</Words>
  <Application>Microsoft Macintosh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Blank Presentation</vt:lpstr>
      <vt:lpstr>Effectiveness of Oral Chlorhexidine in Prevention of  Ventilated Associated Pneumonia Harrison Scalise, SN DHCON Faculty Mentor: Dr Theresa Soltis, DNP, APRN, FNP-BC Sacred Heart University, Davis and Henley College of Nursing - Fairfield, CT Thomas More Honors program</vt:lpstr>
    </vt:vector>
  </TitlesOfParts>
  <Company>New York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Self-Esteem Moderates the Impact of Received Support on Distress: A Daily Diary Study</dc:title>
  <dc:creator>Niall Bolger</dc:creator>
  <cp:lastModifiedBy>Scalise, Harrison J.</cp:lastModifiedBy>
  <cp:revision>13</cp:revision>
  <cp:lastPrinted>2016-03-23T13:42:29Z</cp:lastPrinted>
  <dcterms:created xsi:type="dcterms:W3CDTF">2003-01-17T16:23:59Z</dcterms:created>
  <dcterms:modified xsi:type="dcterms:W3CDTF">2024-04-15T02:32:15Z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0x010100DC9E410D9EEDB54FA10D563D12039224</vt:lpwstr>
  </property>
</Properties>
</file>