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6" r:id="rId5"/>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1"/>
    <p:restoredTop sz="94792"/>
  </p:normalViewPr>
  <p:slideViewPr>
    <p:cSldViewPr snapToGrid="0" snapToObjects="1">
      <p:cViewPr>
        <p:scale>
          <a:sx n="27" d="100"/>
          <a:sy n="27" d="100"/>
        </p:scale>
        <p:origin x="160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19E42-5C6E-8E4F-A41E-DA6A73B8C3ED}" type="datetimeFigureOut">
              <a:rPr lang="en-US" smtClean="0"/>
              <a:t>4/19/24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145BE-EFD5-BB4D-B7E5-87C1F0C4A015}" type="slidenum">
              <a:rPr lang="en-US" smtClean="0"/>
              <a:t>‹#›</a:t>
            </a:fld>
            <a:endParaRPr lang="en-US"/>
          </a:p>
        </p:txBody>
      </p:sp>
    </p:spTree>
    <p:extLst>
      <p:ext uri="{BB962C8B-B14F-4D97-AF65-F5344CB8AC3E}">
        <p14:creationId xmlns:p14="http://schemas.microsoft.com/office/powerpoint/2010/main" val="273117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E145BE-EFD5-BB4D-B7E5-87C1F0C4A015}" type="slidenum">
              <a:rPr lang="en-US" smtClean="0"/>
              <a:t>1</a:t>
            </a:fld>
            <a:endParaRPr lang="en-US"/>
          </a:p>
        </p:txBody>
      </p:sp>
    </p:spTree>
    <p:extLst>
      <p:ext uri="{BB962C8B-B14F-4D97-AF65-F5344CB8AC3E}">
        <p14:creationId xmlns:p14="http://schemas.microsoft.com/office/powerpoint/2010/main" val="185598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29458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87790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89836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53704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873CF0-E818-3D4D-943B-513DCF762125}" type="datetimeFigureOut">
              <a:rPr lang="en-US" smtClean="0"/>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16431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873CF0-E818-3D4D-943B-513DCF762125}"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53835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873CF0-E818-3D4D-943B-513DCF762125}" type="datetimeFigureOut">
              <a:rPr lang="en-US" smtClean="0"/>
              <a:t>4/19/24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203226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873CF0-E818-3D4D-943B-513DCF762125}" type="datetimeFigureOut">
              <a:rPr lang="en-US" smtClean="0"/>
              <a:t>4/19/24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76308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73CF0-E818-3D4D-943B-513DCF762125}" type="datetimeFigureOut">
              <a:rPr lang="en-US" smtClean="0"/>
              <a:t>4/19/24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1857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5873CF0-E818-3D4D-943B-513DCF762125}"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31736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5873CF0-E818-3D4D-943B-513DCF762125}" type="datetimeFigureOut">
              <a:rPr lang="en-US" smtClean="0"/>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46714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5873CF0-E818-3D4D-943B-513DCF762125}" type="datetimeFigureOut">
              <a:rPr lang="en-US" smtClean="0"/>
              <a:t>4/19/24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A01AC06-6720-984D-AE1C-AAB0EB69BC21}" type="slidenum">
              <a:rPr lang="en-US" smtClean="0"/>
              <a:t>‹#›</a:t>
            </a:fld>
            <a:endParaRPr lang="en-US"/>
          </a:p>
        </p:txBody>
      </p:sp>
    </p:spTree>
    <p:extLst>
      <p:ext uri="{BB962C8B-B14F-4D97-AF65-F5344CB8AC3E}">
        <p14:creationId xmlns:p14="http://schemas.microsoft.com/office/powerpoint/2010/main" val="2332868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2022F0-D88F-1246-9F1C-47723AD72CBA}"/>
              </a:ext>
            </a:extLst>
          </p:cNvPr>
          <p:cNvSpPr txBox="1"/>
          <p:nvPr/>
        </p:nvSpPr>
        <p:spPr>
          <a:xfrm>
            <a:off x="0" y="23590"/>
            <a:ext cx="43891200" cy="4663440"/>
          </a:xfrm>
          <a:prstGeom prst="rect">
            <a:avLst/>
          </a:prstGeom>
          <a:solidFill>
            <a:srgbClr val="C00000"/>
          </a:solidFill>
          <a:ln>
            <a:solidFill>
              <a:schemeClr val="accent1">
                <a:lumMod val="60000"/>
                <a:lumOff val="40000"/>
              </a:schemeClr>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19AAD7CE-EF43-8248-9770-71455449FC61}"/>
              </a:ext>
            </a:extLst>
          </p:cNvPr>
          <p:cNvSpPr txBox="1"/>
          <p:nvPr/>
        </p:nvSpPr>
        <p:spPr>
          <a:xfrm>
            <a:off x="0" y="254818"/>
            <a:ext cx="43891200" cy="1785104"/>
          </a:xfrm>
          <a:prstGeom prst="rect">
            <a:avLst/>
          </a:prstGeom>
          <a:noFill/>
        </p:spPr>
        <p:txBody>
          <a:bodyPr wrap="square" rtlCol="0">
            <a:spAutoFit/>
          </a:bodyPr>
          <a:lstStyle/>
          <a:p>
            <a:pPr algn="ctr"/>
            <a:r>
              <a:rPr lang="en-US" sz="11000" b="1" dirty="0">
                <a:solidFill>
                  <a:schemeClr val="bg1"/>
                </a:solidFill>
                <a:latin typeface="Palatino" pitchFamily="2" charset="77"/>
                <a:ea typeface="Palatino" pitchFamily="2" charset="77"/>
                <a:cs typeface="Calibri" panose="020F0502020204030204" pitchFamily="34" charset="0"/>
              </a:rPr>
              <a:t>Pitt Library Manager</a:t>
            </a:r>
          </a:p>
        </p:txBody>
      </p:sp>
      <p:sp>
        <p:nvSpPr>
          <p:cNvPr id="5" name="TextBox 4">
            <a:extLst>
              <a:ext uri="{FF2B5EF4-FFF2-40B4-BE49-F238E27FC236}">
                <a16:creationId xmlns:a16="http://schemas.microsoft.com/office/drawing/2014/main" id="{788A2085-0E21-AC47-B015-3675993C83EC}"/>
              </a:ext>
            </a:extLst>
          </p:cNvPr>
          <p:cNvSpPr txBox="1"/>
          <p:nvPr/>
        </p:nvSpPr>
        <p:spPr>
          <a:xfrm>
            <a:off x="0" y="2086520"/>
            <a:ext cx="43891200" cy="2185214"/>
          </a:xfrm>
          <a:prstGeom prst="rect">
            <a:avLst/>
          </a:prstGeom>
          <a:noFill/>
        </p:spPr>
        <p:txBody>
          <a:bodyPr wrap="square" rtlCol="0">
            <a:spAutoFit/>
          </a:bodyPr>
          <a:lstStyle/>
          <a:p>
            <a:pPr algn="ctr"/>
            <a:r>
              <a:rPr lang="en-US" sz="6800" i="1" dirty="0">
                <a:solidFill>
                  <a:schemeClr val="bg1"/>
                </a:solidFill>
                <a:latin typeface="Palatino" pitchFamily="2" charset="77"/>
                <a:ea typeface="Palatino" pitchFamily="2" charset="77"/>
              </a:rPr>
              <a:t>Sarah Elliot, Computer Science ; Owen Geis, Game Design/IT; </a:t>
            </a:r>
          </a:p>
          <a:p>
            <a:pPr algn="ctr"/>
            <a:r>
              <a:rPr lang="en-US" sz="6800" i="1" dirty="0">
                <a:solidFill>
                  <a:schemeClr val="bg1"/>
                </a:solidFill>
                <a:latin typeface="Palatino" pitchFamily="2" charset="77"/>
                <a:ea typeface="Palatino" pitchFamily="2" charset="77"/>
              </a:rPr>
              <a:t>Danielle Leblanc, Cybersecurity/Computer Science</a:t>
            </a:r>
          </a:p>
        </p:txBody>
      </p:sp>
      <p:sp>
        <p:nvSpPr>
          <p:cNvPr id="2" name="TextBox 1">
            <a:extLst>
              <a:ext uri="{FF2B5EF4-FFF2-40B4-BE49-F238E27FC236}">
                <a16:creationId xmlns:a16="http://schemas.microsoft.com/office/drawing/2014/main" id="{83A3D496-E3E1-772E-6B3F-C2C2897176F2}"/>
              </a:ext>
            </a:extLst>
          </p:cNvPr>
          <p:cNvSpPr txBox="1"/>
          <p:nvPr/>
        </p:nvSpPr>
        <p:spPr>
          <a:xfrm>
            <a:off x="321037" y="5007745"/>
            <a:ext cx="19247794" cy="1331539"/>
          </a:xfrm>
          <a:prstGeom prst="rect">
            <a:avLst/>
          </a:prstGeom>
          <a:solidFill>
            <a:srgbClr val="C00000"/>
          </a:solidFill>
          <a:ln>
            <a:solidFill>
              <a:schemeClr val="accent1">
                <a:lumMod val="60000"/>
                <a:lumOff val="40000"/>
              </a:schemeClr>
            </a:solidFill>
          </a:ln>
        </p:spPr>
        <p:txBody>
          <a:bodyPr wrap="square" rtlCol="0">
            <a:spAutoFit/>
          </a:bodyPr>
          <a:lstStyle/>
          <a:p>
            <a:pPr algn="ctr"/>
            <a:r>
              <a:rPr lang="en-US" dirty="0">
                <a:solidFill>
                  <a:schemeClr val="bg1"/>
                </a:solidFill>
              </a:rPr>
              <a:t>Abstract</a:t>
            </a:r>
          </a:p>
        </p:txBody>
      </p:sp>
      <p:grpSp>
        <p:nvGrpSpPr>
          <p:cNvPr id="24" name="Group 23">
            <a:extLst>
              <a:ext uri="{FF2B5EF4-FFF2-40B4-BE49-F238E27FC236}">
                <a16:creationId xmlns:a16="http://schemas.microsoft.com/office/drawing/2014/main" id="{CB82FDB7-54C8-07FA-DF2E-D72797B74925}"/>
              </a:ext>
            </a:extLst>
          </p:cNvPr>
          <p:cNvGrpSpPr/>
          <p:nvPr/>
        </p:nvGrpSpPr>
        <p:grpSpPr>
          <a:xfrm>
            <a:off x="35584384" y="5034933"/>
            <a:ext cx="8046720" cy="12593990"/>
            <a:chOff x="26335468" y="16606865"/>
            <a:chExt cx="8046720" cy="14968512"/>
          </a:xfrm>
        </p:grpSpPr>
        <p:pic>
          <p:nvPicPr>
            <p:cNvPr id="21" name="Picture 20" descr="A group of logos on a white background&#10;&#10;Description automatically generated">
              <a:extLst>
                <a:ext uri="{FF2B5EF4-FFF2-40B4-BE49-F238E27FC236}">
                  <a16:creationId xmlns:a16="http://schemas.microsoft.com/office/drawing/2014/main" id="{AE2412F5-B92C-799F-1BCA-B230E6ADB31D}"/>
                </a:ext>
              </a:extLst>
            </p:cNvPr>
            <p:cNvPicPr>
              <a:picLocks noChangeAspect="1"/>
            </p:cNvPicPr>
            <p:nvPr/>
          </p:nvPicPr>
          <p:blipFill>
            <a:blip r:embed="rId3"/>
            <a:stretch>
              <a:fillRect/>
            </a:stretch>
          </p:blipFill>
          <p:spPr>
            <a:xfrm>
              <a:off x="26372044" y="17640574"/>
              <a:ext cx="7969250" cy="13934803"/>
            </a:xfrm>
            <a:prstGeom prst="rect">
              <a:avLst/>
            </a:prstGeom>
            <a:ln>
              <a:solidFill>
                <a:srgbClr val="C00000"/>
              </a:solidFill>
            </a:ln>
          </p:spPr>
        </p:pic>
        <p:sp>
          <p:nvSpPr>
            <p:cNvPr id="22" name="TextBox 21">
              <a:extLst>
                <a:ext uri="{FF2B5EF4-FFF2-40B4-BE49-F238E27FC236}">
                  <a16:creationId xmlns:a16="http://schemas.microsoft.com/office/drawing/2014/main" id="{98EE9E05-15B8-D8F9-E56F-55156E79A8B3}"/>
                </a:ext>
              </a:extLst>
            </p:cNvPr>
            <p:cNvSpPr txBox="1"/>
            <p:nvPr/>
          </p:nvSpPr>
          <p:spPr>
            <a:xfrm>
              <a:off x="26335468" y="16606865"/>
              <a:ext cx="8046720" cy="1437237"/>
            </a:xfrm>
            <a:prstGeom prst="rect">
              <a:avLst/>
            </a:prstGeom>
            <a:solidFill>
              <a:srgbClr val="C00000"/>
            </a:solidFill>
            <a:ln>
              <a:solidFill>
                <a:schemeClr val="accent1">
                  <a:lumMod val="60000"/>
                  <a:lumOff val="40000"/>
                </a:schemeClr>
              </a:solidFill>
            </a:ln>
          </p:spPr>
          <p:txBody>
            <a:bodyPr wrap="square" rtlCol="0">
              <a:spAutoFit/>
            </a:bodyPr>
            <a:lstStyle/>
            <a:p>
              <a:pPr algn="ctr"/>
              <a:r>
                <a:rPr lang="en-US" dirty="0">
                  <a:solidFill>
                    <a:schemeClr val="bg1"/>
                  </a:solidFill>
                </a:rPr>
                <a:t>Tech Stack</a:t>
              </a:r>
            </a:p>
          </p:txBody>
        </p:sp>
      </p:grpSp>
      <p:pic>
        <p:nvPicPr>
          <p:cNvPr id="8" name="Picture 7" descr="A screenshot of a computer&#10;&#10;Description automatically generated">
            <a:extLst>
              <a:ext uri="{FF2B5EF4-FFF2-40B4-BE49-F238E27FC236}">
                <a16:creationId xmlns:a16="http://schemas.microsoft.com/office/drawing/2014/main" id="{A747FA47-992A-05E7-6C96-5CDAF3D2F39B}"/>
              </a:ext>
            </a:extLst>
          </p:cNvPr>
          <p:cNvPicPr>
            <a:picLocks noChangeAspect="1"/>
          </p:cNvPicPr>
          <p:nvPr/>
        </p:nvPicPr>
        <p:blipFill>
          <a:blip r:embed="rId4"/>
          <a:stretch>
            <a:fillRect/>
          </a:stretch>
        </p:blipFill>
        <p:spPr>
          <a:xfrm>
            <a:off x="20507082" y="18117325"/>
            <a:ext cx="21235277" cy="13272048"/>
          </a:xfrm>
          <a:prstGeom prst="rect">
            <a:avLst/>
          </a:prstGeom>
        </p:spPr>
      </p:pic>
      <p:pic>
        <p:nvPicPr>
          <p:cNvPr id="34" name="Picture 33" descr="A screenshot of a qr code&#10;&#10;Description automatically generated">
            <a:extLst>
              <a:ext uri="{FF2B5EF4-FFF2-40B4-BE49-F238E27FC236}">
                <a16:creationId xmlns:a16="http://schemas.microsoft.com/office/drawing/2014/main" id="{EB834639-756E-5C94-287E-7121D7F0E4F8}"/>
              </a:ext>
            </a:extLst>
          </p:cNvPr>
          <p:cNvPicPr>
            <a:picLocks noChangeAspect="1"/>
          </p:cNvPicPr>
          <p:nvPr/>
        </p:nvPicPr>
        <p:blipFill rotWithShape="1">
          <a:blip r:embed="rId5"/>
          <a:srcRect l="4494" t="6003" r="2657" b="6066"/>
          <a:stretch/>
        </p:blipFill>
        <p:spPr>
          <a:xfrm>
            <a:off x="38693791" y="27282807"/>
            <a:ext cx="4893696" cy="4866480"/>
          </a:xfrm>
          <a:prstGeom prst="rect">
            <a:avLst/>
          </a:prstGeom>
        </p:spPr>
      </p:pic>
      <p:grpSp>
        <p:nvGrpSpPr>
          <p:cNvPr id="12" name="Group 11">
            <a:extLst>
              <a:ext uri="{FF2B5EF4-FFF2-40B4-BE49-F238E27FC236}">
                <a16:creationId xmlns:a16="http://schemas.microsoft.com/office/drawing/2014/main" id="{B1C4537D-36E0-60C3-6A8D-955BA4048B7F}"/>
              </a:ext>
            </a:extLst>
          </p:cNvPr>
          <p:cNvGrpSpPr/>
          <p:nvPr/>
        </p:nvGrpSpPr>
        <p:grpSpPr>
          <a:xfrm>
            <a:off x="1440659" y="21122641"/>
            <a:ext cx="17221295" cy="10266732"/>
            <a:chOff x="1066705" y="21029949"/>
            <a:chExt cx="17787326" cy="10359423"/>
          </a:xfrm>
        </p:grpSpPr>
        <p:sp>
          <p:nvSpPr>
            <p:cNvPr id="36" name="TextBox 35">
              <a:extLst>
                <a:ext uri="{FF2B5EF4-FFF2-40B4-BE49-F238E27FC236}">
                  <a16:creationId xmlns:a16="http://schemas.microsoft.com/office/drawing/2014/main" id="{46DE0374-E6A0-9F52-D9DE-02013C2E80EA}"/>
                </a:ext>
              </a:extLst>
            </p:cNvPr>
            <p:cNvSpPr txBox="1"/>
            <p:nvPr/>
          </p:nvSpPr>
          <p:spPr>
            <a:xfrm>
              <a:off x="1066705" y="21029949"/>
              <a:ext cx="17787326" cy="1209243"/>
            </a:xfrm>
            <a:prstGeom prst="rect">
              <a:avLst/>
            </a:prstGeom>
            <a:solidFill>
              <a:srgbClr val="C00000"/>
            </a:solidFill>
            <a:ln>
              <a:solidFill>
                <a:srgbClr val="C00000"/>
              </a:solidFill>
            </a:ln>
          </p:spPr>
          <p:txBody>
            <a:bodyPr wrap="square" rtlCol="0">
              <a:spAutoFit/>
            </a:bodyPr>
            <a:lstStyle/>
            <a:p>
              <a:pPr algn="ctr"/>
              <a:r>
                <a:rPr lang="en-US" dirty="0">
                  <a:solidFill>
                    <a:schemeClr val="bg1"/>
                  </a:solidFill>
                </a:rPr>
                <a:t>Future Features </a:t>
              </a:r>
            </a:p>
          </p:txBody>
        </p:sp>
        <p:pic>
          <p:nvPicPr>
            <p:cNvPr id="11" name="Picture 10" descr="Several grey rectangular signs&#10;&#10;Description automatically generated">
              <a:extLst>
                <a:ext uri="{FF2B5EF4-FFF2-40B4-BE49-F238E27FC236}">
                  <a16:creationId xmlns:a16="http://schemas.microsoft.com/office/drawing/2014/main" id="{D1190E4F-5515-9686-9908-E0F1A2390CCD}"/>
                </a:ext>
              </a:extLst>
            </p:cNvPr>
            <p:cNvPicPr>
              <a:picLocks noChangeAspect="1"/>
            </p:cNvPicPr>
            <p:nvPr/>
          </p:nvPicPr>
          <p:blipFill rotWithShape="1">
            <a:blip r:embed="rId6"/>
            <a:srcRect t="1240"/>
            <a:stretch/>
          </p:blipFill>
          <p:spPr>
            <a:xfrm>
              <a:off x="1066705" y="22239191"/>
              <a:ext cx="17787326" cy="9150181"/>
            </a:xfrm>
            <a:prstGeom prst="rect">
              <a:avLst/>
            </a:prstGeom>
            <a:ln>
              <a:solidFill>
                <a:srgbClr val="C00000"/>
              </a:solidFill>
            </a:ln>
          </p:spPr>
        </p:pic>
      </p:grpSp>
      <p:sp>
        <p:nvSpPr>
          <p:cNvPr id="13" name="TextBox 12">
            <a:extLst>
              <a:ext uri="{FF2B5EF4-FFF2-40B4-BE49-F238E27FC236}">
                <a16:creationId xmlns:a16="http://schemas.microsoft.com/office/drawing/2014/main" id="{6ECC5D3B-4C85-C503-777E-79E273385E84}"/>
              </a:ext>
            </a:extLst>
          </p:cNvPr>
          <p:cNvSpPr txBox="1"/>
          <p:nvPr/>
        </p:nvSpPr>
        <p:spPr>
          <a:xfrm>
            <a:off x="20162343" y="5078083"/>
            <a:ext cx="14984907" cy="1209242"/>
          </a:xfrm>
          <a:prstGeom prst="rect">
            <a:avLst/>
          </a:prstGeom>
          <a:solidFill>
            <a:srgbClr val="C00000"/>
          </a:solidFill>
          <a:ln>
            <a:solidFill>
              <a:schemeClr val="accent1">
                <a:lumMod val="60000"/>
                <a:lumOff val="40000"/>
              </a:schemeClr>
            </a:solidFill>
          </a:ln>
        </p:spPr>
        <p:txBody>
          <a:bodyPr wrap="square" rtlCol="0">
            <a:spAutoFit/>
          </a:bodyPr>
          <a:lstStyle/>
          <a:p>
            <a:pPr algn="ctr"/>
            <a:r>
              <a:rPr lang="en-US" dirty="0">
                <a:solidFill>
                  <a:schemeClr val="bg1"/>
                </a:solidFill>
              </a:rPr>
              <a:t>Flow Chart</a:t>
            </a:r>
          </a:p>
        </p:txBody>
      </p:sp>
      <p:sp>
        <p:nvSpPr>
          <p:cNvPr id="19" name="TextBox 18">
            <a:extLst>
              <a:ext uri="{FF2B5EF4-FFF2-40B4-BE49-F238E27FC236}">
                <a16:creationId xmlns:a16="http://schemas.microsoft.com/office/drawing/2014/main" id="{DA9F6AA4-7824-95C1-C47B-A63872D40090}"/>
              </a:ext>
            </a:extLst>
          </p:cNvPr>
          <p:cNvSpPr txBox="1"/>
          <p:nvPr/>
        </p:nvSpPr>
        <p:spPr>
          <a:xfrm>
            <a:off x="374143" y="6320973"/>
            <a:ext cx="19210688" cy="14264640"/>
          </a:xfrm>
          <a:prstGeom prst="rect">
            <a:avLst/>
          </a:prstGeom>
          <a:noFill/>
          <a:ln>
            <a:solidFill>
              <a:srgbClr val="C00000"/>
            </a:solidFill>
          </a:ln>
        </p:spPr>
        <p:txBody>
          <a:bodyPr wrap="square" rtlCol="0">
            <a:spAutoFit/>
          </a:bodyPr>
          <a:lstStyle/>
          <a:p>
            <a:pPr algn="just"/>
            <a:r>
              <a:rPr lang="en-US" sz="5400" b="0" i="0" dirty="0">
                <a:effectLst/>
                <a:latin typeface="Optima" panose="02000503060000020004" pitchFamily="2" charset="0"/>
              </a:rPr>
              <a:t>The Student-Athlete Success Center for D1 athletes at Sacred Heart University maintains a library for student-athletes to check out textbooks for free, making it easier for them to obtain course materials. Currently, the Pitt Library is managed through a paper-based system, resulting in a multitude of complications such as inaccurate tracking and missing inventory. The work-study platform will allow those working at the library to add and remove books, check books in and out of the library, and monitor and update the condition of the books. The student-athlete portion of the application allows student-athletes to virtually search the library for books and reserve individual books. All users of the system will be able to log in with their SHU credentials, bringing them to the necessary page to complete their desired task. These features, along with more diligent management of the physical library, will help remedy the current problems observed by the staff of the Student-Athlete Success Center.</a:t>
            </a:r>
          </a:p>
          <a:p>
            <a:pPr algn="just"/>
            <a:br>
              <a:rPr lang="en-US" sz="5400" b="0" i="0" dirty="0">
                <a:effectLst/>
                <a:latin typeface="Optima" panose="02000503060000020004" pitchFamily="2" charset="0"/>
              </a:rPr>
            </a:br>
            <a:endParaRPr lang="en-US" sz="5400" b="0" i="0" dirty="0">
              <a:effectLst/>
              <a:latin typeface="Optima" panose="02000503060000020004" pitchFamily="2" charset="0"/>
            </a:endParaRPr>
          </a:p>
        </p:txBody>
      </p:sp>
      <p:pic>
        <p:nvPicPr>
          <p:cNvPr id="23" name="Picture 22" descr="A diagram of a computer program&#10;&#10;Description automatically generated">
            <a:extLst>
              <a:ext uri="{FF2B5EF4-FFF2-40B4-BE49-F238E27FC236}">
                <a16:creationId xmlns:a16="http://schemas.microsoft.com/office/drawing/2014/main" id="{C2BF9A1E-A4D9-2FF6-874B-E04A14302F54}"/>
              </a:ext>
            </a:extLst>
          </p:cNvPr>
          <p:cNvPicPr>
            <a:picLocks noChangeAspect="1"/>
          </p:cNvPicPr>
          <p:nvPr/>
        </p:nvPicPr>
        <p:blipFill>
          <a:blip r:embed="rId7"/>
          <a:stretch>
            <a:fillRect/>
          </a:stretch>
        </p:blipFill>
        <p:spPr>
          <a:xfrm>
            <a:off x="20162345" y="6339284"/>
            <a:ext cx="14984906" cy="11289639"/>
          </a:xfrm>
          <a:prstGeom prst="rect">
            <a:avLst/>
          </a:prstGeom>
          <a:ln>
            <a:solidFill>
              <a:srgbClr val="C00000"/>
            </a:solidFill>
          </a:ln>
        </p:spPr>
      </p:pic>
    </p:spTree>
    <p:extLst>
      <p:ext uri="{BB962C8B-B14F-4D97-AF65-F5344CB8AC3E}">
        <p14:creationId xmlns:p14="http://schemas.microsoft.com/office/powerpoint/2010/main" val="38539602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E68C44B38D454A822357E92809081D" ma:contentTypeVersion="11" ma:contentTypeDescription="Create a new document." ma:contentTypeScope="" ma:versionID="d3393b1b8119e248737e5ddde8568eda">
  <xsd:schema xmlns:xsd="http://www.w3.org/2001/XMLSchema" xmlns:xs="http://www.w3.org/2001/XMLSchema" xmlns:p="http://schemas.microsoft.com/office/2006/metadata/properties" xmlns:ns2="4947024e-c7f4-448a-a7ae-6578092e520f" xmlns:ns3="9d02f471-8987-4bc7-bd7c-fcb151f959ef" targetNamespace="http://schemas.microsoft.com/office/2006/metadata/properties" ma:root="true" ma:fieldsID="d237871ee7a15691f6429755f6ef49e9" ns2:_="" ns3:_="">
    <xsd:import namespace="4947024e-c7f4-448a-a7ae-6578092e520f"/>
    <xsd:import namespace="9d02f471-8987-4bc7-bd7c-fcb151f959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47024e-c7f4-448a-a7ae-6578092e520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02f471-8987-4bc7-bd7c-fcb151f959ef"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E57344-8B55-403D-ABDC-5BC685E9B831}">
  <ds:schemaRefs>
    <ds:schemaRef ds:uri="http://schemas.microsoft.com/sharepoint/v3/contenttype/forms"/>
  </ds:schemaRefs>
</ds:datastoreItem>
</file>

<file path=customXml/itemProps2.xml><?xml version="1.0" encoding="utf-8"?>
<ds:datastoreItem xmlns:ds="http://schemas.openxmlformats.org/officeDocument/2006/customXml" ds:itemID="{40D4D0EC-6185-425F-92AA-EFE5C05FBB1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062C45E-7EA8-4A5C-80C5-9ACA78425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47024e-c7f4-448a-a7ae-6578092e520f"/>
    <ds:schemaRef ds:uri="9d02f471-8987-4bc7-bd7c-fcb151f959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443</TotalTime>
  <Words>204</Words>
  <Application>Microsoft Macintosh PowerPoint</Application>
  <PresentationFormat>Custom</PresentationFormat>
  <Paragraphs>10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Calibri</vt:lpstr>
      <vt:lpstr>Calibri Light</vt:lpstr>
      <vt:lpstr>Optima</vt:lpstr>
      <vt:lpstr>Palatino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posters convey your findings in a clear</dc:title>
  <dc:creator>Michels, Steven J.</dc:creator>
  <cp:lastModifiedBy>Elliot, Sarah E.</cp:lastModifiedBy>
  <cp:revision>14</cp:revision>
  <dcterms:created xsi:type="dcterms:W3CDTF">2020-01-31T20:05:15Z</dcterms:created>
  <dcterms:modified xsi:type="dcterms:W3CDTF">2024-04-19T18:37:40Z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0x010100FAE68C44B38D454A822357E92809081D</vt:lpwstr>
  </property>
</Properties>
</file>