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 id="2147483655" r:id="rId2"/>
  </p:sldMasterIdLst>
  <p:notesMasterIdLst>
    <p:notesMasterId r:id="rId4"/>
  </p:notesMasterIdLst>
  <p:handoutMasterIdLst>
    <p:handoutMasterId r:id="rId5"/>
  </p:handoutMasterIdLst>
  <p:sldIdLst>
    <p:sldId id="261" r:id="rId3"/>
  </p:sldIdLst>
  <p:sldSz cx="43891200" cy="32918400"/>
  <p:notesSz cx="6858000" cy="9144000"/>
  <p:defaultTextStyle>
    <a:defPPr>
      <a:defRPr lang="en-US"/>
    </a:defPPr>
    <a:lvl1pPr marL="0" algn="l" defTabSz="2821185" rtl="0" eaLnBrk="1" latinLnBrk="0" hangingPunct="1">
      <a:defRPr sz="5528" kern="1200">
        <a:solidFill>
          <a:schemeClr val="tx1"/>
        </a:solidFill>
        <a:latin typeface="+mn-lt"/>
        <a:ea typeface="+mn-ea"/>
        <a:cs typeface="+mn-cs"/>
      </a:defRPr>
    </a:lvl1pPr>
    <a:lvl2pPr marL="1410593" algn="l" defTabSz="2821185" rtl="0" eaLnBrk="1" latinLnBrk="0" hangingPunct="1">
      <a:defRPr sz="5528" kern="1200">
        <a:solidFill>
          <a:schemeClr val="tx1"/>
        </a:solidFill>
        <a:latin typeface="+mn-lt"/>
        <a:ea typeface="+mn-ea"/>
        <a:cs typeface="+mn-cs"/>
      </a:defRPr>
    </a:lvl2pPr>
    <a:lvl3pPr marL="2821185" algn="l" defTabSz="2821185" rtl="0" eaLnBrk="1" latinLnBrk="0" hangingPunct="1">
      <a:defRPr sz="5528" kern="1200">
        <a:solidFill>
          <a:schemeClr val="tx1"/>
        </a:solidFill>
        <a:latin typeface="+mn-lt"/>
        <a:ea typeface="+mn-ea"/>
        <a:cs typeface="+mn-cs"/>
      </a:defRPr>
    </a:lvl3pPr>
    <a:lvl4pPr marL="4231778" algn="l" defTabSz="2821185" rtl="0" eaLnBrk="1" latinLnBrk="0" hangingPunct="1">
      <a:defRPr sz="5528" kern="1200">
        <a:solidFill>
          <a:schemeClr val="tx1"/>
        </a:solidFill>
        <a:latin typeface="+mn-lt"/>
        <a:ea typeface="+mn-ea"/>
        <a:cs typeface="+mn-cs"/>
      </a:defRPr>
    </a:lvl4pPr>
    <a:lvl5pPr marL="5642370" algn="l" defTabSz="2821185" rtl="0" eaLnBrk="1" latinLnBrk="0" hangingPunct="1">
      <a:defRPr sz="5528" kern="1200">
        <a:solidFill>
          <a:schemeClr val="tx1"/>
        </a:solidFill>
        <a:latin typeface="+mn-lt"/>
        <a:ea typeface="+mn-ea"/>
        <a:cs typeface="+mn-cs"/>
      </a:defRPr>
    </a:lvl5pPr>
    <a:lvl6pPr marL="7052964" algn="l" defTabSz="2821185" rtl="0" eaLnBrk="1" latinLnBrk="0" hangingPunct="1">
      <a:defRPr sz="5528" kern="1200">
        <a:solidFill>
          <a:schemeClr val="tx1"/>
        </a:solidFill>
        <a:latin typeface="+mn-lt"/>
        <a:ea typeface="+mn-ea"/>
        <a:cs typeface="+mn-cs"/>
      </a:defRPr>
    </a:lvl6pPr>
    <a:lvl7pPr marL="8463557" algn="l" defTabSz="2821185" rtl="0" eaLnBrk="1" latinLnBrk="0" hangingPunct="1">
      <a:defRPr sz="5528" kern="1200">
        <a:solidFill>
          <a:schemeClr val="tx1"/>
        </a:solidFill>
        <a:latin typeface="+mn-lt"/>
        <a:ea typeface="+mn-ea"/>
        <a:cs typeface="+mn-cs"/>
      </a:defRPr>
    </a:lvl7pPr>
    <a:lvl8pPr marL="9874149" algn="l" defTabSz="2821185" rtl="0" eaLnBrk="1" latinLnBrk="0" hangingPunct="1">
      <a:defRPr sz="5528" kern="1200">
        <a:solidFill>
          <a:schemeClr val="tx1"/>
        </a:solidFill>
        <a:latin typeface="+mn-lt"/>
        <a:ea typeface="+mn-ea"/>
        <a:cs typeface="+mn-cs"/>
      </a:defRPr>
    </a:lvl8pPr>
    <a:lvl9pPr marL="11284742" algn="l" defTabSz="2821185" rtl="0" eaLnBrk="1" latinLnBrk="0" hangingPunct="1">
      <a:defRPr sz="5528"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D5ED"/>
    <a:srgbClr val="F6F8FC"/>
    <a:srgbClr val="545554"/>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94ADF6F-766B-F648-5766-2E9A9B7AAA06}" v="690" vWet="692" dt="2023-12-04T15:43:28.550"/>
    <p1510:client id="{A7887D2C-CA4B-AA4B-9ABC-6E9934CDD34C}" v="288" dt="2023-12-04T15:35:54.043"/>
    <p1510:client id="{C099CA7B-48D8-A841-86D0-1C36F32A818A}" v="807" dt="2023-12-04T15:43:42.47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76"/>
  </p:normalViewPr>
  <p:slideViewPr>
    <p:cSldViewPr snapToGrid="0">
      <p:cViewPr varScale="1">
        <p:scale>
          <a:sx n="20" d="100"/>
          <a:sy n="20" d="100"/>
        </p:scale>
        <p:origin x="2152" y="256"/>
      </p:cViewPr>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11" Type="http://schemas.microsoft.com/office/2015/10/relationships/revisionInfo" Target="revisionInfo.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12/6/23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39740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12/6/23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a:p>
        </p:txBody>
      </p:sp>
    </p:spTree>
    <p:extLst>
      <p:ext uri="{BB962C8B-B14F-4D97-AF65-F5344CB8AC3E}">
        <p14:creationId xmlns:p14="http://schemas.microsoft.com/office/powerpoint/2010/main" val="2414637987"/>
      </p:ext>
    </p:extLst>
  </p:cSld>
  <p:clrMap bg1="lt1" tx1="dk1" bg2="lt2" tx2="dk2" accent1="accent1" accent2="accent2" accent3="accent3" accent4="accent4" accent5="accent5" accent6="accent6" hlink="hlink" folHlink="folHlink"/>
  <p:notesStyle>
    <a:lvl1pPr marL="0" algn="l" defTabSz="2821185" rtl="0" eaLnBrk="1" latinLnBrk="0" hangingPunct="1">
      <a:defRPr sz="3728" kern="1200">
        <a:solidFill>
          <a:schemeClr val="tx1"/>
        </a:solidFill>
        <a:latin typeface="+mn-lt"/>
        <a:ea typeface="+mn-ea"/>
        <a:cs typeface="+mn-cs"/>
      </a:defRPr>
    </a:lvl1pPr>
    <a:lvl2pPr marL="1410593" algn="l" defTabSz="2821185" rtl="0" eaLnBrk="1" latinLnBrk="0" hangingPunct="1">
      <a:defRPr sz="3728" kern="1200">
        <a:solidFill>
          <a:schemeClr val="tx1"/>
        </a:solidFill>
        <a:latin typeface="+mn-lt"/>
        <a:ea typeface="+mn-ea"/>
        <a:cs typeface="+mn-cs"/>
      </a:defRPr>
    </a:lvl2pPr>
    <a:lvl3pPr marL="2821185" algn="l" defTabSz="2821185" rtl="0" eaLnBrk="1" latinLnBrk="0" hangingPunct="1">
      <a:defRPr sz="3728" kern="1200">
        <a:solidFill>
          <a:schemeClr val="tx1"/>
        </a:solidFill>
        <a:latin typeface="+mn-lt"/>
        <a:ea typeface="+mn-ea"/>
        <a:cs typeface="+mn-cs"/>
      </a:defRPr>
    </a:lvl3pPr>
    <a:lvl4pPr marL="4231778" algn="l" defTabSz="2821185" rtl="0" eaLnBrk="1" latinLnBrk="0" hangingPunct="1">
      <a:defRPr sz="3728" kern="1200">
        <a:solidFill>
          <a:schemeClr val="tx1"/>
        </a:solidFill>
        <a:latin typeface="+mn-lt"/>
        <a:ea typeface="+mn-ea"/>
        <a:cs typeface="+mn-cs"/>
      </a:defRPr>
    </a:lvl4pPr>
    <a:lvl5pPr marL="5642370" algn="l" defTabSz="2821185" rtl="0" eaLnBrk="1" latinLnBrk="0" hangingPunct="1">
      <a:defRPr sz="3728" kern="1200">
        <a:solidFill>
          <a:schemeClr val="tx1"/>
        </a:solidFill>
        <a:latin typeface="+mn-lt"/>
        <a:ea typeface="+mn-ea"/>
        <a:cs typeface="+mn-cs"/>
      </a:defRPr>
    </a:lvl5pPr>
    <a:lvl6pPr marL="7052964" algn="l" defTabSz="2821185" rtl="0" eaLnBrk="1" latinLnBrk="0" hangingPunct="1">
      <a:defRPr sz="3728" kern="1200">
        <a:solidFill>
          <a:schemeClr val="tx1"/>
        </a:solidFill>
        <a:latin typeface="+mn-lt"/>
        <a:ea typeface="+mn-ea"/>
        <a:cs typeface="+mn-cs"/>
      </a:defRPr>
    </a:lvl6pPr>
    <a:lvl7pPr marL="8463557" algn="l" defTabSz="2821185" rtl="0" eaLnBrk="1" latinLnBrk="0" hangingPunct="1">
      <a:defRPr sz="3728" kern="1200">
        <a:solidFill>
          <a:schemeClr val="tx1"/>
        </a:solidFill>
        <a:latin typeface="+mn-lt"/>
        <a:ea typeface="+mn-ea"/>
        <a:cs typeface="+mn-cs"/>
      </a:defRPr>
    </a:lvl7pPr>
    <a:lvl8pPr marL="9874149" algn="l" defTabSz="2821185" rtl="0" eaLnBrk="1" latinLnBrk="0" hangingPunct="1">
      <a:defRPr sz="3728" kern="1200">
        <a:solidFill>
          <a:schemeClr val="tx1"/>
        </a:solidFill>
        <a:latin typeface="+mn-lt"/>
        <a:ea typeface="+mn-ea"/>
        <a:cs typeface="+mn-cs"/>
      </a:defRPr>
    </a:lvl8pPr>
    <a:lvl9pPr marL="11284742" algn="l" defTabSz="2821185" rtl="0" eaLnBrk="1" latinLnBrk="0" hangingPunct="1">
      <a:defRPr sz="3728"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ith Guides">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C96E18C0-5E19-4D47-9237-14BD7C2930F7}"/>
              </a:ext>
            </a:extLst>
          </p:cNvPr>
          <p:cNvSpPr>
            <a:spLocks noGrp="1"/>
          </p:cNvSpPr>
          <p:nvPr>
            <p:ph type="body" sz="quarter" idx="10" hasCustomPrompt="1"/>
          </p:nvPr>
        </p:nvSpPr>
        <p:spPr>
          <a:xfrm>
            <a:off x="11430000" y="2901984"/>
            <a:ext cx="21069300" cy="830997"/>
          </a:xfrm>
          <a:prstGeom prst="rect">
            <a:avLst/>
          </a:prstGeom>
        </p:spPr>
        <p:txBody>
          <a:bodyPr wrap="square">
            <a:spAutoFit/>
          </a:bodyPr>
          <a:lstStyle>
            <a:lvl1pPr marL="0" indent="0" algn="ctr">
              <a:buNone/>
              <a:defRPr sz="4800" b="1" i="0">
                <a:solidFill>
                  <a:schemeClr val="bg1"/>
                </a:solidFill>
                <a:latin typeface="+mj-lt"/>
                <a:cs typeface="Arial" panose="020B0604020202020204" pitchFamily="34" charset="0"/>
              </a:defRPr>
            </a:lvl1pPr>
            <a:lvl2pPr marL="0" indent="0">
              <a:buNone/>
              <a:defRPr b="0" i="0">
                <a:latin typeface="Arial Narrow" panose="020B0604020202020204" pitchFamily="34" charset="0"/>
                <a:cs typeface="Arial Narrow" panose="020B0604020202020204" pitchFamily="34" charset="0"/>
              </a:defRPr>
            </a:lvl2pPr>
            <a:lvl3pPr marL="0" indent="0">
              <a:buNone/>
              <a:defRPr b="0" i="0">
                <a:latin typeface="Arial Narrow" panose="020B0604020202020204" pitchFamily="34" charset="0"/>
                <a:cs typeface="Arial Narrow" panose="020B0604020202020204" pitchFamily="34" charset="0"/>
              </a:defRPr>
            </a:lvl3pPr>
            <a:lvl4pPr marL="0" indent="0">
              <a:buNone/>
              <a:defRPr b="0" i="0">
                <a:latin typeface="Arial Narrow" panose="020B0604020202020204" pitchFamily="34" charset="0"/>
                <a:cs typeface="Arial Narrow" panose="020B0604020202020204" pitchFamily="34" charset="0"/>
              </a:defRPr>
            </a:lvl4pPr>
            <a:lvl5pPr marL="0" indent="0">
              <a:buNone/>
              <a:defRPr b="0" i="0">
                <a:latin typeface="Arial Narrow" panose="020B0604020202020204" pitchFamily="34" charset="0"/>
                <a:cs typeface="Arial Narrow" panose="020B0604020202020204" pitchFamily="34" charset="0"/>
              </a:defRPr>
            </a:lvl5pPr>
          </a:lstStyle>
          <a:p>
            <a:pPr lvl="0"/>
            <a:r>
              <a:rPr lang="en-US"/>
              <a:t>List of affiliated programs, institutions, organizations, schools, etc.</a:t>
            </a:r>
          </a:p>
        </p:txBody>
      </p:sp>
      <p:sp>
        <p:nvSpPr>
          <p:cNvPr id="19" name="Text Placeholder 17">
            <a:extLst>
              <a:ext uri="{FF2B5EF4-FFF2-40B4-BE49-F238E27FC236}">
                <a16:creationId xmlns:a16="http://schemas.microsoft.com/office/drawing/2014/main" id="{EECA4861-B93C-0849-A47D-17FACB135140}"/>
              </a:ext>
            </a:extLst>
          </p:cNvPr>
          <p:cNvSpPr>
            <a:spLocks noGrp="1"/>
          </p:cNvSpPr>
          <p:nvPr>
            <p:ph type="body" sz="quarter" idx="11" hasCustomPrompt="1"/>
          </p:nvPr>
        </p:nvSpPr>
        <p:spPr>
          <a:xfrm>
            <a:off x="11430000" y="1714548"/>
            <a:ext cx="21069300" cy="923330"/>
          </a:xfrm>
          <a:prstGeom prst="rect">
            <a:avLst/>
          </a:prstGeom>
        </p:spPr>
        <p:txBody>
          <a:bodyPr wrap="square">
            <a:spAutoFit/>
          </a:bodyPr>
          <a:lstStyle>
            <a:lvl1pPr marL="0" indent="0" algn="ctr">
              <a:buNone/>
              <a:defRPr sz="5400" b="1" i="0">
                <a:solidFill>
                  <a:schemeClr val="bg1"/>
                </a:solidFill>
                <a:latin typeface="+mj-lt"/>
                <a:cs typeface="Arial" panose="020B0604020202020204" pitchFamily="34" charset="0"/>
              </a:defRPr>
            </a:lvl1pPr>
            <a:lvl2pPr marL="0" indent="0">
              <a:buNone/>
              <a:defRPr b="0" i="0">
                <a:latin typeface="Arial Narrow" panose="020B0604020202020204" pitchFamily="34" charset="0"/>
                <a:cs typeface="Arial Narrow" panose="020B0604020202020204" pitchFamily="34" charset="0"/>
              </a:defRPr>
            </a:lvl2pPr>
            <a:lvl3pPr marL="0" indent="0">
              <a:buNone/>
              <a:defRPr b="0" i="0">
                <a:latin typeface="Arial Narrow" panose="020B0604020202020204" pitchFamily="34" charset="0"/>
                <a:cs typeface="Arial Narrow" panose="020B0604020202020204" pitchFamily="34" charset="0"/>
              </a:defRPr>
            </a:lvl3pPr>
            <a:lvl4pPr marL="0" indent="0">
              <a:buNone/>
              <a:defRPr b="0" i="0">
                <a:latin typeface="Arial Narrow" panose="020B0604020202020204" pitchFamily="34" charset="0"/>
                <a:cs typeface="Arial Narrow" panose="020B0604020202020204" pitchFamily="34" charset="0"/>
              </a:defRPr>
            </a:lvl4pPr>
            <a:lvl5pPr marL="0" indent="0">
              <a:buNone/>
              <a:defRPr b="0" i="0">
                <a:latin typeface="Arial Narrow" panose="020B0604020202020204" pitchFamily="34" charset="0"/>
                <a:cs typeface="Arial Narrow" panose="020B0604020202020204" pitchFamily="34" charset="0"/>
              </a:defRPr>
            </a:lvl5pPr>
          </a:lstStyle>
          <a:p>
            <a:pPr lvl="0"/>
            <a:r>
              <a:rPr lang="en-US"/>
              <a:t>List of Authors and co-Authors / collaborators</a:t>
            </a:r>
          </a:p>
        </p:txBody>
      </p:sp>
      <p:sp>
        <p:nvSpPr>
          <p:cNvPr id="20" name="Text Placeholder 17">
            <a:extLst>
              <a:ext uri="{FF2B5EF4-FFF2-40B4-BE49-F238E27FC236}">
                <a16:creationId xmlns:a16="http://schemas.microsoft.com/office/drawing/2014/main" id="{053CD722-9E93-6049-839B-8A79A9C42804}"/>
              </a:ext>
            </a:extLst>
          </p:cNvPr>
          <p:cNvSpPr>
            <a:spLocks noGrp="1"/>
          </p:cNvSpPr>
          <p:nvPr>
            <p:ph type="body" sz="quarter" idx="12" hasCustomPrompt="1"/>
          </p:nvPr>
        </p:nvSpPr>
        <p:spPr>
          <a:xfrm>
            <a:off x="11430000" y="266652"/>
            <a:ext cx="21069300" cy="1200329"/>
          </a:xfrm>
          <a:prstGeom prst="rect">
            <a:avLst/>
          </a:prstGeom>
        </p:spPr>
        <p:txBody>
          <a:bodyPr wrap="square">
            <a:spAutoFit/>
          </a:bodyPr>
          <a:lstStyle>
            <a:lvl1pPr marL="0" indent="0" algn="ctr">
              <a:buNone/>
              <a:defRPr sz="7200" b="1" i="0">
                <a:solidFill>
                  <a:schemeClr val="bg1"/>
                </a:solidFill>
                <a:latin typeface="+mj-lt"/>
                <a:cs typeface="Arial" panose="020B0604020202020204" pitchFamily="34" charset="0"/>
              </a:defRPr>
            </a:lvl1pPr>
            <a:lvl2pPr marL="0" indent="0">
              <a:buNone/>
              <a:defRPr b="0" i="0">
                <a:latin typeface="Arial Narrow" panose="020B0604020202020204" pitchFamily="34" charset="0"/>
                <a:cs typeface="Arial Narrow" panose="020B0604020202020204" pitchFamily="34" charset="0"/>
              </a:defRPr>
            </a:lvl2pPr>
            <a:lvl3pPr marL="0" indent="0">
              <a:buNone/>
              <a:defRPr b="0" i="0">
                <a:latin typeface="Arial Narrow" panose="020B0604020202020204" pitchFamily="34" charset="0"/>
                <a:cs typeface="Arial Narrow" panose="020B0604020202020204" pitchFamily="34" charset="0"/>
              </a:defRPr>
            </a:lvl3pPr>
            <a:lvl4pPr marL="0" indent="0">
              <a:buNone/>
              <a:defRPr b="0" i="0">
                <a:latin typeface="Arial Narrow" panose="020B0604020202020204" pitchFamily="34" charset="0"/>
                <a:cs typeface="Arial Narrow" panose="020B0604020202020204" pitchFamily="34" charset="0"/>
              </a:defRPr>
            </a:lvl4pPr>
            <a:lvl5pPr marL="0" indent="0">
              <a:buNone/>
              <a:defRPr b="0" i="0">
                <a:latin typeface="Arial Narrow" panose="020B0604020202020204" pitchFamily="34" charset="0"/>
                <a:cs typeface="Arial Narrow" panose="020B0604020202020204" pitchFamily="34" charset="0"/>
              </a:defRPr>
            </a:lvl5pPr>
          </a:lstStyle>
          <a:p>
            <a:pPr lvl="0"/>
            <a:r>
              <a:rPr lang="en-US"/>
              <a:t>Poster presentation title</a:t>
            </a:r>
          </a:p>
        </p:txBody>
      </p:sp>
      <p:sp>
        <p:nvSpPr>
          <p:cNvPr id="27" name="Text Placeholder 9">
            <a:extLst>
              <a:ext uri="{FF2B5EF4-FFF2-40B4-BE49-F238E27FC236}">
                <a16:creationId xmlns:a16="http://schemas.microsoft.com/office/drawing/2014/main" id="{0022466D-7E9F-0541-8791-ADE9FFDEB5D2}"/>
              </a:ext>
            </a:extLst>
          </p:cNvPr>
          <p:cNvSpPr>
            <a:spLocks noGrp="1"/>
          </p:cNvSpPr>
          <p:nvPr>
            <p:ph type="body" sz="quarter" idx="15" hasCustomPrompt="1"/>
          </p:nvPr>
        </p:nvSpPr>
        <p:spPr>
          <a:xfrm>
            <a:off x="456500" y="4997541"/>
            <a:ext cx="10059099" cy="553998"/>
          </a:xfrm>
          <a:prstGeom prst="rect">
            <a:avLst/>
          </a:prstGeom>
        </p:spPr>
        <p:txBody>
          <a:bodyPr wrap="square">
            <a:spAutoFit/>
          </a:bodyPr>
          <a:lstStyle>
            <a:lvl1pPr marL="0" indent="0" algn="ctr">
              <a:buNone/>
              <a:defRPr lang="en-US" sz="3000" b="1" dirty="0">
                <a:solidFill>
                  <a:schemeClr val="accent1">
                    <a:lumMod val="50000"/>
                  </a:schemeClr>
                </a:solidFill>
                <a:latin typeface="+mj-lt"/>
              </a:defRPr>
            </a:lvl1pPr>
            <a:lvl2pPr>
              <a:defRPr lang="en-US" sz="3200" smtClean="0"/>
            </a:lvl2pPr>
            <a:lvl3pPr>
              <a:defRPr lang="en-US" sz="2000" smtClean="0"/>
            </a:lvl3pPr>
            <a:lvl4pPr>
              <a:defRPr lang="en-US" sz="1600" smtClean="0"/>
            </a:lvl4pPr>
            <a:lvl5pPr>
              <a:defRPr lang="en-US" sz="1600"/>
            </a:lvl5pPr>
          </a:lstStyle>
          <a:p>
            <a:r>
              <a:rPr lang="en-US">
                <a:effectLst/>
                <a:latin typeface="Calibri" panose="020F0502020204030204" pitchFamily="34" charset="0"/>
              </a:rPr>
              <a:t>(click to edit) INTRODUCTION or ABSTRACT</a:t>
            </a:r>
          </a:p>
        </p:txBody>
      </p:sp>
      <p:sp>
        <p:nvSpPr>
          <p:cNvPr id="28" name="Text Placeholder 9">
            <a:extLst>
              <a:ext uri="{FF2B5EF4-FFF2-40B4-BE49-F238E27FC236}">
                <a16:creationId xmlns:a16="http://schemas.microsoft.com/office/drawing/2014/main" id="{8BA21A8B-51D3-DF46-9C47-207CAE71FBEA}"/>
              </a:ext>
            </a:extLst>
          </p:cNvPr>
          <p:cNvSpPr>
            <a:spLocks noGrp="1"/>
          </p:cNvSpPr>
          <p:nvPr>
            <p:ph type="body" sz="quarter" idx="17" hasCustomPrompt="1"/>
          </p:nvPr>
        </p:nvSpPr>
        <p:spPr>
          <a:xfrm>
            <a:off x="457199" y="14728805"/>
            <a:ext cx="10059099" cy="553998"/>
          </a:xfrm>
          <a:prstGeom prst="rect">
            <a:avLst/>
          </a:prstGeom>
        </p:spPr>
        <p:txBody>
          <a:bodyPr wrap="square">
            <a:spAutoFit/>
          </a:bodyPr>
          <a:lstStyle>
            <a:lvl1pPr marL="0" indent="0" algn="ctr">
              <a:buNone/>
              <a:defRPr lang="en-US" sz="3000" b="1" dirty="0">
                <a:solidFill>
                  <a:schemeClr val="accent1">
                    <a:lumMod val="50000"/>
                  </a:schemeClr>
                </a:solidFill>
                <a:latin typeface="+mj-lt"/>
              </a:defRPr>
            </a:lvl1pPr>
            <a:lvl2pPr>
              <a:defRPr lang="en-US" sz="3200" smtClean="0"/>
            </a:lvl2pPr>
            <a:lvl3pPr>
              <a:defRPr lang="en-US" sz="2000" smtClean="0"/>
            </a:lvl3pPr>
            <a:lvl4pPr>
              <a:defRPr lang="en-US" sz="1600" smtClean="0"/>
            </a:lvl4pPr>
            <a:lvl5pPr>
              <a:defRPr lang="en-US" sz="1600"/>
            </a:lvl5pPr>
          </a:lstStyle>
          <a:p>
            <a:r>
              <a:rPr lang="en-US">
                <a:effectLst/>
                <a:latin typeface="Calibri" panose="020F0502020204030204" pitchFamily="34" charset="0"/>
              </a:rPr>
              <a:t>(click to edit)  OBJECTIVES</a:t>
            </a:r>
          </a:p>
        </p:txBody>
      </p:sp>
      <p:sp>
        <p:nvSpPr>
          <p:cNvPr id="29" name="Text Placeholder 9">
            <a:extLst>
              <a:ext uri="{FF2B5EF4-FFF2-40B4-BE49-F238E27FC236}">
                <a16:creationId xmlns:a16="http://schemas.microsoft.com/office/drawing/2014/main" id="{6B7BCEDA-48FE-554E-B697-5222E92C0303}"/>
              </a:ext>
            </a:extLst>
          </p:cNvPr>
          <p:cNvSpPr>
            <a:spLocks noGrp="1"/>
          </p:cNvSpPr>
          <p:nvPr>
            <p:ph type="body" sz="quarter" idx="18" hasCustomPrompt="1"/>
          </p:nvPr>
        </p:nvSpPr>
        <p:spPr>
          <a:xfrm>
            <a:off x="11430000" y="4997540"/>
            <a:ext cx="10058400" cy="553998"/>
          </a:xfrm>
          <a:prstGeom prst="rect">
            <a:avLst/>
          </a:prstGeom>
        </p:spPr>
        <p:txBody>
          <a:bodyPr wrap="square">
            <a:spAutoFit/>
          </a:bodyPr>
          <a:lstStyle>
            <a:lvl1pPr marL="0" indent="0" algn="ctr">
              <a:buNone/>
              <a:defRPr lang="en-US" sz="3000" b="1" dirty="0">
                <a:solidFill>
                  <a:schemeClr val="accent1">
                    <a:lumMod val="50000"/>
                  </a:schemeClr>
                </a:solidFill>
                <a:latin typeface="+mj-lt"/>
              </a:defRPr>
            </a:lvl1pPr>
            <a:lvl2pPr>
              <a:defRPr lang="en-US" sz="3200" smtClean="0"/>
            </a:lvl2pPr>
            <a:lvl3pPr>
              <a:defRPr lang="en-US" sz="2000" smtClean="0"/>
            </a:lvl3pPr>
            <a:lvl4pPr>
              <a:defRPr lang="en-US" sz="1600" smtClean="0"/>
            </a:lvl4pPr>
            <a:lvl5pPr>
              <a:defRPr lang="en-US" sz="1600"/>
            </a:lvl5pPr>
          </a:lstStyle>
          <a:p>
            <a:r>
              <a:rPr lang="en-US">
                <a:effectLst/>
                <a:latin typeface="Calibri" panose="020F0502020204030204" pitchFamily="34" charset="0"/>
              </a:rPr>
              <a:t>(click to edit)  MATERIALS &amp; METHODS</a:t>
            </a:r>
          </a:p>
        </p:txBody>
      </p:sp>
      <p:sp>
        <p:nvSpPr>
          <p:cNvPr id="30" name="Text Placeholder 9">
            <a:extLst>
              <a:ext uri="{FF2B5EF4-FFF2-40B4-BE49-F238E27FC236}">
                <a16:creationId xmlns:a16="http://schemas.microsoft.com/office/drawing/2014/main" id="{195A2674-63FD-C54C-9DAA-0C31B6481A1A}"/>
              </a:ext>
            </a:extLst>
          </p:cNvPr>
          <p:cNvSpPr>
            <a:spLocks noGrp="1"/>
          </p:cNvSpPr>
          <p:nvPr>
            <p:ph type="body" sz="quarter" idx="19" hasCustomPrompt="1"/>
          </p:nvPr>
        </p:nvSpPr>
        <p:spPr>
          <a:xfrm>
            <a:off x="22402800" y="4997539"/>
            <a:ext cx="10058400" cy="553998"/>
          </a:xfrm>
          <a:prstGeom prst="rect">
            <a:avLst/>
          </a:prstGeom>
        </p:spPr>
        <p:txBody>
          <a:bodyPr wrap="square">
            <a:spAutoFit/>
          </a:bodyPr>
          <a:lstStyle>
            <a:lvl1pPr marL="0" indent="0" algn="ctr">
              <a:buNone/>
              <a:defRPr lang="en-US" sz="3000" b="1" dirty="0">
                <a:solidFill>
                  <a:schemeClr val="accent1">
                    <a:lumMod val="50000"/>
                  </a:schemeClr>
                </a:solidFill>
                <a:latin typeface="+mj-lt"/>
              </a:defRPr>
            </a:lvl1pPr>
            <a:lvl2pPr>
              <a:defRPr lang="en-US" sz="3200" smtClean="0"/>
            </a:lvl2pPr>
            <a:lvl3pPr>
              <a:defRPr lang="en-US" sz="2000" smtClean="0"/>
            </a:lvl3pPr>
            <a:lvl4pPr>
              <a:defRPr lang="en-US" sz="1600" smtClean="0"/>
            </a:lvl4pPr>
            <a:lvl5pPr>
              <a:defRPr lang="en-US" sz="1600"/>
            </a:lvl5pPr>
          </a:lstStyle>
          <a:p>
            <a:r>
              <a:rPr lang="en-US">
                <a:effectLst/>
                <a:latin typeface="Calibri" panose="020F0502020204030204" pitchFamily="34" charset="0"/>
              </a:rPr>
              <a:t>(click to edit)  RESULTS</a:t>
            </a:r>
          </a:p>
        </p:txBody>
      </p:sp>
      <p:sp>
        <p:nvSpPr>
          <p:cNvPr id="31" name="Text Placeholder 9">
            <a:extLst>
              <a:ext uri="{FF2B5EF4-FFF2-40B4-BE49-F238E27FC236}">
                <a16:creationId xmlns:a16="http://schemas.microsoft.com/office/drawing/2014/main" id="{515A5891-6D49-BD40-81DC-C833CD1D5A59}"/>
              </a:ext>
            </a:extLst>
          </p:cNvPr>
          <p:cNvSpPr>
            <a:spLocks noGrp="1"/>
          </p:cNvSpPr>
          <p:nvPr>
            <p:ph type="body" sz="quarter" idx="20" hasCustomPrompt="1"/>
          </p:nvPr>
        </p:nvSpPr>
        <p:spPr>
          <a:xfrm>
            <a:off x="33375600" y="4997539"/>
            <a:ext cx="10058400" cy="553998"/>
          </a:xfrm>
          <a:prstGeom prst="rect">
            <a:avLst/>
          </a:prstGeom>
        </p:spPr>
        <p:txBody>
          <a:bodyPr wrap="square">
            <a:spAutoFit/>
          </a:bodyPr>
          <a:lstStyle>
            <a:lvl1pPr marL="0" indent="0" algn="ctr">
              <a:buNone/>
              <a:defRPr lang="en-US" sz="3000" b="1" dirty="0">
                <a:solidFill>
                  <a:schemeClr val="accent1">
                    <a:lumMod val="50000"/>
                  </a:schemeClr>
                </a:solidFill>
                <a:latin typeface="+mj-lt"/>
              </a:defRPr>
            </a:lvl1pPr>
            <a:lvl2pPr>
              <a:defRPr lang="en-US" sz="3200" smtClean="0"/>
            </a:lvl2pPr>
            <a:lvl3pPr>
              <a:defRPr lang="en-US" sz="2000" smtClean="0"/>
            </a:lvl3pPr>
            <a:lvl4pPr>
              <a:defRPr lang="en-US" sz="1600" smtClean="0"/>
            </a:lvl4pPr>
            <a:lvl5pPr>
              <a:defRPr lang="en-US" sz="1600"/>
            </a:lvl5pPr>
          </a:lstStyle>
          <a:p>
            <a:r>
              <a:rPr lang="en-US">
                <a:effectLst/>
                <a:latin typeface="Calibri" panose="020F0502020204030204" pitchFamily="34" charset="0"/>
              </a:rPr>
              <a:t>(click to edit)  CONCLUSIONS</a:t>
            </a:r>
          </a:p>
        </p:txBody>
      </p:sp>
      <p:sp>
        <p:nvSpPr>
          <p:cNvPr id="32" name="Text Placeholder 9">
            <a:extLst>
              <a:ext uri="{FF2B5EF4-FFF2-40B4-BE49-F238E27FC236}">
                <a16:creationId xmlns:a16="http://schemas.microsoft.com/office/drawing/2014/main" id="{9BFF821D-FD9D-2744-B5A1-4A148A0C6B5C}"/>
              </a:ext>
            </a:extLst>
          </p:cNvPr>
          <p:cNvSpPr>
            <a:spLocks noGrp="1"/>
          </p:cNvSpPr>
          <p:nvPr>
            <p:ph type="body" sz="quarter" idx="21" hasCustomPrompt="1"/>
          </p:nvPr>
        </p:nvSpPr>
        <p:spPr>
          <a:xfrm>
            <a:off x="33375600" y="19751103"/>
            <a:ext cx="10058400" cy="553998"/>
          </a:xfrm>
          <a:prstGeom prst="rect">
            <a:avLst/>
          </a:prstGeom>
        </p:spPr>
        <p:txBody>
          <a:bodyPr wrap="square">
            <a:spAutoFit/>
          </a:bodyPr>
          <a:lstStyle>
            <a:lvl1pPr marL="0" indent="0" algn="ctr">
              <a:buNone/>
              <a:defRPr lang="en-US" sz="3000" b="1" dirty="0">
                <a:solidFill>
                  <a:schemeClr val="accent1">
                    <a:lumMod val="50000"/>
                  </a:schemeClr>
                </a:solidFill>
                <a:latin typeface="+mj-lt"/>
              </a:defRPr>
            </a:lvl1pPr>
            <a:lvl2pPr>
              <a:defRPr lang="en-US" sz="3200" smtClean="0"/>
            </a:lvl2pPr>
            <a:lvl3pPr>
              <a:defRPr lang="en-US" sz="2000" smtClean="0"/>
            </a:lvl3pPr>
            <a:lvl4pPr>
              <a:defRPr lang="en-US" sz="1600" smtClean="0"/>
            </a:lvl4pPr>
            <a:lvl5pPr>
              <a:defRPr lang="en-US" sz="1600"/>
            </a:lvl5pPr>
          </a:lstStyle>
          <a:p>
            <a:r>
              <a:rPr lang="en-US">
                <a:effectLst/>
                <a:latin typeface="Calibri" panose="020F0502020204030204" pitchFamily="34" charset="0"/>
              </a:rPr>
              <a:t>(click to edit)  REFERENCES</a:t>
            </a:r>
          </a:p>
        </p:txBody>
      </p:sp>
      <p:sp>
        <p:nvSpPr>
          <p:cNvPr id="33" name="Text Placeholder 9">
            <a:extLst>
              <a:ext uri="{FF2B5EF4-FFF2-40B4-BE49-F238E27FC236}">
                <a16:creationId xmlns:a16="http://schemas.microsoft.com/office/drawing/2014/main" id="{FF9A2537-AAFE-CB4B-BEDA-42E072DEA8B5}"/>
              </a:ext>
            </a:extLst>
          </p:cNvPr>
          <p:cNvSpPr>
            <a:spLocks noGrp="1"/>
          </p:cNvSpPr>
          <p:nvPr>
            <p:ph type="body" sz="quarter" idx="22" hasCustomPrompt="1"/>
          </p:nvPr>
        </p:nvSpPr>
        <p:spPr>
          <a:xfrm>
            <a:off x="33375600" y="28607770"/>
            <a:ext cx="10058400" cy="553998"/>
          </a:xfrm>
          <a:prstGeom prst="rect">
            <a:avLst/>
          </a:prstGeom>
        </p:spPr>
        <p:txBody>
          <a:bodyPr wrap="square">
            <a:spAutoFit/>
          </a:bodyPr>
          <a:lstStyle>
            <a:lvl1pPr marL="0" indent="0" algn="ctr">
              <a:buNone/>
              <a:defRPr lang="en-US" sz="3000" b="1" dirty="0">
                <a:solidFill>
                  <a:schemeClr val="accent1">
                    <a:lumMod val="50000"/>
                  </a:schemeClr>
                </a:solidFill>
                <a:latin typeface="+mj-lt"/>
              </a:defRPr>
            </a:lvl1pPr>
            <a:lvl2pPr>
              <a:defRPr lang="en-US" sz="3200" smtClean="0"/>
            </a:lvl2pPr>
            <a:lvl3pPr>
              <a:defRPr lang="en-US" sz="2000" smtClean="0"/>
            </a:lvl3pPr>
            <a:lvl4pPr>
              <a:defRPr lang="en-US" sz="1600" smtClean="0"/>
            </a:lvl4pPr>
            <a:lvl5pPr>
              <a:defRPr lang="en-US" sz="1600"/>
            </a:lvl5pPr>
          </a:lstStyle>
          <a:p>
            <a:r>
              <a:rPr lang="en-US">
                <a:effectLst/>
                <a:latin typeface="Calibri" panose="020F0502020204030204" pitchFamily="34" charset="0"/>
              </a:rPr>
              <a:t>(click to edit)  ACKNOWLEDGEMENTS or  CONTACT</a:t>
            </a:r>
          </a:p>
        </p:txBody>
      </p:sp>
      <p:sp>
        <p:nvSpPr>
          <p:cNvPr id="35" name="Text Placeholder 13">
            <a:extLst>
              <a:ext uri="{FF2B5EF4-FFF2-40B4-BE49-F238E27FC236}">
                <a16:creationId xmlns:a16="http://schemas.microsoft.com/office/drawing/2014/main" id="{6120AEE4-BDF6-7945-B2A2-8844FB735B2D}"/>
              </a:ext>
            </a:extLst>
          </p:cNvPr>
          <p:cNvSpPr>
            <a:spLocks noGrp="1"/>
          </p:cNvSpPr>
          <p:nvPr>
            <p:ph type="body" sz="quarter" idx="16" hasCustomPrompt="1"/>
          </p:nvPr>
        </p:nvSpPr>
        <p:spPr>
          <a:xfrm>
            <a:off x="457200" y="5703005"/>
            <a:ext cx="10058400" cy="2523768"/>
          </a:xfrm>
          <a:prstGeom prst="rect">
            <a:avLst/>
          </a:prstGeom>
        </p:spPr>
        <p:txBody>
          <a:bodyPr wrap="square" lIns="365760" tIns="365760" rIns="365760" bIns="365760">
            <a:spAutoFit/>
          </a:bodyPr>
          <a:lstStyle>
            <a:lvl1pPr marL="0" indent="0">
              <a:buNone/>
              <a:tabLst/>
              <a:defRPr lang="en-US" sz="3200" dirty="0"/>
            </a:lvl1pPr>
            <a:lvl2pPr marL="461963" indent="-231775">
              <a:tabLst/>
              <a:defRPr lang="en-US" sz="2400" dirty="0"/>
            </a:lvl2pPr>
            <a:lvl3pPr marL="461963" indent="-231775">
              <a:tabLst/>
              <a:defRPr lang="en-US" sz="1800" dirty="0"/>
            </a:lvl3pPr>
            <a:lvl4pPr marL="461963" indent="-231775">
              <a:tabLst/>
              <a:defRPr lang="en-US" sz="1200" dirty="0"/>
            </a:lvl4pPr>
            <a:lvl5pPr marL="461963" indent="-231775">
              <a:tabLst/>
              <a:defRPr lang="en-US" sz="1200" dirty="0"/>
            </a:lvl5pPr>
          </a:lstStyle>
          <a:p>
            <a:pPr lvl="0"/>
            <a:r>
              <a:rPr lang="en-US"/>
              <a:t>Type in or paste your text here</a:t>
            </a:r>
          </a:p>
          <a:p>
            <a:pPr lvl="1"/>
            <a:r>
              <a:rPr lang="en-US"/>
              <a:t>Second level</a:t>
            </a:r>
          </a:p>
          <a:p>
            <a:pPr lvl="2"/>
            <a:r>
              <a:rPr lang="en-US"/>
              <a:t>Third level</a:t>
            </a:r>
          </a:p>
          <a:p>
            <a:pPr lvl="3"/>
            <a:r>
              <a:rPr lang="en-US"/>
              <a:t>Fourth level</a:t>
            </a:r>
          </a:p>
          <a:p>
            <a:pPr lvl="4"/>
            <a:r>
              <a:rPr lang="en-US"/>
              <a:t>Fifth level</a:t>
            </a:r>
          </a:p>
        </p:txBody>
      </p:sp>
      <p:sp>
        <p:nvSpPr>
          <p:cNvPr id="36" name="Text Placeholder 13">
            <a:extLst>
              <a:ext uri="{FF2B5EF4-FFF2-40B4-BE49-F238E27FC236}">
                <a16:creationId xmlns:a16="http://schemas.microsoft.com/office/drawing/2014/main" id="{C56249E3-4AC9-E749-A90B-24CA40349A13}"/>
              </a:ext>
            </a:extLst>
          </p:cNvPr>
          <p:cNvSpPr>
            <a:spLocks noGrp="1"/>
          </p:cNvSpPr>
          <p:nvPr>
            <p:ph type="body" sz="quarter" idx="23" hasCustomPrompt="1"/>
          </p:nvPr>
        </p:nvSpPr>
        <p:spPr>
          <a:xfrm>
            <a:off x="457199" y="15402433"/>
            <a:ext cx="10058399" cy="2523768"/>
          </a:xfrm>
          <a:prstGeom prst="rect">
            <a:avLst/>
          </a:prstGeom>
        </p:spPr>
        <p:txBody>
          <a:bodyPr wrap="square" lIns="365760" tIns="365760" rIns="365760" bIns="365760">
            <a:spAutoFit/>
          </a:bodyPr>
          <a:lstStyle>
            <a:lvl1pPr marL="0" indent="0">
              <a:buNone/>
              <a:tabLst/>
              <a:defRPr lang="en-US" sz="3200" dirty="0"/>
            </a:lvl1pPr>
            <a:lvl2pPr marL="461963" indent="-231775">
              <a:tabLst/>
              <a:defRPr lang="en-US" sz="2400" dirty="0"/>
            </a:lvl2pPr>
            <a:lvl3pPr marL="461963" indent="-231775">
              <a:tabLst/>
              <a:defRPr lang="en-US" sz="1800" dirty="0"/>
            </a:lvl3pPr>
            <a:lvl4pPr marL="461963" indent="-231775">
              <a:tabLst/>
              <a:defRPr lang="en-US" sz="1200" dirty="0"/>
            </a:lvl4pPr>
            <a:lvl5pPr marL="461963" indent="-231775">
              <a:tabLst/>
              <a:defRPr lang="en-US" sz="1200" dirty="0"/>
            </a:lvl5pPr>
          </a:lstStyle>
          <a:p>
            <a:pPr lvl="0"/>
            <a:r>
              <a:rPr lang="en-US"/>
              <a:t>Type in or paste your text here</a:t>
            </a:r>
          </a:p>
          <a:p>
            <a:pPr lvl="1"/>
            <a:r>
              <a:rPr lang="en-US"/>
              <a:t>Second level</a:t>
            </a:r>
          </a:p>
          <a:p>
            <a:pPr lvl="2"/>
            <a:r>
              <a:rPr lang="en-US"/>
              <a:t>Third level</a:t>
            </a:r>
          </a:p>
          <a:p>
            <a:pPr lvl="3"/>
            <a:r>
              <a:rPr lang="en-US"/>
              <a:t>Fourth level</a:t>
            </a:r>
          </a:p>
          <a:p>
            <a:pPr lvl="4"/>
            <a:r>
              <a:rPr lang="en-US"/>
              <a:t>Fifth level</a:t>
            </a:r>
          </a:p>
        </p:txBody>
      </p:sp>
      <p:sp>
        <p:nvSpPr>
          <p:cNvPr id="37" name="Text Placeholder 13">
            <a:extLst>
              <a:ext uri="{FF2B5EF4-FFF2-40B4-BE49-F238E27FC236}">
                <a16:creationId xmlns:a16="http://schemas.microsoft.com/office/drawing/2014/main" id="{8BEEB820-A1CB-3F40-B75D-663BC6D90D04}"/>
              </a:ext>
            </a:extLst>
          </p:cNvPr>
          <p:cNvSpPr>
            <a:spLocks noGrp="1"/>
          </p:cNvSpPr>
          <p:nvPr>
            <p:ph type="body" sz="quarter" idx="24" hasCustomPrompt="1"/>
          </p:nvPr>
        </p:nvSpPr>
        <p:spPr>
          <a:xfrm>
            <a:off x="11430000" y="5671167"/>
            <a:ext cx="10058400" cy="2523768"/>
          </a:xfrm>
          <a:prstGeom prst="rect">
            <a:avLst/>
          </a:prstGeom>
        </p:spPr>
        <p:txBody>
          <a:bodyPr wrap="square" lIns="365760" tIns="365760" rIns="365760" bIns="365760">
            <a:spAutoFit/>
          </a:bodyPr>
          <a:lstStyle>
            <a:lvl1pPr marL="0" indent="0">
              <a:buNone/>
              <a:tabLst/>
              <a:defRPr lang="en-US" sz="3200" dirty="0"/>
            </a:lvl1pPr>
            <a:lvl2pPr marL="461963" indent="-231775">
              <a:tabLst/>
              <a:defRPr lang="en-US" sz="2400" dirty="0"/>
            </a:lvl2pPr>
            <a:lvl3pPr marL="461963" indent="-231775">
              <a:tabLst/>
              <a:defRPr lang="en-US" sz="1800" dirty="0"/>
            </a:lvl3pPr>
            <a:lvl4pPr marL="461963" indent="-231775">
              <a:tabLst/>
              <a:defRPr lang="en-US" sz="1200" dirty="0"/>
            </a:lvl4pPr>
            <a:lvl5pPr marL="461963" indent="-231775">
              <a:tabLst/>
              <a:defRPr lang="en-US" sz="1200" dirty="0"/>
            </a:lvl5pPr>
          </a:lstStyle>
          <a:p>
            <a:pPr lvl="0"/>
            <a:r>
              <a:rPr lang="en-US"/>
              <a:t>Type in or paste your text here</a:t>
            </a:r>
          </a:p>
          <a:p>
            <a:pPr lvl="1"/>
            <a:r>
              <a:rPr lang="en-US"/>
              <a:t>Second level</a:t>
            </a:r>
          </a:p>
          <a:p>
            <a:pPr lvl="2"/>
            <a:r>
              <a:rPr lang="en-US"/>
              <a:t>Third level</a:t>
            </a:r>
          </a:p>
          <a:p>
            <a:pPr lvl="3"/>
            <a:r>
              <a:rPr lang="en-US"/>
              <a:t>Fourth level</a:t>
            </a:r>
          </a:p>
          <a:p>
            <a:pPr lvl="4"/>
            <a:r>
              <a:rPr lang="en-US"/>
              <a:t>Fifth level</a:t>
            </a:r>
          </a:p>
        </p:txBody>
      </p:sp>
      <p:sp>
        <p:nvSpPr>
          <p:cNvPr id="38" name="Text Placeholder 13">
            <a:extLst>
              <a:ext uri="{FF2B5EF4-FFF2-40B4-BE49-F238E27FC236}">
                <a16:creationId xmlns:a16="http://schemas.microsoft.com/office/drawing/2014/main" id="{3F09E665-6DA1-6A4E-ACE4-DA4B580D6E3B}"/>
              </a:ext>
            </a:extLst>
          </p:cNvPr>
          <p:cNvSpPr>
            <a:spLocks noGrp="1"/>
          </p:cNvSpPr>
          <p:nvPr>
            <p:ph type="body" sz="quarter" idx="25" hasCustomPrompt="1"/>
          </p:nvPr>
        </p:nvSpPr>
        <p:spPr>
          <a:xfrm>
            <a:off x="22402800" y="5671167"/>
            <a:ext cx="10058400" cy="2523768"/>
          </a:xfrm>
          <a:prstGeom prst="rect">
            <a:avLst/>
          </a:prstGeom>
        </p:spPr>
        <p:txBody>
          <a:bodyPr wrap="square" lIns="365760" tIns="365760" rIns="365760" bIns="365760">
            <a:spAutoFit/>
          </a:bodyPr>
          <a:lstStyle>
            <a:lvl1pPr marL="0" indent="0">
              <a:buNone/>
              <a:tabLst/>
              <a:defRPr lang="en-US" sz="3200" dirty="0"/>
            </a:lvl1pPr>
            <a:lvl2pPr marL="461963" indent="-231775">
              <a:tabLst/>
              <a:defRPr lang="en-US" sz="2400" dirty="0"/>
            </a:lvl2pPr>
            <a:lvl3pPr marL="461963" indent="-231775">
              <a:tabLst/>
              <a:defRPr lang="en-US" sz="1800" dirty="0"/>
            </a:lvl3pPr>
            <a:lvl4pPr marL="461963" indent="-231775">
              <a:tabLst/>
              <a:defRPr lang="en-US" sz="1200" dirty="0"/>
            </a:lvl4pPr>
            <a:lvl5pPr marL="461963" indent="-231775">
              <a:tabLst/>
              <a:defRPr lang="en-US" sz="1200" dirty="0"/>
            </a:lvl5pPr>
          </a:lstStyle>
          <a:p>
            <a:pPr lvl="0"/>
            <a:r>
              <a:rPr lang="en-US"/>
              <a:t>Type in or paste your text here</a:t>
            </a:r>
          </a:p>
          <a:p>
            <a:pPr lvl="1"/>
            <a:r>
              <a:rPr lang="en-US"/>
              <a:t>Second level</a:t>
            </a:r>
          </a:p>
          <a:p>
            <a:pPr lvl="2"/>
            <a:r>
              <a:rPr lang="en-US"/>
              <a:t>Third level</a:t>
            </a:r>
          </a:p>
          <a:p>
            <a:pPr lvl="3"/>
            <a:r>
              <a:rPr lang="en-US"/>
              <a:t>Fourth level</a:t>
            </a:r>
          </a:p>
          <a:p>
            <a:pPr lvl="4"/>
            <a:r>
              <a:rPr lang="en-US"/>
              <a:t>Fifth level</a:t>
            </a:r>
          </a:p>
        </p:txBody>
      </p:sp>
      <p:sp>
        <p:nvSpPr>
          <p:cNvPr id="39" name="Text Placeholder 13">
            <a:extLst>
              <a:ext uri="{FF2B5EF4-FFF2-40B4-BE49-F238E27FC236}">
                <a16:creationId xmlns:a16="http://schemas.microsoft.com/office/drawing/2014/main" id="{A73D55F4-EA3C-CB4B-B623-F9FB1411F615}"/>
              </a:ext>
            </a:extLst>
          </p:cNvPr>
          <p:cNvSpPr>
            <a:spLocks noGrp="1"/>
          </p:cNvSpPr>
          <p:nvPr>
            <p:ph type="body" sz="quarter" idx="26" hasCustomPrompt="1"/>
          </p:nvPr>
        </p:nvSpPr>
        <p:spPr>
          <a:xfrm>
            <a:off x="33375600" y="5703005"/>
            <a:ext cx="10058400" cy="2523768"/>
          </a:xfrm>
          <a:prstGeom prst="rect">
            <a:avLst/>
          </a:prstGeom>
        </p:spPr>
        <p:txBody>
          <a:bodyPr wrap="square" lIns="365760" tIns="365760" rIns="365760" bIns="365760">
            <a:spAutoFit/>
          </a:bodyPr>
          <a:lstStyle>
            <a:lvl1pPr marL="0" indent="0">
              <a:buNone/>
              <a:tabLst/>
              <a:defRPr lang="en-US" sz="3200" dirty="0"/>
            </a:lvl1pPr>
            <a:lvl2pPr marL="461963" indent="-231775">
              <a:tabLst/>
              <a:defRPr lang="en-US" sz="2400" dirty="0"/>
            </a:lvl2pPr>
            <a:lvl3pPr marL="461963" indent="-231775">
              <a:tabLst/>
              <a:defRPr lang="en-US" sz="1800" dirty="0"/>
            </a:lvl3pPr>
            <a:lvl4pPr marL="461963" indent="-231775">
              <a:tabLst/>
              <a:defRPr lang="en-US" sz="1200" dirty="0"/>
            </a:lvl4pPr>
            <a:lvl5pPr marL="461963" indent="-231775">
              <a:tabLst/>
              <a:defRPr lang="en-US" sz="1200" dirty="0"/>
            </a:lvl5pPr>
          </a:lstStyle>
          <a:p>
            <a:pPr lvl="0"/>
            <a:r>
              <a:rPr lang="en-US"/>
              <a:t>Type in or paste your text here</a:t>
            </a:r>
          </a:p>
          <a:p>
            <a:pPr lvl="1"/>
            <a:r>
              <a:rPr lang="en-US"/>
              <a:t>Second level</a:t>
            </a:r>
          </a:p>
          <a:p>
            <a:pPr lvl="2"/>
            <a:r>
              <a:rPr lang="en-US"/>
              <a:t>Third level</a:t>
            </a:r>
          </a:p>
          <a:p>
            <a:pPr lvl="3"/>
            <a:r>
              <a:rPr lang="en-US"/>
              <a:t>Fourth level</a:t>
            </a:r>
          </a:p>
          <a:p>
            <a:pPr lvl="4"/>
            <a:r>
              <a:rPr lang="en-US"/>
              <a:t>Fifth level</a:t>
            </a:r>
          </a:p>
        </p:txBody>
      </p:sp>
      <p:sp>
        <p:nvSpPr>
          <p:cNvPr id="40" name="Text Placeholder 13">
            <a:extLst>
              <a:ext uri="{FF2B5EF4-FFF2-40B4-BE49-F238E27FC236}">
                <a16:creationId xmlns:a16="http://schemas.microsoft.com/office/drawing/2014/main" id="{901D1A8D-240B-ED4E-BD04-4E9EB9663055}"/>
              </a:ext>
            </a:extLst>
          </p:cNvPr>
          <p:cNvSpPr>
            <a:spLocks noGrp="1"/>
          </p:cNvSpPr>
          <p:nvPr>
            <p:ph type="body" sz="quarter" idx="27" hasCustomPrompt="1"/>
          </p:nvPr>
        </p:nvSpPr>
        <p:spPr>
          <a:xfrm>
            <a:off x="33375600" y="20473588"/>
            <a:ext cx="10058400" cy="2523768"/>
          </a:xfrm>
          <a:prstGeom prst="rect">
            <a:avLst/>
          </a:prstGeom>
        </p:spPr>
        <p:txBody>
          <a:bodyPr wrap="square" lIns="365760" tIns="365760" rIns="365760" bIns="365760">
            <a:spAutoFit/>
          </a:bodyPr>
          <a:lstStyle>
            <a:lvl1pPr marL="0" indent="0">
              <a:buNone/>
              <a:tabLst/>
              <a:defRPr lang="en-US" sz="3200" dirty="0"/>
            </a:lvl1pPr>
            <a:lvl2pPr marL="461963" indent="-231775">
              <a:tabLst/>
              <a:defRPr lang="en-US" sz="2400" dirty="0"/>
            </a:lvl2pPr>
            <a:lvl3pPr marL="461963" indent="-231775">
              <a:tabLst/>
              <a:defRPr lang="en-US" sz="1800" dirty="0"/>
            </a:lvl3pPr>
            <a:lvl4pPr marL="461963" indent="-231775">
              <a:tabLst/>
              <a:defRPr lang="en-US" sz="1200" dirty="0"/>
            </a:lvl4pPr>
            <a:lvl5pPr marL="461963" indent="-231775">
              <a:tabLst/>
              <a:defRPr lang="en-US" sz="1200" dirty="0"/>
            </a:lvl5pPr>
          </a:lstStyle>
          <a:p>
            <a:pPr lvl="0"/>
            <a:r>
              <a:rPr lang="en-US"/>
              <a:t>Type in or paste your text here</a:t>
            </a:r>
          </a:p>
          <a:p>
            <a:pPr lvl="1"/>
            <a:r>
              <a:rPr lang="en-US"/>
              <a:t>Second level</a:t>
            </a:r>
          </a:p>
          <a:p>
            <a:pPr lvl="2"/>
            <a:r>
              <a:rPr lang="en-US"/>
              <a:t>Third level</a:t>
            </a:r>
          </a:p>
          <a:p>
            <a:pPr lvl="3"/>
            <a:r>
              <a:rPr lang="en-US"/>
              <a:t>Fourth level</a:t>
            </a:r>
          </a:p>
          <a:p>
            <a:pPr lvl="4"/>
            <a:r>
              <a:rPr lang="en-US"/>
              <a:t>Fifth level</a:t>
            </a:r>
          </a:p>
        </p:txBody>
      </p:sp>
      <p:sp>
        <p:nvSpPr>
          <p:cNvPr id="41" name="Text Placeholder 13">
            <a:extLst>
              <a:ext uri="{FF2B5EF4-FFF2-40B4-BE49-F238E27FC236}">
                <a16:creationId xmlns:a16="http://schemas.microsoft.com/office/drawing/2014/main" id="{2D400D92-52AF-2641-BAD0-BCC05B329A1C}"/>
              </a:ext>
            </a:extLst>
          </p:cNvPr>
          <p:cNvSpPr>
            <a:spLocks noGrp="1"/>
          </p:cNvSpPr>
          <p:nvPr>
            <p:ph type="body" sz="quarter" idx="28" hasCustomPrompt="1"/>
          </p:nvPr>
        </p:nvSpPr>
        <p:spPr>
          <a:xfrm>
            <a:off x="33375600" y="29362052"/>
            <a:ext cx="10058400" cy="2523768"/>
          </a:xfrm>
          <a:prstGeom prst="rect">
            <a:avLst/>
          </a:prstGeom>
        </p:spPr>
        <p:txBody>
          <a:bodyPr wrap="square" lIns="365760" tIns="365760" rIns="365760" bIns="365760">
            <a:spAutoFit/>
          </a:bodyPr>
          <a:lstStyle>
            <a:lvl1pPr marL="0" indent="0">
              <a:buNone/>
              <a:tabLst/>
              <a:defRPr lang="en-US" sz="3200" dirty="0"/>
            </a:lvl1pPr>
            <a:lvl2pPr marL="461963" indent="-231775">
              <a:tabLst/>
              <a:defRPr lang="en-US" sz="2400" dirty="0"/>
            </a:lvl2pPr>
            <a:lvl3pPr marL="461963" indent="-231775">
              <a:tabLst/>
              <a:defRPr lang="en-US" sz="1800" dirty="0"/>
            </a:lvl3pPr>
            <a:lvl4pPr marL="461963" indent="-231775">
              <a:tabLst/>
              <a:defRPr lang="en-US" sz="1200" dirty="0"/>
            </a:lvl4pPr>
            <a:lvl5pPr marL="461963" indent="-231775">
              <a:tabLst/>
              <a:defRPr lang="en-US" sz="1200" dirty="0"/>
            </a:lvl5pPr>
          </a:lstStyle>
          <a:p>
            <a:pPr lvl="0"/>
            <a:r>
              <a:rPr lang="en-US"/>
              <a:t>Type in or paste your text here</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87582369"/>
      </p:ext>
    </p:extLst>
  </p:cSld>
  <p:clrMapOvr>
    <a:masterClrMapping/>
  </p:clrMapOvr>
  <p:extLst>
    <p:ext uri="{DCECCB84-F9BA-43D5-87BE-67443E8EF086}">
      <p15:sldGuideLst xmlns:p15="http://schemas.microsoft.com/office/powerpoint/2012/main">
        <p15:guide id="1" orient="horz" pos="20208" userDrawn="1">
          <p15:clr>
            <a:srgbClr val="FBAE40"/>
          </p15:clr>
        </p15:guide>
        <p15:guide id="2" pos="288" userDrawn="1">
          <p15:clr>
            <a:srgbClr val="FBAE40"/>
          </p15:clr>
        </p15:guide>
        <p15:guide id="3" pos="6624" userDrawn="1">
          <p15:clr>
            <a:srgbClr val="FBAE40"/>
          </p15:clr>
        </p15:guide>
        <p15:guide id="4" pos="7200" userDrawn="1">
          <p15:clr>
            <a:srgbClr val="FBAE40"/>
          </p15:clr>
        </p15:guide>
        <p15:guide id="5" pos="13536" userDrawn="1">
          <p15:clr>
            <a:srgbClr val="FBAE40"/>
          </p15:clr>
        </p15:guide>
        <p15:guide id="6" pos="14112" userDrawn="1">
          <p15:clr>
            <a:srgbClr val="FBAE40"/>
          </p15:clr>
        </p15:guide>
        <p15:guide id="7" pos="20448" userDrawn="1">
          <p15:clr>
            <a:srgbClr val="FBAE40"/>
          </p15:clr>
        </p15:guide>
        <p15:guide id="8" pos="21024" userDrawn="1">
          <p15:clr>
            <a:srgbClr val="FBAE40"/>
          </p15:clr>
        </p15:guide>
        <p15:guide id="9" pos="27360" userDrawn="1">
          <p15:clr>
            <a:srgbClr val="FBAE40"/>
          </p15:clr>
        </p15:guide>
        <p15:guide id="10" orient="horz" pos="2928"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Tree>
    <p:extLst>
      <p:ext uri="{BB962C8B-B14F-4D97-AF65-F5344CB8AC3E}">
        <p14:creationId xmlns:p14="http://schemas.microsoft.com/office/powerpoint/2010/main" val="788282303"/>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20000"/>
                <a:lumOff val="80000"/>
              </a:schemeClr>
            </a:gs>
            <a:gs pos="99000">
              <a:schemeClr val="accent1">
                <a:lumMod val="20000"/>
                <a:lumOff val="80000"/>
              </a:schemeClr>
            </a:gs>
          </a:gsLst>
          <a:lin ang="5400000" scaled="1"/>
          <a:tileRect/>
        </a:gradFill>
        <a:effectLst/>
      </p:bgPr>
    </p:bg>
    <p:spTree>
      <p:nvGrpSpPr>
        <p:cNvPr id="1" name=""/>
        <p:cNvGrpSpPr/>
        <p:nvPr/>
      </p:nvGrpSpPr>
      <p:grpSpPr>
        <a:xfrm>
          <a:off x="0" y="0"/>
          <a:ext cx="0" cy="0"/>
          <a:chOff x="0" y="0"/>
          <a:chExt cx="0" cy="0"/>
        </a:xfrm>
      </p:grpSpPr>
      <p:sp>
        <p:nvSpPr>
          <p:cNvPr id="10" name="Rectangle 36">
            <a:extLst>
              <a:ext uri="{FF2B5EF4-FFF2-40B4-BE49-F238E27FC236}">
                <a16:creationId xmlns:a16="http://schemas.microsoft.com/office/drawing/2014/main" id="{B82F2237-BAB6-704C-82F3-FA64CC22DF29}"/>
              </a:ext>
            </a:extLst>
          </p:cNvPr>
          <p:cNvSpPr>
            <a:spLocks noChangeArrowheads="1"/>
          </p:cNvSpPr>
          <p:nvPr userDrawn="1"/>
        </p:nvSpPr>
        <p:spPr bwMode="auto">
          <a:xfrm>
            <a:off x="0" y="14098"/>
            <a:ext cx="43891200" cy="4172264"/>
          </a:xfrm>
          <a:prstGeom prst="rect">
            <a:avLst/>
          </a:prstGeom>
          <a:solidFill>
            <a:schemeClr val="accent1"/>
          </a:solidFill>
          <a:ln w="9525">
            <a:noFill/>
            <a:miter lim="800000"/>
            <a:headEnd/>
            <a:tailEnd/>
          </a:ln>
          <a:effectLst/>
        </p:spPr>
        <p:txBody>
          <a:bodyPr wrap="none" lIns="162554" tIns="81277" rIns="162554" bIns="81277" anchor="ctr"/>
          <a:lstStyle/>
          <a:p>
            <a:pPr>
              <a:defRPr/>
            </a:pPr>
            <a:endParaRPr lang="en-US" sz="8736"/>
          </a:p>
        </p:txBody>
      </p:sp>
      <p:sp>
        <p:nvSpPr>
          <p:cNvPr id="12" name="Text Box 14">
            <a:extLst>
              <a:ext uri="{FF2B5EF4-FFF2-40B4-BE49-F238E27FC236}">
                <a16:creationId xmlns:a16="http://schemas.microsoft.com/office/drawing/2014/main" id="{4FAAEDB7-9BBE-8D43-950B-E1D906765494}"/>
              </a:ext>
            </a:extLst>
          </p:cNvPr>
          <p:cNvSpPr txBox="1">
            <a:spLocks noChangeArrowheads="1"/>
          </p:cNvSpPr>
          <p:nvPr userDrawn="1"/>
        </p:nvSpPr>
        <p:spPr bwMode="auto">
          <a:xfrm>
            <a:off x="640080" y="32214790"/>
            <a:ext cx="5182176" cy="523644"/>
          </a:xfrm>
          <a:prstGeom prst="rect">
            <a:avLst/>
          </a:prstGeom>
          <a:noFill/>
          <a:ln w="9525">
            <a:noFill/>
            <a:miter lim="800000"/>
            <a:headEnd/>
            <a:tailEnd/>
          </a:ln>
          <a:effectLst/>
        </p:spPr>
        <p:txBody>
          <a:bodyPr wrap="square" lIns="162246" tIns="81109" rIns="162246" bIns="81109">
            <a:spAutoFit/>
          </a:bodyPr>
          <a:lstStyle/>
          <a:p>
            <a:pPr eaLnBrk="0" hangingPunct="0">
              <a:lnSpc>
                <a:spcPct val="65000"/>
              </a:lnSpc>
              <a:spcBef>
                <a:spcPct val="50000"/>
              </a:spcBef>
              <a:defRPr/>
            </a:pPr>
            <a:r>
              <a:rPr lang="en-US" sz="700" b="1">
                <a:solidFill>
                  <a:schemeClr val="bg1">
                    <a:lumMod val="75000"/>
                  </a:schemeClr>
                </a:solidFill>
                <a:latin typeface="Arial" charset="0"/>
              </a:rPr>
              <a:t>RESEARCH POSTER PRESENTATION TEMPLATE © 2019</a:t>
            </a:r>
          </a:p>
          <a:p>
            <a:pPr eaLnBrk="0" hangingPunct="0">
              <a:lnSpc>
                <a:spcPct val="65000"/>
              </a:lnSpc>
              <a:spcBef>
                <a:spcPct val="50000"/>
              </a:spcBef>
              <a:defRPr/>
            </a:pPr>
            <a:r>
              <a:rPr lang="en-US" sz="1600" b="1">
                <a:solidFill>
                  <a:schemeClr val="bg1">
                    <a:lumMod val="75000"/>
                  </a:schemeClr>
                </a:solidFill>
                <a:latin typeface="Arial" charset="0"/>
              </a:rPr>
              <a:t>www.PosterPresentations.com</a:t>
            </a:r>
          </a:p>
        </p:txBody>
      </p:sp>
      <p:cxnSp>
        <p:nvCxnSpPr>
          <p:cNvPr id="34" name="Straight Connector 33">
            <a:extLst>
              <a:ext uri="{FF2B5EF4-FFF2-40B4-BE49-F238E27FC236}">
                <a16:creationId xmlns:a16="http://schemas.microsoft.com/office/drawing/2014/main" id="{457BE808-A53B-994E-80E2-9E761219D543}"/>
              </a:ext>
            </a:extLst>
          </p:cNvPr>
          <p:cNvCxnSpPr>
            <a:cxnSpLocks/>
          </p:cNvCxnSpPr>
          <p:nvPr userDrawn="1"/>
        </p:nvCxnSpPr>
        <p:spPr>
          <a:xfrm>
            <a:off x="0" y="4169847"/>
            <a:ext cx="4389120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Rounded Rectangle 12">
            <a:extLst>
              <a:ext uri="{FF2B5EF4-FFF2-40B4-BE49-F238E27FC236}">
                <a16:creationId xmlns:a16="http://schemas.microsoft.com/office/drawing/2014/main" id="{42071E14-BFBA-5041-9B7B-1EAD5CCACC7D}"/>
              </a:ext>
            </a:extLst>
          </p:cNvPr>
          <p:cNvSpPr/>
          <p:nvPr userDrawn="1"/>
        </p:nvSpPr>
        <p:spPr>
          <a:xfrm>
            <a:off x="457198" y="4643562"/>
            <a:ext cx="10058400" cy="27432649"/>
          </a:xfrm>
          <a:prstGeom prst="roundRect">
            <a:avLst>
              <a:gd name="adj" fmla="val 1610"/>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736"/>
          </a:p>
        </p:txBody>
      </p:sp>
      <p:sp>
        <p:nvSpPr>
          <p:cNvPr id="18" name="Rounded Rectangle 17">
            <a:extLst>
              <a:ext uri="{FF2B5EF4-FFF2-40B4-BE49-F238E27FC236}">
                <a16:creationId xmlns:a16="http://schemas.microsoft.com/office/drawing/2014/main" id="{4128F8C5-8AC2-BE40-A83F-D9C512F88994}"/>
              </a:ext>
            </a:extLst>
          </p:cNvPr>
          <p:cNvSpPr/>
          <p:nvPr userDrawn="1"/>
        </p:nvSpPr>
        <p:spPr>
          <a:xfrm>
            <a:off x="33375600" y="4643562"/>
            <a:ext cx="10058400" cy="27432649"/>
          </a:xfrm>
          <a:prstGeom prst="roundRect">
            <a:avLst>
              <a:gd name="adj" fmla="val 1610"/>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736"/>
          </a:p>
        </p:txBody>
      </p:sp>
      <p:sp>
        <p:nvSpPr>
          <p:cNvPr id="19" name="Rounded Rectangle 18">
            <a:extLst>
              <a:ext uri="{FF2B5EF4-FFF2-40B4-BE49-F238E27FC236}">
                <a16:creationId xmlns:a16="http://schemas.microsoft.com/office/drawing/2014/main" id="{B721DE94-4EEC-9240-AF22-5C3C7AAC4669}"/>
              </a:ext>
            </a:extLst>
          </p:cNvPr>
          <p:cNvSpPr/>
          <p:nvPr userDrawn="1"/>
        </p:nvSpPr>
        <p:spPr>
          <a:xfrm>
            <a:off x="11427882" y="4643562"/>
            <a:ext cx="10061575" cy="27432649"/>
          </a:xfrm>
          <a:prstGeom prst="roundRect">
            <a:avLst>
              <a:gd name="adj" fmla="val 1610"/>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736"/>
          </a:p>
        </p:txBody>
      </p:sp>
      <p:sp>
        <p:nvSpPr>
          <p:cNvPr id="20" name="Rounded Rectangle 19">
            <a:extLst>
              <a:ext uri="{FF2B5EF4-FFF2-40B4-BE49-F238E27FC236}">
                <a16:creationId xmlns:a16="http://schemas.microsoft.com/office/drawing/2014/main" id="{681182F3-81E6-0A46-A2C3-461A26B01FE5}"/>
              </a:ext>
            </a:extLst>
          </p:cNvPr>
          <p:cNvSpPr/>
          <p:nvPr userDrawn="1"/>
        </p:nvSpPr>
        <p:spPr>
          <a:xfrm>
            <a:off x="22401741" y="4643562"/>
            <a:ext cx="10061575" cy="27432649"/>
          </a:xfrm>
          <a:prstGeom prst="roundRect">
            <a:avLst>
              <a:gd name="adj" fmla="val 1610"/>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736"/>
          </a:p>
        </p:txBody>
      </p:sp>
      <p:graphicFrame>
        <p:nvGraphicFramePr>
          <p:cNvPr id="11" name="Table 10">
            <a:extLst>
              <a:ext uri="{FF2B5EF4-FFF2-40B4-BE49-F238E27FC236}">
                <a16:creationId xmlns:a16="http://schemas.microsoft.com/office/drawing/2014/main" id="{DE37045F-60FA-B54F-B9F4-EBEC7F8172D6}"/>
              </a:ext>
            </a:extLst>
          </p:cNvPr>
          <p:cNvGraphicFramePr>
            <a:graphicFrameLocks noGrp="1"/>
          </p:cNvGraphicFramePr>
          <p:nvPr userDrawn="1">
            <p:extLst>
              <p:ext uri="{D42A27DB-BD31-4B8C-83A1-F6EECF244321}">
                <p14:modId xmlns:p14="http://schemas.microsoft.com/office/powerpoint/2010/main" val="1694054245"/>
              </p:ext>
            </p:extLst>
          </p:nvPr>
        </p:nvGraphicFramePr>
        <p:xfrm>
          <a:off x="-10611120" y="14098"/>
          <a:ext cx="9776869" cy="32679220"/>
        </p:xfrm>
        <a:graphic>
          <a:graphicData uri="http://schemas.openxmlformats.org/drawingml/2006/table">
            <a:tbl>
              <a:tblPr firstRow="1" bandRow="1">
                <a:tableStyleId>{5C22544A-7EE6-4342-B048-85BDC9FD1C3A}</a:tableStyleId>
              </a:tblPr>
              <a:tblGrid>
                <a:gridCol w="4192245">
                  <a:extLst>
                    <a:ext uri="{9D8B030D-6E8A-4147-A177-3AD203B41FA5}">
                      <a16:colId xmlns:a16="http://schemas.microsoft.com/office/drawing/2014/main" val="20000"/>
                    </a:ext>
                  </a:extLst>
                </a:gridCol>
                <a:gridCol w="5584624">
                  <a:extLst>
                    <a:ext uri="{9D8B030D-6E8A-4147-A177-3AD203B41FA5}">
                      <a16:colId xmlns:a16="http://schemas.microsoft.com/office/drawing/2014/main" val="20001"/>
                    </a:ext>
                  </a:extLst>
                </a:gridCol>
              </a:tblGrid>
              <a:tr h="1329113">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600" b="0" spc="600">
                          <a:solidFill>
                            <a:srgbClr val="1F3A4E"/>
                          </a:solidFill>
                          <a:latin typeface="Arial Black" panose="020B0A04020102020204" pitchFamily="34" charset="0"/>
                        </a:rPr>
                        <a:t>QUICK START GUIDE</a:t>
                      </a:r>
                      <a:br>
                        <a:rPr lang="en-US" sz="3600" b="0" spc="600">
                          <a:solidFill>
                            <a:srgbClr val="1F3A4E"/>
                          </a:solidFill>
                          <a:latin typeface="Arial Black" panose="020B0A04020102020204" pitchFamily="34" charset="0"/>
                        </a:rPr>
                      </a:br>
                      <a:r>
                        <a:rPr lang="en-US" sz="2800" b="1" spc="0">
                          <a:solidFill>
                            <a:srgbClr val="FF0000"/>
                          </a:solidFill>
                          <a:latin typeface="Trebuchet MS" pitchFamily="34" charset="0"/>
                        </a:rPr>
                        <a:t>(THIS SIDEBAR WILL NOT PRINT)</a:t>
                      </a:r>
                      <a:endParaRPr lang="en-US" sz="3600" b="1" spc="600">
                        <a:solidFill>
                          <a:schemeClr val="bg1"/>
                        </a:solidFill>
                        <a:latin typeface="Trebuchet MS" pitchFamily="34" charset="0"/>
                      </a:endParaRPr>
                    </a:p>
                  </a:txBody>
                  <a:tcPr marL="182880" marT="137160">
                    <a:solidFill>
                      <a:srgbClr val="FFC000"/>
                    </a:solidFill>
                  </a:tcPr>
                </a:tc>
                <a:tc hMerge="1">
                  <a:txBody>
                    <a:bodyPr/>
                    <a:lstStyle/>
                    <a:p>
                      <a:endParaRPr lang="en-US"/>
                    </a:p>
                  </a:txBody>
                  <a:tcPr/>
                </a:tc>
                <a:extLst>
                  <a:ext uri="{0D108BD9-81ED-4DB2-BD59-A6C34878D82A}">
                    <a16:rowId xmlns:a16="http://schemas.microsoft.com/office/drawing/2014/main" val="10000"/>
                  </a:ext>
                </a:extLst>
              </a:tr>
              <a:tr h="4206624">
                <a:tc gridSpan="2">
                  <a:txBody>
                    <a:bodyPr/>
                    <a:lstStyle/>
                    <a:p>
                      <a:pPr defTabSz="3765639"/>
                      <a:r>
                        <a:rPr lang="en-US" sz="2000" i="0">
                          <a:solidFill>
                            <a:srgbClr val="D9D9D9"/>
                          </a:solidFill>
                          <a:latin typeface="Arial"/>
                          <a:cs typeface="Arial"/>
                        </a:rPr>
                        <a:t>This PowerPoint template produces a </a:t>
                      </a:r>
                      <a:r>
                        <a:rPr lang="en-US" sz="2000" i="0">
                          <a:solidFill>
                            <a:srgbClr val="FFC000"/>
                          </a:solidFill>
                          <a:latin typeface="Arial"/>
                          <a:cs typeface="Arial"/>
                        </a:rPr>
                        <a:t>36"x48" </a:t>
                      </a:r>
                      <a:r>
                        <a:rPr lang="en-US" sz="2000" i="0">
                          <a:solidFill>
                            <a:srgbClr val="D9D9D9"/>
                          </a:solidFill>
                          <a:latin typeface="Arial"/>
                          <a:cs typeface="Arial"/>
                        </a:rPr>
                        <a:t>presentation poster. You can use it to create your research poster by placing your title, subtitle, text, tables, charts and photos. </a:t>
                      </a:r>
                    </a:p>
                    <a:p>
                      <a:pPr defTabSz="3765639"/>
                      <a:endParaRPr lang="en-US" sz="2000" i="0">
                        <a:solidFill>
                          <a:srgbClr val="D9D9D9"/>
                        </a:solidFill>
                        <a:latin typeface="Arial"/>
                        <a:cs typeface="Arial"/>
                      </a:endParaRPr>
                    </a:p>
                    <a:p>
                      <a:pPr defTabSz="3765639"/>
                      <a:r>
                        <a:rPr lang="en-US" sz="2000" i="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000" i="0" err="1">
                          <a:solidFill>
                            <a:srgbClr val="FFC000"/>
                          </a:solidFill>
                          <a:latin typeface="Arial"/>
                          <a:cs typeface="Arial"/>
                        </a:rPr>
                        <a:t>PosterPresentations.com</a:t>
                      </a:r>
                      <a:r>
                        <a:rPr lang="en-US" sz="2000" i="0">
                          <a:solidFill>
                            <a:srgbClr val="D9D9D9"/>
                          </a:solidFill>
                          <a:latin typeface="Arial"/>
                          <a:cs typeface="Arial"/>
                        </a:rPr>
                        <a:t> and click on the  </a:t>
                      </a:r>
                      <a:r>
                        <a:rPr lang="en-US" sz="2000" i="0">
                          <a:solidFill>
                            <a:srgbClr val="FFC000"/>
                          </a:solidFill>
                          <a:latin typeface="Arial"/>
                          <a:cs typeface="Arial"/>
                        </a:rPr>
                        <a:t>HELP DESK</a:t>
                      </a:r>
                      <a:r>
                        <a:rPr lang="en-US" sz="2000" i="0" baseline="0">
                          <a:solidFill>
                            <a:srgbClr val="D9D9D9"/>
                          </a:solidFill>
                          <a:latin typeface="Arial"/>
                          <a:cs typeface="Arial"/>
                        </a:rPr>
                        <a:t> </a:t>
                      </a:r>
                      <a:r>
                        <a:rPr lang="en-US" sz="2000" i="0">
                          <a:solidFill>
                            <a:srgbClr val="D9D9D9"/>
                          </a:solidFill>
                          <a:latin typeface="Arial"/>
                          <a:cs typeface="Arial"/>
                        </a:rPr>
                        <a:t>tab.</a:t>
                      </a:r>
                    </a:p>
                    <a:p>
                      <a:pPr defTabSz="3765639"/>
                      <a:endParaRPr lang="en-US" sz="2000" i="0">
                        <a:solidFill>
                          <a:srgbClr val="D9D9D9"/>
                        </a:solidFill>
                        <a:latin typeface="Arial"/>
                        <a:cs typeface="Arial"/>
                      </a:endParaRPr>
                    </a:p>
                    <a:p>
                      <a:pPr defTabSz="3765639"/>
                      <a:r>
                        <a:rPr lang="en-US" sz="2000" i="0">
                          <a:solidFill>
                            <a:srgbClr val="D9D9D9"/>
                          </a:solidFill>
                          <a:latin typeface="Arial"/>
                          <a:cs typeface="Arial"/>
                        </a:rPr>
                        <a:t>To print your poster using our same-day professional printing service, go online to </a:t>
                      </a:r>
                      <a:r>
                        <a:rPr lang="en-US" sz="2000" i="0" err="1">
                          <a:solidFill>
                            <a:srgbClr val="FFC000"/>
                          </a:solidFill>
                          <a:latin typeface="Arial"/>
                          <a:cs typeface="Arial"/>
                        </a:rPr>
                        <a:t>PosterPresentations.com</a:t>
                      </a:r>
                      <a:r>
                        <a:rPr lang="en-US" sz="2000" i="0">
                          <a:solidFill>
                            <a:srgbClr val="D9D9D9"/>
                          </a:solidFill>
                          <a:latin typeface="Arial"/>
                          <a:cs typeface="Arial"/>
                        </a:rPr>
                        <a:t> and click on "</a:t>
                      </a:r>
                      <a:r>
                        <a:rPr lang="en-US" sz="2000" i="0">
                          <a:solidFill>
                            <a:srgbClr val="FFC000"/>
                          </a:solidFill>
                          <a:latin typeface="Arial"/>
                          <a:cs typeface="Arial"/>
                        </a:rPr>
                        <a:t>Order your poster</a:t>
                      </a:r>
                      <a:r>
                        <a:rPr lang="en-US" sz="2000" i="0">
                          <a:solidFill>
                            <a:srgbClr val="D9D9D9"/>
                          </a:solidFill>
                          <a:latin typeface="Arial"/>
                          <a:cs typeface="Arial"/>
                        </a:rPr>
                        <a:t>".</a:t>
                      </a:r>
                      <a:endParaRPr lang="en-US" sz="2000" b="1">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572417">
                <a:tc>
                  <a:txBody>
                    <a:bodyPr/>
                    <a:lstStyle/>
                    <a:p>
                      <a:pPr algn="ctr"/>
                      <a:endParaRPr lang="en-US" sz="2000">
                        <a:solidFill>
                          <a:srgbClr val="1F3A4E"/>
                        </a:solidFill>
                      </a:endParaRPr>
                    </a:p>
                    <a:p>
                      <a:pPr algn="ctr"/>
                      <a:endParaRPr lang="en-US" sz="2000">
                        <a:solidFill>
                          <a:srgbClr val="1F3A4E"/>
                        </a:solidFill>
                      </a:endParaRPr>
                    </a:p>
                    <a:p>
                      <a:pPr algn="ctr"/>
                      <a:r>
                        <a:rPr lang="en-US" sz="2000">
                          <a:solidFill>
                            <a:schemeClr val="bg1"/>
                          </a:solidFill>
                          <a:latin typeface="Arial" panose="020B0604020202020204" pitchFamily="34" charset="0"/>
                          <a:cs typeface="Arial" panose="020B0604020202020204" pitchFamily="34" charset="0"/>
                        </a:rPr>
                        <a:t>This is a template for a </a:t>
                      </a:r>
                    </a:p>
                    <a:p>
                      <a:pPr algn="ctr"/>
                      <a:r>
                        <a:rPr lang="en-US" sz="2000">
                          <a:solidFill>
                            <a:schemeClr val="bg1"/>
                          </a:solidFill>
                          <a:latin typeface="Arial" panose="020B0604020202020204" pitchFamily="34" charset="0"/>
                          <a:cs typeface="Arial" panose="020B0604020202020204" pitchFamily="34" charset="0"/>
                        </a:rPr>
                        <a:t>presentation poster</a:t>
                      </a:r>
                      <a:br>
                        <a:rPr lang="en-US" sz="2000">
                          <a:solidFill>
                            <a:schemeClr val="bg1"/>
                          </a:solidFill>
                          <a:latin typeface="Arial" panose="020B0604020202020204" pitchFamily="34" charset="0"/>
                          <a:cs typeface="Arial" panose="020B0604020202020204" pitchFamily="34" charset="0"/>
                        </a:rPr>
                      </a:br>
                      <a:r>
                        <a:rPr lang="en-US" sz="3600" b="1">
                          <a:solidFill>
                            <a:srgbClr val="FFC000"/>
                          </a:solidFill>
                          <a:latin typeface="Arial" panose="020B0604020202020204" pitchFamily="34" charset="0"/>
                          <a:cs typeface="Arial" panose="020B0604020202020204" pitchFamily="34" charset="0"/>
                        </a:rPr>
                        <a:t>36 inches tall</a:t>
                      </a:r>
                      <a:br>
                        <a:rPr lang="en-US" sz="3600" b="1">
                          <a:solidFill>
                            <a:srgbClr val="FFC000"/>
                          </a:solidFill>
                          <a:latin typeface="Arial" panose="020B0604020202020204" pitchFamily="34" charset="0"/>
                          <a:cs typeface="Arial" panose="020B0604020202020204" pitchFamily="34" charset="0"/>
                        </a:rPr>
                      </a:br>
                      <a:r>
                        <a:rPr lang="en-US" sz="3600" b="1">
                          <a:solidFill>
                            <a:srgbClr val="FFC000"/>
                          </a:solidFill>
                          <a:latin typeface="Arial" panose="020B0604020202020204" pitchFamily="34" charset="0"/>
                          <a:cs typeface="Arial" panose="020B0604020202020204" pitchFamily="34" charset="0"/>
                        </a:rPr>
                        <a:t>by</a:t>
                      </a:r>
                      <a:br>
                        <a:rPr lang="en-US" sz="3600" b="1">
                          <a:solidFill>
                            <a:srgbClr val="FFC000"/>
                          </a:solidFill>
                          <a:latin typeface="Arial" panose="020B0604020202020204" pitchFamily="34" charset="0"/>
                          <a:cs typeface="Arial" panose="020B0604020202020204" pitchFamily="34" charset="0"/>
                        </a:rPr>
                      </a:br>
                      <a:r>
                        <a:rPr lang="en-US" sz="3600" b="1">
                          <a:solidFill>
                            <a:srgbClr val="FFC000"/>
                          </a:solidFill>
                          <a:latin typeface="Arial" panose="020B0604020202020204" pitchFamily="34" charset="0"/>
                          <a:cs typeface="Arial" panose="020B0604020202020204" pitchFamily="34" charset="0"/>
                        </a:rPr>
                        <a:t>48 inches wide</a:t>
                      </a:r>
                      <a:br>
                        <a:rPr lang="en-US" sz="2000">
                          <a:solidFill>
                            <a:schemeClr val="bg1"/>
                          </a:solidFill>
                          <a:latin typeface="Arial" panose="020B0604020202020204" pitchFamily="34" charset="0"/>
                          <a:cs typeface="Arial" panose="020B0604020202020204" pitchFamily="34" charset="0"/>
                        </a:rPr>
                      </a:br>
                      <a:endParaRPr lang="en-US" sz="200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baseline="0">
                          <a:solidFill>
                            <a:srgbClr val="FFC000"/>
                          </a:solidFill>
                          <a:latin typeface="Arial" panose="020B0604020202020204" pitchFamily="34" charset="0"/>
                          <a:cs typeface="Arial" panose="020B0604020202020204" pitchFamily="34" charset="0"/>
                        </a:rPr>
                        <a:t>Important: Check the template size</a:t>
                      </a:r>
                      <a:br>
                        <a:rPr lang="en-US" sz="2000" b="0" baseline="0">
                          <a:solidFill>
                            <a:srgbClr val="FFC000"/>
                          </a:solidFill>
                          <a:latin typeface="Arial" panose="020B0604020202020204" pitchFamily="34" charset="0"/>
                          <a:cs typeface="Arial" panose="020B0604020202020204" pitchFamily="34" charset="0"/>
                        </a:rPr>
                      </a:br>
                      <a:r>
                        <a:rPr lang="en-US" sz="2000" b="0" baseline="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000" b="0" baseline="0">
                          <a:solidFill>
                            <a:srgbClr val="D9D9D9"/>
                          </a:solidFill>
                          <a:latin typeface="Arial" panose="020B0604020202020204" pitchFamily="34" charset="0"/>
                          <a:cs typeface="Arial" panose="020B0604020202020204" pitchFamily="34" charset="0"/>
                        </a:rPr>
                      </a:br>
                      <a:r>
                        <a:rPr lang="en-US" sz="2000" b="0" baseline="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2000" b="0" baseline="0">
                          <a:solidFill>
                            <a:srgbClr val="D9D9D9"/>
                          </a:solidFill>
                          <a:latin typeface="Arial" panose="020B0604020202020204" pitchFamily="34" charset="0"/>
                          <a:cs typeface="Arial" panose="020B0604020202020204" pitchFamily="34" charset="0"/>
                        </a:rPr>
                      </a:br>
                      <a:r>
                        <a:rPr lang="en-US" sz="2000" b="0" baseline="0">
                          <a:solidFill>
                            <a:srgbClr val="FFC000"/>
                          </a:solidFill>
                          <a:latin typeface="Arial" panose="020B0604020202020204" pitchFamily="34" charset="0"/>
                          <a:cs typeface="Arial" panose="020B0604020202020204" pitchFamily="34" charset="0"/>
                        </a:rPr>
                        <a:t>30 tall x 40 wide</a:t>
                      </a:r>
                      <a:br>
                        <a:rPr lang="en-US" sz="2000" b="0" baseline="0">
                          <a:solidFill>
                            <a:srgbClr val="FFC000"/>
                          </a:solidFill>
                          <a:latin typeface="Arial" panose="020B0604020202020204" pitchFamily="34" charset="0"/>
                          <a:cs typeface="Arial" panose="020B0604020202020204" pitchFamily="34" charset="0"/>
                        </a:rPr>
                      </a:br>
                      <a:r>
                        <a:rPr lang="en-US" sz="2000" b="0" baseline="0">
                          <a:solidFill>
                            <a:srgbClr val="FFC000"/>
                          </a:solidFill>
                          <a:latin typeface="Arial" panose="020B0604020202020204" pitchFamily="34" charset="0"/>
                          <a:cs typeface="Arial" panose="020B0604020202020204" pitchFamily="34" charset="0"/>
                        </a:rPr>
                        <a:t>42 tall x 56 wide</a:t>
                      </a:r>
                      <a:br>
                        <a:rPr lang="en-US" sz="2000" b="0" baseline="0">
                          <a:solidFill>
                            <a:srgbClr val="FFC000"/>
                          </a:solidFill>
                          <a:latin typeface="Arial" panose="020B0604020202020204" pitchFamily="34" charset="0"/>
                          <a:cs typeface="Arial" panose="020B0604020202020204" pitchFamily="34" charset="0"/>
                        </a:rPr>
                      </a:br>
                      <a:r>
                        <a:rPr lang="en-US" sz="2000" b="0" baseline="0">
                          <a:solidFill>
                            <a:srgbClr val="FFC000"/>
                          </a:solidFill>
                          <a:latin typeface="Arial" panose="020B0604020202020204" pitchFamily="34" charset="0"/>
                          <a:cs typeface="Arial" panose="020B0604020202020204" pitchFamily="34" charset="0"/>
                        </a:rPr>
                        <a:t>48 tall x 64 wide</a:t>
                      </a:r>
                    </a:p>
                  </a:txBody>
                  <a:tcPr marL="182880" marT="137160">
                    <a:solidFill>
                      <a:srgbClr val="010101"/>
                    </a:solidFill>
                  </a:tcPr>
                </a:tc>
                <a:extLst>
                  <a:ext uri="{0D108BD9-81ED-4DB2-BD59-A6C34878D82A}">
                    <a16:rowId xmlns:a16="http://schemas.microsoft.com/office/drawing/2014/main" val="10008"/>
                  </a:ext>
                </a:extLst>
              </a:tr>
              <a:tr h="4288692">
                <a:tc>
                  <a:txBody>
                    <a:bodyPr/>
                    <a:lstStyle/>
                    <a:p>
                      <a:endParaRPr lang="en-US" sz="2000">
                        <a:solidFill>
                          <a:srgbClr val="1F3A4E"/>
                        </a:solidFill>
                      </a:endParaRPr>
                    </a:p>
                  </a:txBody>
                  <a:tcPr>
                    <a:blipFill rotWithShape="1">
                      <a:blip r:embed="rId3"/>
                      <a:stretch>
                        <a:fillRect/>
                      </a:stretch>
                    </a:blipFill>
                  </a:tcPr>
                </a:tc>
                <a:tc>
                  <a:txBody>
                    <a:bodyPr/>
                    <a:lstStyle/>
                    <a:p>
                      <a:pPr algn="l"/>
                      <a:r>
                        <a:rPr lang="en-US" sz="2400" b="1" baseline="0">
                          <a:solidFill>
                            <a:srgbClr val="FFC000"/>
                          </a:solidFill>
                          <a:latin typeface="Arial" panose="020B0604020202020204" pitchFamily="34" charset="0"/>
                          <a:cs typeface="Arial" panose="020B0604020202020204" pitchFamily="34" charset="0"/>
                        </a:rPr>
                        <a:t>How to </a:t>
                      </a:r>
                      <a:r>
                        <a:rPr lang="en-US" sz="4000" b="1" baseline="0">
                          <a:solidFill>
                            <a:srgbClr val="FFC000"/>
                          </a:solidFill>
                          <a:latin typeface="Arial" panose="020B0604020202020204" pitchFamily="34" charset="0"/>
                          <a:cs typeface="Arial" panose="020B0604020202020204" pitchFamily="34" charset="0"/>
                        </a:rPr>
                        <a:t>Zoom in </a:t>
                      </a:r>
                      <a:r>
                        <a:rPr lang="en-US" sz="2400" b="1" baseline="0">
                          <a:solidFill>
                            <a:srgbClr val="FFC000"/>
                          </a:solidFill>
                          <a:latin typeface="Arial" panose="020B0604020202020204" pitchFamily="34" charset="0"/>
                          <a:cs typeface="Arial" panose="020B0604020202020204" pitchFamily="34" charset="0"/>
                        </a:rPr>
                        <a:t>and </a:t>
                      </a:r>
                      <a:r>
                        <a:rPr lang="en-US" sz="1800" b="1" baseline="0">
                          <a:solidFill>
                            <a:srgbClr val="FFC000"/>
                          </a:solidFill>
                          <a:latin typeface="Arial" panose="020B0604020202020204" pitchFamily="34" charset="0"/>
                          <a:cs typeface="Arial" panose="020B0604020202020204" pitchFamily="34" charset="0"/>
                        </a:rPr>
                        <a:t>out</a:t>
                      </a:r>
                      <a:endParaRPr lang="en-US" sz="2400" b="1" baseline="0">
                        <a:solidFill>
                          <a:srgbClr val="FFC000"/>
                        </a:solidFill>
                        <a:latin typeface="Arial" panose="020B0604020202020204" pitchFamily="34" charset="0"/>
                        <a:cs typeface="Arial" panose="020B0604020202020204" pitchFamily="34" charset="0"/>
                      </a:endParaRPr>
                    </a:p>
                    <a:p>
                      <a:pPr algn="l"/>
                      <a:r>
                        <a:rPr lang="en-US" sz="2000" b="0" baseline="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000" b="0" baseline="0">
                          <a:solidFill>
                            <a:srgbClr val="D9D9D9"/>
                          </a:solidFill>
                          <a:latin typeface="Arial" panose="020B0604020202020204" pitchFamily="34" charset="0"/>
                          <a:cs typeface="Arial" panose="020B0604020202020204" pitchFamily="34" charset="0"/>
                        </a:rPr>
                      </a:br>
                      <a:r>
                        <a:rPr lang="en-US" sz="2000" b="0" baseline="0">
                          <a:solidFill>
                            <a:srgbClr val="FFC000"/>
                          </a:solidFill>
                          <a:latin typeface="Arial" panose="020B0604020202020204" pitchFamily="34" charset="0"/>
                          <a:cs typeface="Arial" panose="020B0604020202020204" pitchFamily="34" charset="0"/>
                        </a:rPr>
                        <a:t>1. </a:t>
                      </a:r>
                      <a:r>
                        <a:rPr lang="en-US" sz="2000" b="0" baseline="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000" b="0" baseline="0">
                          <a:solidFill>
                            <a:srgbClr val="D9D9D9"/>
                          </a:solidFill>
                          <a:latin typeface="Arial" panose="020B0604020202020204" pitchFamily="34" charset="0"/>
                          <a:cs typeface="Arial" panose="020B0604020202020204" pitchFamily="34" charset="0"/>
                        </a:rPr>
                      </a:br>
                      <a:r>
                        <a:rPr lang="en-US" sz="2000" b="0" baseline="0">
                          <a:solidFill>
                            <a:srgbClr val="FFC000"/>
                          </a:solidFill>
                          <a:latin typeface="Arial" panose="020B0604020202020204" pitchFamily="34" charset="0"/>
                          <a:cs typeface="Arial" panose="020B0604020202020204" pitchFamily="34" charset="0"/>
                        </a:rPr>
                        <a:t>2. </a:t>
                      </a:r>
                      <a:r>
                        <a:rPr lang="en-US" sz="2000" b="0" baseline="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800526">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400" b="1" baseline="0">
                          <a:solidFill>
                            <a:srgbClr val="FFC000"/>
                          </a:solidFill>
                          <a:latin typeface="Arial" panose="020B0604020202020204" pitchFamily="34" charset="0"/>
                          <a:cs typeface="Arial" panose="020B0604020202020204" pitchFamily="34" charset="0"/>
                        </a:rPr>
                        <a:t>Ruler and Guides</a:t>
                      </a:r>
                      <a:br>
                        <a:rPr lang="en-US" sz="2000" b="0" baseline="0">
                          <a:solidFill>
                            <a:srgbClr val="FFC000"/>
                          </a:solidFill>
                          <a:latin typeface="Arial" panose="020B0604020202020204" pitchFamily="34" charset="0"/>
                          <a:cs typeface="Arial" panose="020B0604020202020204" pitchFamily="34" charset="0"/>
                        </a:rPr>
                      </a:br>
                      <a:r>
                        <a:rPr lang="en-US" sz="2000" b="0" baseline="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824339">
                <a:tc>
                  <a:txBody>
                    <a:bodyPr/>
                    <a:lstStyle/>
                    <a:p>
                      <a:endParaRPr lang="en-US" sz="2000">
                        <a:solidFill>
                          <a:srgbClr val="1F3A4E"/>
                        </a:solidFill>
                      </a:endParaRPr>
                    </a:p>
                  </a:txBody>
                  <a:tcPr>
                    <a:blipFill rotWithShape="1">
                      <a:blip r:embed="rId4"/>
                      <a:stretch>
                        <a:fillRect/>
                      </a:stretch>
                    </a:blipFill>
                  </a:tcPr>
                </a:tc>
                <a:tc>
                  <a:txBody>
                    <a:bodyPr/>
                    <a:lstStyle/>
                    <a:p>
                      <a:pPr marL="0" lvl="1" indent="0" algn="l" defTabSz="114300"/>
                      <a:r>
                        <a:rPr lang="en-US" sz="2400" b="1" baseline="0">
                          <a:solidFill>
                            <a:srgbClr val="FFC000"/>
                          </a:solidFill>
                          <a:latin typeface="Arial" panose="020B0604020202020204" pitchFamily="34" charset="0"/>
                          <a:cs typeface="Arial" panose="020B0604020202020204" pitchFamily="34" charset="0"/>
                        </a:rPr>
                        <a:t>Headers and text containers</a:t>
                      </a:r>
                      <a:br>
                        <a:rPr lang="en-US" sz="2000" b="0" baseline="0">
                          <a:solidFill>
                            <a:schemeClr val="bg1"/>
                          </a:solidFill>
                          <a:latin typeface="Arial" panose="020B0604020202020204" pitchFamily="34" charset="0"/>
                          <a:cs typeface="Arial" panose="020B0604020202020204" pitchFamily="34" charset="0"/>
                        </a:rPr>
                      </a:br>
                      <a:r>
                        <a:rPr lang="en-US" sz="2000" b="0" baseline="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000" b="0" baseline="0">
                          <a:solidFill>
                            <a:schemeClr val="bg1"/>
                          </a:solidFill>
                          <a:latin typeface="Arial" panose="020B0604020202020204" pitchFamily="34" charset="0"/>
                          <a:cs typeface="Arial" panose="020B0604020202020204" pitchFamily="34" charset="0"/>
                        </a:rPr>
                      </a:br>
                      <a:r>
                        <a:rPr lang="en-US" sz="2000" b="0" baseline="0">
                          <a:solidFill>
                            <a:srgbClr val="FFC000"/>
                          </a:solidFill>
                          <a:latin typeface="Arial" panose="020B0604020202020204" pitchFamily="34" charset="0"/>
                          <a:cs typeface="Arial" panose="020B0604020202020204" pitchFamily="34" charset="0"/>
                        </a:rPr>
                        <a:t>-</a:t>
                      </a:r>
                      <a:r>
                        <a:rPr lang="en-US" sz="2000" b="0" baseline="0">
                          <a:solidFill>
                            <a:schemeClr val="bg1"/>
                          </a:solidFill>
                          <a:latin typeface="Arial" panose="020B0604020202020204" pitchFamily="34" charset="0"/>
                          <a:cs typeface="Arial" panose="020B0604020202020204" pitchFamily="34" charset="0"/>
                        </a:rPr>
                        <a:t> </a:t>
                      </a:r>
                      <a:r>
                        <a:rPr lang="en-US" sz="2000" b="0" baseline="0">
                          <a:solidFill>
                            <a:srgbClr val="D9D9D9"/>
                          </a:solidFill>
                          <a:latin typeface="Arial" panose="020B0604020202020204" pitchFamily="34" charset="0"/>
                          <a:cs typeface="Arial" panose="020B0604020202020204" pitchFamily="34" charset="0"/>
                        </a:rPr>
                        <a:t>Click inside a section header to add its text. </a:t>
                      </a:r>
                      <a:br>
                        <a:rPr lang="en-US" sz="2000" b="0" baseline="0">
                          <a:solidFill>
                            <a:schemeClr val="bg1"/>
                          </a:solidFill>
                          <a:latin typeface="Arial" panose="020B0604020202020204" pitchFamily="34" charset="0"/>
                          <a:cs typeface="Arial" panose="020B0604020202020204" pitchFamily="34" charset="0"/>
                        </a:rPr>
                      </a:br>
                      <a:r>
                        <a:rPr lang="en-US" sz="2000" b="0" baseline="0">
                          <a:solidFill>
                            <a:srgbClr val="FFC000"/>
                          </a:solidFill>
                          <a:latin typeface="Arial" panose="020B0604020202020204" pitchFamily="34" charset="0"/>
                          <a:cs typeface="Arial" panose="020B0604020202020204" pitchFamily="34" charset="0"/>
                        </a:rPr>
                        <a:t>-</a:t>
                      </a:r>
                      <a:r>
                        <a:rPr lang="en-US" sz="2000" b="0" baseline="0">
                          <a:solidFill>
                            <a:schemeClr val="bg1"/>
                          </a:solidFill>
                          <a:latin typeface="Arial" panose="020B0604020202020204" pitchFamily="34" charset="0"/>
                          <a:cs typeface="Arial" panose="020B0604020202020204" pitchFamily="34" charset="0"/>
                        </a:rPr>
                        <a:t> </a:t>
                      </a:r>
                      <a:r>
                        <a:rPr lang="en-US" sz="2000" b="0" baseline="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000" b="0" baseline="0">
                          <a:solidFill>
                            <a:schemeClr val="bg1"/>
                          </a:solidFill>
                          <a:latin typeface="Arial" panose="020B0604020202020204" pitchFamily="34" charset="0"/>
                          <a:cs typeface="Arial" panose="020B0604020202020204" pitchFamily="34" charset="0"/>
                        </a:rPr>
                      </a:br>
                      <a:r>
                        <a:rPr lang="en-US" sz="2000" b="0" baseline="0">
                          <a:solidFill>
                            <a:srgbClr val="FFC000"/>
                          </a:solidFill>
                          <a:latin typeface="Arial" panose="020B0604020202020204" pitchFamily="34" charset="0"/>
                          <a:cs typeface="Arial" panose="020B0604020202020204" pitchFamily="34" charset="0"/>
                        </a:rPr>
                        <a:t>-</a:t>
                      </a:r>
                      <a:r>
                        <a:rPr lang="en-US" sz="2000" b="0" baseline="0">
                          <a:solidFill>
                            <a:schemeClr val="bg1"/>
                          </a:solidFill>
                          <a:latin typeface="Arial" panose="020B0604020202020204" pitchFamily="34" charset="0"/>
                          <a:cs typeface="Arial" panose="020B0604020202020204" pitchFamily="34" charset="0"/>
                        </a:rPr>
                        <a:t> </a:t>
                      </a:r>
                      <a:r>
                        <a:rPr lang="en-US" sz="2000" b="0" baseline="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519135">
                <a:tc gridSpan="2">
                  <a:txBody>
                    <a:bodyPr/>
                    <a:lstStyle/>
                    <a:p>
                      <a:r>
                        <a:rPr lang="en-US" sz="2400" b="1">
                          <a:solidFill>
                            <a:srgbClr val="FFC000"/>
                          </a:solidFill>
                          <a:latin typeface="Arial" panose="020B0604020202020204" pitchFamily="34" charset="0"/>
                          <a:cs typeface="Arial" panose="020B0604020202020204" pitchFamily="34" charset="0"/>
                        </a:rPr>
                        <a:t>Adding content to the poster</a:t>
                      </a:r>
                    </a:p>
                    <a:p>
                      <a:r>
                        <a:rPr lang="en-US" sz="2000" baseline="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000" baseline="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00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37765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293170">
                <a:tc gridSpan="2">
                  <a:txBody>
                    <a:bodyPr/>
                    <a:lstStyle/>
                    <a:p>
                      <a:endParaRPr lang="en-US" sz="200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a:solidFill>
                          <a:srgbClr val="1F3A4E"/>
                        </a:solidFill>
                      </a:endParaRPr>
                    </a:p>
                  </a:txBody>
                  <a:tcPr/>
                </a:tc>
                <a:extLst>
                  <a:ext uri="{0D108BD9-81ED-4DB2-BD59-A6C34878D82A}">
                    <a16:rowId xmlns:a16="http://schemas.microsoft.com/office/drawing/2014/main" val="10006"/>
                  </a:ext>
                </a:extLst>
              </a:tr>
              <a:tr h="128027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noProof="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18727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5" name="Table 14">
            <a:extLst>
              <a:ext uri="{FF2B5EF4-FFF2-40B4-BE49-F238E27FC236}">
                <a16:creationId xmlns:a16="http://schemas.microsoft.com/office/drawing/2014/main" id="{D12C2650-43B9-B245-8FE3-21F2B87DBA6E}"/>
              </a:ext>
            </a:extLst>
          </p:cNvPr>
          <p:cNvGraphicFramePr>
            <a:graphicFrameLocks noGrp="1"/>
          </p:cNvGraphicFramePr>
          <p:nvPr userDrawn="1">
            <p:extLst>
              <p:ext uri="{D42A27DB-BD31-4B8C-83A1-F6EECF244321}">
                <p14:modId xmlns:p14="http://schemas.microsoft.com/office/powerpoint/2010/main" val="2429028199"/>
              </p:ext>
            </p:extLst>
          </p:nvPr>
        </p:nvGraphicFramePr>
        <p:xfrm>
          <a:off x="44695229" y="-84749"/>
          <a:ext cx="9430188" cy="33075070"/>
        </p:xfrm>
        <a:graphic>
          <a:graphicData uri="http://schemas.openxmlformats.org/drawingml/2006/table">
            <a:tbl>
              <a:tblPr firstRow="1" bandRow="1">
                <a:tableStyleId>{5C22544A-7EE6-4342-B048-85BDC9FD1C3A}</a:tableStyleId>
              </a:tblPr>
              <a:tblGrid>
                <a:gridCol w="3343835">
                  <a:extLst>
                    <a:ext uri="{9D8B030D-6E8A-4147-A177-3AD203B41FA5}">
                      <a16:colId xmlns:a16="http://schemas.microsoft.com/office/drawing/2014/main" val="20000"/>
                    </a:ext>
                  </a:extLst>
                </a:gridCol>
                <a:gridCol w="1381559">
                  <a:extLst>
                    <a:ext uri="{9D8B030D-6E8A-4147-A177-3AD203B41FA5}">
                      <a16:colId xmlns:a16="http://schemas.microsoft.com/office/drawing/2014/main" val="997673227"/>
                    </a:ext>
                  </a:extLst>
                </a:gridCol>
                <a:gridCol w="4704794">
                  <a:extLst>
                    <a:ext uri="{9D8B030D-6E8A-4147-A177-3AD203B41FA5}">
                      <a16:colId xmlns:a16="http://schemas.microsoft.com/office/drawing/2014/main" val="4164475170"/>
                    </a:ext>
                  </a:extLst>
                </a:gridCol>
              </a:tblGrid>
              <a:tr h="1756432">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a:solidFill>
                            <a:srgbClr val="1F3A4E"/>
                          </a:solidFill>
                          <a:latin typeface="Arial Black" panose="020B0A04020102020204" pitchFamily="34" charset="0"/>
                        </a:rPr>
                        <a:t>QUICK START GUIDE</a:t>
                      </a:r>
                      <a:br>
                        <a:rPr lang="en-US" sz="4000" b="0" spc="600">
                          <a:solidFill>
                            <a:srgbClr val="1F3A4E"/>
                          </a:solidFill>
                          <a:latin typeface="Arial Black" panose="020B0A04020102020204" pitchFamily="34" charset="0"/>
                        </a:rPr>
                      </a:br>
                      <a:r>
                        <a:rPr lang="en-US" sz="3200" b="1" spc="0">
                          <a:solidFill>
                            <a:srgbClr val="FF0000"/>
                          </a:solidFill>
                          <a:latin typeface="Trebuchet MS" pitchFamily="34" charset="0"/>
                        </a:rPr>
                        <a:t>(THIS SIDEBAR WILL NOT PRINT)</a:t>
                      </a:r>
                      <a:endParaRPr lang="en-US" sz="4000" b="1" spc="60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563101">
                <a:tc gridSpan="3">
                  <a:txBody>
                    <a:bodyPr/>
                    <a:lstStyle/>
                    <a:p>
                      <a:pPr algn="l"/>
                      <a:r>
                        <a:rPr lang="en-US" sz="2800" b="1" baseline="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400" b="0" baseline="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40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2400">
                        <a:solidFill>
                          <a:srgbClr val="FFC000"/>
                        </a:solidFill>
                      </a:endParaRPr>
                    </a:p>
                    <a:p>
                      <a:pPr marL="0" indent="0" algn="l" defTabSz="114300"/>
                      <a:endParaRPr lang="en-US" sz="2400" b="0" baseline="0">
                        <a:solidFill>
                          <a:srgbClr val="D9D9D9"/>
                        </a:solidFill>
                        <a:latin typeface="Arial" panose="020B0604020202020204" pitchFamily="34" charset="0"/>
                        <a:cs typeface="Arial" panose="020B0604020202020204" pitchFamily="34" charset="0"/>
                      </a:endParaRPr>
                    </a:p>
                    <a:p>
                      <a:pPr marL="0" indent="0" algn="l" defTabSz="114300"/>
                      <a:r>
                        <a:rPr lang="en-US" sz="2400" b="0" baseline="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400" b="0" baseline="0">
                        <a:solidFill>
                          <a:srgbClr val="D9D9D9"/>
                        </a:solidFill>
                        <a:latin typeface="Arial" panose="020B0604020202020204" pitchFamily="34" charset="0"/>
                        <a:cs typeface="Arial" panose="020B0604020202020204" pitchFamily="34" charset="0"/>
                      </a:endParaRPr>
                    </a:p>
                    <a:p>
                      <a:pPr marL="0" indent="0" algn="l" defTabSz="114300"/>
                      <a:r>
                        <a:rPr lang="en-US" sz="2400" b="0" baseline="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sz="2400">
                        <a:solidFill>
                          <a:srgbClr val="1F3A4E"/>
                        </a:solidFill>
                      </a:endParaRPr>
                    </a:p>
                  </a:txBody>
                  <a:tcPr marL="182880" marT="137160">
                    <a:blipFill rotWithShape="1">
                      <a:blip r:embed="rId8"/>
                      <a:stretch>
                        <a:fillRect/>
                      </a:stretch>
                    </a:blipFill>
                  </a:tcPr>
                </a:tc>
                <a:tc hMerge="1">
                  <a:txBody>
                    <a:bodyPr/>
                    <a:lstStyle/>
                    <a:p>
                      <a:endParaRPr lang="en-US"/>
                    </a:p>
                  </a:txBody>
                  <a:tcPr/>
                </a:tc>
                <a:extLst>
                  <a:ext uri="{0D108BD9-81ED-4DB2-BD59-A6C34878D82A}">
                    <a16:rowId xmlns:a16="http://schemas.microsoft.com/office/drawing/2014/main" val="10001"/>
                  </a:ext>
                </a:extLst>
              </a:tr>
              <a:tr h="3667719">
                <a:tc gridSpan="3">
                  <a:txBody>
                    <a:bodyPr/>
                    <a:lstStyle/>
                    <a:p>
                      <a:r>
                        <a:rPr lang="en-US" sz="2800" b="1">
                          <a:solidFill>
                            <a:srgbClr val="FFC000"/>
                          </a:solidFill>
                          <a:latin typeface="Arial" panose="020B0604020202020204" pitchFamily="34" charset="0"/>
                          <a:cs typeface="Arial" panose="020B0604020202020204" pitchFamily="34" charset="0"/>
                        </a:rPr>
                        <a:t>How to change the column layout configuration</a:t>
                      </a:r>
                    </a:p>
                    <a:p>
                      <a:r>
                        <a:rPr lang="en-US" sz="240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400">
                          <a:solidFill>
                            <a:srgbClr val="D9D9D9"/>
                          </a:solidFill>
                          <a:latin typeface="Arial" panose="020B0604020202020204" pitchFamily="34" charset="0"/>
                          <a:cs typeface="Arial" panose="020B0604020202020204" pitchFamily="34" charset="0"/>
                        </a:rPr>
                        <a:t>You can see a tutorial here: </a:t>
                      </a:r>
                      <a:r>
                        <a:rPr lang="en-US" sz="2400" u="sng">
                          <a:solidFill>
                            <a:srgbClr val="FFC000"/>
                          </a:solidFill>
                          <a:latin typeface="Arial" panose="020B0604020202020204" pitchFamily="34" charset="0"/>
                          <a:cs typeface="Arial" panose="020B0604020202020204" pitchFamily="34" charset="0"/>
                        </a:rPr>
                        <a:t>https://</a:t>
                      </a:r>
                      <a:r>
                        <a:rPr lang="en-US" sz="2400" u="sng" err="1">
                          <a:solidFill>
                            <a:srgbClr val="FFC000"/>
                          </a:solidFill>
                          <a:latin typeface="Arial" panose="020B0604020202020204" pitchFamily="34" charset="0"/>
                          <a:cs typeface="Arial" panose="020B0604020202020204" pitchFamily="34" charset="0"/>
                        </a:rPr>
                        <a:t>www.posterpresentations.com</a:t>
                      </a:r>
                      <a:r>
                        <a:rPr lang="en-US" sz="2400" u="sng">
                          <a:solidFill>
                            <a:srgbClr val="FFC000"/>
                          </a:solidFill>
                          <a:latin typeface="Arial" panose="020B0604020202020204" pitchFamily="34" charset="0"/>
                          <a:cs typeface="Arial" panose="020B0604020202020204" pitchFamily="34" charset="0"/>
                        </a:rPr>
                        <a:t>/how-to-change-the-column-</a:t>
                      </a:r>
                      <a:r>
                        <a:rPr lang="en-US" sz="2400" u="sng" err="1">
                          <a:solidFill>
                            <a:srgbClr val="FFC000"/>
                          </a:solidFill>
                          <a:latin typeface="Arial" panose="020B0604020202020204" pitchFamily="34" charset="0"/>
                          <a:cs typeface="Arial" panose="020B0604020202020204" pitchFamily="34" charset="0"/>
                        </a:rPr>
                        <a:t>configuration.html</a:t>
                      </a:r>
                      <a:endParaRPr lang="en-US" u="sng">
                        <a:solidFill>
                          <a:srgbClr val="FFC000"/>
                        </a:solidFill>
                      </a:endParaRPr>
                    </a:p>
                  </a:txBody>
                  <a:tcPr marL="182880" marT="137160">
                    <a:solidFill>
                      <a:schemeClr val="tx1"/>
                    </a:solidFill>
                  </a:tcPr>
                </a:tc>
                <a:tc hMerge="1">
                  <a:txBody>
                    <a:bodyPr/>
                    <a:lstStyle/>
                    <a:p>
                      <a:endParaRPr lang="en-US" sz="2400">
                        <a:solidFill>
                          <a:srgbClr val="1F3A4E"/>
                        </a:solidFill>
                      </a:endParaRPr>
                    </a:p>
                  </a:txBody>
                  <a:tcPr marL="182880" marT="137160">
                    <a:blipFill rotWithShape="1">
                      <a:blip r:embed="rId9"/>
                      <a:stretch>
                        <a:fillRect/>
                      </a:stretch>
                    </a:blipFill>
                  </a:tcPr>
                </a:tc>
                <a:tc hMerge="1">
                  <a:txBody>
                    <a:bodyPr/>
                    <a:lstStyle/>
                    <a:p>
                      <a:endParaRPr lang="en-US"/>
                    </a:p>
                  </a:txBody>
                  <a:tcPr marL="182880" marT="137160">
                    <a:solidFill>
                      <a:srgbClr val="010101"/>
                    </a:solidFill>
                  </a:tcPr>
                </a:tc>
                <a:extLst>
                  <a:ext uri="{0D108BD9-81ED-4DB2-BD59-A6C34878D82A}">
                    <a16:rowId xmlns:a16="http://schemas.microsoft.com/office/drawing/2014/main" val="10004"/>
                  </a:ext>
                </a:extLst>
              </a:tr>
              <a:tr h="517707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a:solidFill>
                          <a:srgbClr val="D9D9D9"/>
                        </a:solidFill>
                        <a:latin typeface="Arial" panose="020B0604020202020204" pitchFamily="34" charset="0"/>
                        <a:cs typeface="Arial" panose="020B0604020202020204" pitchFamily="34" charset="0"/>
                      </a:endParaRPr>
                    </a:p>
                  </a:txBody>
                  <a:tcPr marL="182880" marT="13716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a:solidFill>
                            <a:srgbClr val="D9D9D9"/>
                          </a:solidFill>
                          <a:latin typeface="Arial" panose="020B0604020202020204" pitchFamily="34" charset="0"/>
                          <a:cs typeface="Arial" panose="020B0604020202020204" pitchFamily="34" charset="0"/>
                        </a:rPr>
                        <a:t>The Quick Start</a:t>
                      </a:r>
                      <a:r>
                        <a:rPr lang="en-US" sz="2400" baseline="0" noProof="0">
                          <a:solidFill>
                            <a:srgbClr val="D9D9D9"/>
                          </a:solidFill>
                          <a:latin typeface="Arial" panose="020B0604020202020204" pitchFamily="34" charset="0"/>
                          <a:cs typeface="Arial" panose="020B0604020202020204" pitchFamily="34" charset="0"/>
                        </a:rPr>
                        <a:t> Guides</a:t>
                      </a:r>
                      <a:r>
                        <a:rPr lang="en-US" sz="2400" noProof="0">
                          <a:solidFill>
                            <a:srgbClr val="D9D9D9"/>
                          </a:solidFill>
                          <a:latin typeface="Arial" panose="020B0604020202020204" pitchFamily="34" charset="0"/>
                          <a:cs typeface="Arial" panose="020B0604020202020204" pitchFamily="34" charset="0"/>
                        </a:rPr>
                        <a:t> </a:t>
                      </a:r>
                      <a:r>
                        <a:rPr lang="en-US" sz="2400" u="sng" noProof="0">
                          <a:solidFill>
                            <a:srgbClr val="D9D9D9"/>
                          </a:solidFill>
                          <a:latin typeface="Arial" panose="020B0604020202020204" pitchFamily="34" charset="0"/>
                          <a:cs typeface="Arial" panose="020B0604020202020204" pitchFamily="34" charset="0"/>
                        </a:rPr>
                        <a:t>are outside the template’s printable area</a:t>
                      </a:r>
                      <a:r>
                        <a:rPr lang="en-US" sz="2400" noProof="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a:solidFill>
                            <a:srgbClr val="D9D9D9"/>
                          </a:solidFill>
                          <a:latin typeface="Arial" panose="020B0604020202020204" pitchFamily="34" charset="0"/>
                          <a:cs typeface="Arial" panose="020B0604020202020204" pitchFamily="34" charset="0"/>
                        </a:rPr>
                        <a:t>To hide the guides click on the </a:t>
                      </a:r>
                      <a:r>
                        <a:rPr lang="en-US" sz="2400" b="1" baseline="0" noProof="0">
                          <a:solidFill>
                            <a:srgbClr val="D9D9D9"/>
                          </a:solidFill>
                          <a:latin typeface="Arial" panose="020B0604020202020204" pitchFamily="34" charset="0"/>
                          <a:cs typeface="Arial" panose="020B0604020202020204" pitchFamily="34" charset="0"/>
                        </a:rPr>
                        <a:t>Home</a:t>
                      </a:r>
                      <a:r>
                        <a:rPr lang="en-US" sz="24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400" b="1" baseline="0" noProof="0">
                          <a:solidFill>
                            <a:srgbClr val="D9D9D9"/>
                          </a:solidFill>
                          <a:latin typeface="Arial" panose="020B0604020202020204" pitchFamily="34" charset="0"/>
                          <a:cs typeface="Arial" panose="020B0604020202020204" pitchFamily="34" charset="0"/>
                        </a:rPr>
                        <a:t>Layout</a:t>
                      </a:r>
                      <a:r>
                        <a:rPr lang="en-US" sz="24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400" b="1" baseline="0" noProof="0">
                          <a:solidFill>
                            <a:srgbClr val="D9D9D9"/>
                          </a:solidFill>
                          <a:latin typeface="Arial" panose="020B0604020202020204" pitchFamily="34" charset="0"/>
                          <a:cs typeface="Arial" panose="020B0604020202020204" pitchFamily="34" charset="0"/>
                        </a:rPr>
                        <a:t>Without Guides </a:t>
                      </a:r>
                      <a:r>
                        <a:rPr lang="en-US" sz="2400" b="0" baseline="0" noProof="0">
                          <a:solidFill>
                            <a:srgbClr val="D9D9D9"/>
                          </a:solidFill>
                          <a:latin typeface="Arial" panose="020B0604020202020204" pitchFamily="34" charset="0"/>
                          <a:cs typeface="Arial" panose="020B0604020202020204" pitchFamily="34" charset="0"/>
                        </a:rPr>
                        <a:t>layout</a:t>
                      </a:r>
                      <a:r>
                        <a:rPr lang="en-US" sz="2400" baseline="0" noProof="0">
                          <a:solidFill>
                            <a:srgbClr val="D9D9D9"/>
                          </a:solidFill>
                          <a:latin typeface="Arial" panose="020B0604020202020204" pitchFamily="34" charset="0"/>
                          <a:cs typeface="Arial" panose="020B0604020202020204" pitchFamily="34" charset="0"/>
                        </a:rPr>
                        <a:t>.</a:t>
                      </a:r>
                      <a:endParaRPr lang="en-US" sz="240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288832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3781426">
                <a:tc gridSpan="2">
                  <a:txBody>
                    <a:bodyPr/>
                    <a:lstStyle/>
                    <a:p>
                      <a:r>
                        <a:rPr lang="en-US" sz="2800" b="1">
                          <a:solidFill>
                            <a:srgbClr val="FFC000"/>
                          </a:solidFill>
                          <a:latin typeface="Arial" panose="020B0604020202020204" pitchFamily="34" charset="0"/>
                          <a:cs typeface="Arial" panose="020B0604020202020204" pitchFamily="34" charset="0"/>
                        </a:rPr>
                        <a:t>How to</a:t>
                      </a:r>
                      <a:r>
                        <a:rPr lang="en-US" sz="2800" b="1" baseline="0">
                          <a:solidFill>
                            <a:srgbClr val="FFC000"/>
                          </a:solidFill>
                          <a:latin typeface="Arial" panose="020B0604020202020204" pitchFamily="34" charset="0"/>
                          <a:cs typeface="Arial" panose="020B0604020202020204" pitchFamily="34" charset="0"/>
                        </a:rPr>
                        <a:t> preview your poster prior to printing</a:t>
                      </a:r>
                      <a:endParaRPr lang="en-US" sz="2800" b="1">
                        <a:solidFill>
                          <a:srgbClr val="FFC000"/>
                        </a:solidFill>
                        <a:latin typeface="Arial" panose="020B0604020202020204" pitchFamily="34" charset="0"/>
                        <a:cs typeface="Arial" panose="020B0604020202020204" pitchFamily="34" charset="0"/>
                      </a:endParaRPr>
                    </a:p>
                    <a:p>
                      <a:r>
                        <a:rPr lang="en-US" sz="2400">
                          <a:solidFill>
                            <a:srgbClr val="D9D9D9"/>
                          </a:solidFill>
                          <a:latin typeface="Arial" panose="020B0604020202020204" pitchFamily="34" charset="0"/>
                          <a:cs typeface="Arial" panose="020B0604020202020204" pitchFamily="34" charset="0"/>
                        </a:rPr>
                        <a:t>You can preview your poster at any time by pressing the </a:t>
                      </a:r>
                      <a:r>
                        <a:rPr lang="en-US" sz="2400">
                          <a:solidFill>
                            <a:srgbClr val="FFC000"/>
                          </a:solidFill>
                          <a:latin typeface="Arial" panose="020B0604020202020204" pitchFamily="34" charset="0"/>
                          <a:cs typeface="Arial" panose="020B0604020202020204" pitchFamily="34" charset="0"/>
                        </a:rPr>
                        <a:t>F5 key</a:t>
                      </a:r>
                      <a:r>
                        <a:rPr lang="en-US" sz="240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400">
                          <a:solidFill>
                            <a:srgbClr val="FFC000"/>
                          </a:solidFill>
                          <a:latin typeface="Arial" panose="020B0604020202020204" pitchFamily="34" charset="0"/>
                          <a:cs typeface="Arial" panose="020B0604020202020204" pitchFamily="34" charset="0"/>
                        </a:rPr>
                        <a:t>ESC key </a:t>
                      </a:r>
                      <a:r>
                        <a:rPr lang="en-US" sz="240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hMerge="1">
                  <a:txBody>
                    <a:bodyPr/>
                    <a:lstStyle/>
                    <a:p>
                      <a:endParaRPr lang="en-US"/>
                    </a:p>
                  </a:txBody>
                  <a:tcPr/>
                </a:tc>
                <a:tc>
                  <a:txBody>
                    <a:bodyPr/>
                    <a:lstStyle/>
                    <a:p>
                      <a:pPr algn="ctr"/>
                      <a:r>
                        <a:rPr lang="en-US" sz="11500" b="1">
                          <a:solidFill>
                            <a:srgbClr val="D9D9D9"/>
                          </a:solidFill>
                          <a:latin typeface="Arial" panose="020B0604020202020204" pitchFamily="34" charset="0"/>
                          <a:cs typeface="Arial" panose="020B0604020202020204" pitchFamily="34" charset="0"/>
                        </a:rPr>
                        <a:t>F5</a:t>
                      </a:r>
                      <a:r>
                        <a:rPr lang="en-US" sz="2400" baseline="0">
                          <a:solidFill>
                            <a:srgbClr val="D9D9D9"/>
                          </a:solidFill>
                          <a:latin typeface="Arial" panose="020B0604020202020204" pitchFamily="34" charset="0"/>
                          <a:cs typeface="Arial" panose="020B0604020202020204" pitchFamily="34" charset="0"/>
                        </a:rPr>
                        <a:t> </a:t>
                      </a:r>
                      <a:endParaRPr lang="en-US"/>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5674009">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a:solidFill>
                            <a:srgbClr val="D9D9D9"/>
                          </a:solidFill>
                          <a:latin typeface="Arial"/>
                          <a:cs typeface="Arial"/>
                        </a:rPr>
                        <a:t>When you are ready to have your poster printed go online to </a:t>
                      </a:r>
                      <a:r>
                        <a:rPr lang="en-US" sz="2400" noProof="0" err="1">
                          <a:solidFill>
                            <a:srgbClr val="FFC000"/>
                          </a:solidFill>
                          <a:latin typeface="Arial"/>
                          <a:cs typeface="Arial"/>
                        </a:rPr>
                        <a:t>PosterPresentations.com</a:t>
                      </a:r>
                      <a:r>
                        <a:rPr lang="en-US" sz="2400" noProof="0">
                          <a:solidFill>
                            <a:srgbClr val="D9D9D9"/>
                          </a:solidFill>
                          <a:latin typeface="Arial"/>
                          <a:cs typeface="Arial"/>
                        </a:rPr>
                        <a:t> and click on the "</a:t>
                      </a:r>
                      <a:r>
                        <a:rPr lang="en-US" sz="2400" noProof="0">
                          <a:solidFill>
                            <a:srgbClr val="FFC000"/>
                          </a:solidFill>
                          <a:latin typeface="Arial"/>
                          <a:cs typeface="Arial"/>
                        </a:rPr>
                        <a:t>Order Your Poster</a:t>
                      </a:r>
                      <a:r>
                        <a:rPr lang="en-US" sz="2400" noProof="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400" noProof="0">
                          <a:solidFill>
                            <a:srgbClr val="D9D9D9"/>
                          </a:solidFill>
                          <a:latin typeface="Arial"/>
                          <a:cs typeface="Arial"/>
                        </a:rPr>
                      </a:br>
                      <a:r>
                        <a:rPr lang="en-US" sz="2400" noProof="0">
                          <a:solidFill>
                            <a:srgbClr val="D9D9D9"/>
                          </a:solidFill>
                          <a:latin typeface="Arial"/>
                          <a:cs typeface="Arial"/>
                        </a:rPr>
                        <a:t>Go to </a:t>
                      </a:r>
                      <a:r>
                        <a:rPr lang="en-US" sz="2400" noProof="0" err="1">
                          <a:solidFill>
                            <a:srgbClr val="FFC000"/>
                          </a:solidFill>
                          <a:latin typeface="Arial"/>
                          <a:cs typeface="Arial"/>
                        </a:rPr>
                        <a:t>PosterPresentations.com</a:t>
                      </a:r>
                      <a:r>
                        <a:rPr lang="en-US" sz="2400" noProof="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354778">
                <a:tc gridSpan="3">
                  <a:txBody>
                    <a:bodyPr/>
                    <a:lstStyle/>
                    <a:p>
                      <a:endParaRPr lang="en-US" sz="2400">
                        <a:solidFill>
                          <a:srgbClr val="1F3A4E"/>
                        </a:solidFill>
                      </a:endParaRPr>
                    </a:p>
                  </a:txBody>
                  <a:tcPr marL="182880" marT="137160">
                    <a:blipFill dpi="0" rotWithShape="1">
                      <a:blip r:embed="rId11">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3212204">
                <a:tc>
                  <a:txBody>
                    <a:bodyPr/>
                    <a:lstStyle/>
                    <a:p>
                      <a:pPr>
                        <a:lnSpc>
                          <a:spcPts val="2600"/>
                        </a:lnSpc>
                      </a:pPr>
                      <a:r>
                        <a:rPr lang="en-US" sz="2000">
                          <a:solidFill>
                            <a:schemeClr val="bg1">
                              <a:lumMod val="85000"/>
                            </a:schemeClr>
                          </a:solidFill>
                          <a:latin typeface="Arial"/>
                          <a:cs typeface="Arial"/>
                        </a:rPr>
                        <a:t>© 2019</a:t>
                      </a:r>
                      <a:r>
                        <a:rPr lang="en-US" sz="2000" baseline="0">
                          <a:solidFill>
                            <a:schemeClr val="bg1">
                              <a:lumMod val="85000"/>
                            </a:schemeClr>
                          </a:solidFill>
                          <a:latin typeface="Arial"/>
                          <a:cs typeface="Arial"/>
                        </a:rPr>
                        <a:t> </a:t>
                      </a:r>
                      <a:r>
                        <a:rPr lang="en-US" sz="2000" err="1">
                          <a:solidFill>
                            <a:schemeClr val="bg1">
                              <a:lumMod val="85000"/>
                            </a:schemeClr>
                          </a:solidFill>
                          <a:latin typeface="Arial"/>
                          <a:cs typeface="Arial"/>
                        </a:rPr>
                        <a:t>PosterPresentations.com</a:t>
                      </a:r>
                      <a:br>
                        <a:rPr lang="en-US" sz="2000">
                          <a:solidFill>
                            <a:schemeClr val="bg1">
                              <a:lumMod val="85000"/>
                            </a:schemeClr>
                          </a:solidFill>
                          <a:latin typeface="Arial"/>
                          <a:cs typeface="Arial"/>
                        </a:rPr>
                      </a:br>
                      <a:r>
                        <a:rPr lang="en-US" sz="2000">
                          <a:solidFill>
                            <a:schemeClr val="bg1">
                              <a:lumMod val="85000"/>
                            </a:schemeClr>
                          </a:solidFill>
                          <a:latin typeface="Arial"/>
                          <a:cs typeface="Arial"/>
                        </a:rPr>
                        <a:t>2117 Fourth Street ,</a:t>
                      </a:r>
                      <a:r>
                        <a:rPr lang="en-US" sz="2000" baseline="0">
                          <a:solidFill>
                            <a:schemeClr val="bg1">
                              <a:lumMod val="85000"/>
                            </a:schemeClr>
                          </a:solidFill>
                          <a:latin typeface="Arial"/>
                          <a:cs typeface="Arial"/>
                        </a:rPr>
                        <a:t> STE C        </a:t>
                      </a:r>
                    </a:p>
                    <a:p>
                      <a:pPr>
                        <a:lnSpc>
                          <a:spcPts val="2600"/>
                        </a:lnSpc>
                      </a:pPr>
                      <a:r>
                        <a:rPr lang="en-US" sz="2000" baseline="0">
                          <a:solidFill>
                            <a:schemeClr val="bg1">
                              <a:lumMod val="85000"/>
                            </a:schemeClr>
                          </a:solidFill>
                          <a:latin typeface="Arial"/>
                          <a:cs typeface="Arial"/>
                        </a:rPr>
                        <a:t>Berkeley CA 94710 USA</a:t>
                      </a:r>
                      <a:endParaRPr lang="en-US" sz="2000">
                        <a:solidFill>
                          <a:schemeClr val="bg1">
                            <a:lumMod val="85000"/>
                          </a:schemeClr>
                        </a:solidFill>
                        <a:latin typeface="Arial"/>
                        <a:cs typeface="Arial"/>
                      </a:endParaRPr>
                    </a:p>
                  </a:txBody>
                  <a:tcPr marL="182880" marT="13716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a:solidFill>
                            <a:srgbClr val="D0D0D0"/>
                          </a:solidFill>
                          <a:latin typeface="Arial"/>
                          <a:cs typeface="Arial"/>
                        </a:rPr>
                        <a:t>For complete tutorials</a:t>
                      </a:r>
                      <a:r>
                        <a:rPr lang="en-US" sz="2400" b="1" baseline="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800" b="1">
                          <a:solidFill>
                            <a:srgbClr val="FFC000"/>
                          </a:solidFill>
                          <a:latin typeface="Arial"/>
                          <a:cs typeface="Arial"/>
                        </a:rPr>
                        <a:t>https://</a:t>
                      </a:r>
                      <a:r>
                        <a:rPr lang="en-US" sz="1800" b="1" err="1">
                          <a:solidFill>
                            <a:srgbClr val="FFC000"/>
                          </a:solidFill>
                          <a:latin typeface="Arial"/>
                          <a:cs typeface="Arial"/>
                        </a:rPr>
                        <a:t>www.posterpresentations.com</a:t>
                      </a:r>
                      <a:r>
                        <a:rPr lang="en-US" sz="1800" b="1">
                          <a:solidFill>
                            <a:srgbClr val="FFC000"/>
                          </a:solidFill>
                          <a:latin typeface="Arial"/>
                          <a:cs typeface="Arial"/>
                        </a:rPr>
                        <a:t>/</a:t>
                      </a:r>
                      <a:r>
                        <a:rPr lang="en-US" sz="1800" b="1" err="1">
                          <a:solidFill>
                            <a:srgbClr val="FFC000"/>
                          </a:solidFill>
                          <a:latin typeface="Arial"/>
                          <a:cs typeface="Arial"/>
                        </a:rPr>
                        <a:t>helpdesk.html</a:t>
                      </a:r>
                      <a:endParaRPr lang="en-US" sz="1800">
                        <a:solidFill>
                          <a:schemeClr val="bg1">
                            <a:lumMod val="85000"/>
                          </a:schemeClr>
                        </a:solidFill>
                        <a:latin typeface="Arial"/>
                        <a:cs typeface="Arial"/>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941000801"/>
      </p:ext>
    </p:extLst>
  </p:cSld>
  <p:clrMap bg1="lt1" tx1="dk1" bg2="lt2" tx2="dk2" accent1="accent1" accent2="accent2" accent3="accent3" accent4="accent4" accent5="accent5" accent6="accent6" hlink="hlink" folHlink="folHlink"/>
  <p:sldLayoutIdLst>
    <p:sldLayoutId id="2147483654" r:id="rId1"/>
  </p:sldLayoutIdLst>
  <p:txStyles>
    <p:titleStyle>
      <a:lvl1pPr algn="ctr" defTabSz="7802411" rtl="0" eaLnBrk="1" latinLnBrk="0" hangingPunct="1">
        <a:spcBef>
          <a:spcPct val="0"/>
        </a:spcBef>
        <a:buNone/>
        <a:defRPr sz="15645" kern="1200">
          <a:solidFill>
            <a:schemeClr val="bg1"/>
          </a:solidFill>
          <a:latin typeface="Trebuchet MS" pitchFamily="34" charset="0"/>
          <a:ea typeface="+mj-ea"/>
          <a:cs typeface="+mj-cs"/>
        </a:defRPr>
      </a:lvl1pPr>
    </p:titleStyle>
    <p:bodyStyle>
      <a:lvl1pPr marL="1354653" indent="-1354653" algn="l" defTabSz="7802411" rtl="0" eaLnBrk="1" latinLnBrk="0" hangingPunct="1">
        <a:spcBef>
          <a:spcPct val="20000"/>
        </a:spcBef>
        <a:buFont typeface="Arial" pitchFamily="34" charset="0"/>
        <a:buChar char="•"/>
        <a:tabLst/>
        <a:defRPr sz="8533" kern="1200">
          <a:solidFill>
            <a:schemeClr val="tx1"/>
          </a:solidFill>
          <a:latin typeface="+mn-lt"/>
          <a:ea typeface="+mn-ea"/>
          <a:cs typeface="+mn-cs"/>
        </a:defRPr>
      </a:lvl1pPr>
      <a:lvl2pPr marL="1354653" indent="-1354653" algn="l" defTabSz="7802411" rtl="0" eaLnBrk="1" latinLnBrk="0" hangingPunct="1">
        <a:spcBef>
          <a:spcPct val="20000"/>
        </a:spcBef>
        <a:buFont typeface="Arial" pitchFamily="34" charset="0"/>
        <a:buChar char="–"/>
        <a:tabLst/>
        <a:defRPr sz="7110" kern="1200">
          <a:solidFill>
            <a:schemeClr val="tx1"/>
          </a:solidFill>
          <a:latin typeface="+mn-lt"/>
          <a:ea typeface="+mn-ea"/>
          <a:cs typeface="+mn-cs"/>
        </a:defRPr>
      </a:lvl2pPr>
      <a:lvl3pPr marL="1354653" indent="-1354653" algn="l" defTabSz="7802411" rtl="0" eaLnBrk="1" latinLnBrk="0" hangingPunct="1">
        <a:spcBef>
          <a:spcPct val="20000"/>
        </a:spcBef>
        <a:buFont typeface="Arial" pitchFamily="34" charset="0"/>
        <a:buChar char="•"/>
        <a:tabLst/>
        <a:defRPr sz="5690" kern="1200">
          <a:solidFill>
            <a:schemeClr val="tx1"/>
          </a:solidFill>
          <a:latin typeface="+mn-lt"/>
          <a:ea typeface="+mn-ea"/>
          <a:cs typeface="+mn-cs"/>
        </a:defRPr>
      </a:lvl3pPr>
      <a:lvl4pPr marL="1354653" indent="-1354653" algn="l" defTabSz="7802411" rtl="0" eaLnBrk="1" latinLnBrk="0" hangingPunct="1">
        <a:spcBef>
          <a:spcPct val="20000"/>
        </a:spcBef>
        <a:buFont typeface="Arial" pitchFamily="34" charset="0"/>
        <a:buChar char="–"/>
        <a:tabLst/>
        <a:defRPr sz="4267" kern="1200">
          <a:solidFill>
            <a:schemeClr val="tx1"/>
          </a:solidFill>
          <a:latin typeface="+mn-lt"/>
          <a:ea typeface="+mn-ea"/>
          <a:cs typeface="+mn-cs"/>
        </a:defRPr>
      </a:lvl4pPr>
      <a:lvl5pPr marL="1354653" indent="-1354653" algn="l" defTabSz="7802411" rtl="0" eaLnBrk="1" latinLnBrk="0" hangingPunct="1">
        <a:spcBef>
          <a:spcPct val="20000"/>
        </a:spcBef>
        <a:buFont typeface="Arial" pitchFamily="34" charset="0"/>
        <a:buChar char="»"/>
        <a:tabLst/>
        <a:defRPr sz="4267" kern="1200">
          <a:solidFill>
            <a:schemeClr val="tx1"/>
          </a:solidFill>
          <a:latin typeface="+mn-lt"/>
          <a:ea typeface="+mn-ea"/>
          <a:cs typeface="+mn-cs"/>
        </a:defRPr>
      </a:lvl5pPr>
      <a:lvl6pPr marL="21456635"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6pPr>
      <a:lvl7pPr marL="25357837"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7pPr>
      <a:lvl8pPr marL="29259046"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8pPr>
      <a:lvl9pPr marL="33160251"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9pPr>
    </p:bodyStyle>
    <p:otherStyle>
      <a:defPPr>
        <a:defRPr lang="en-US"/>
      </a:defPPr>
      <a:lvl1pPr marL="0" algn="l" defTabSz="7802411" rtl="0" eaLnBrk="1" latinLnBrk="0" hangingPunct="1">
        <a:defRPr sz="15288" kern="1200">
          <a:solidFill>
            <a:schemeClr val="tx1"/>
          </a:solidFill>
          <a:latin typeface="+mn-lt"/>
          <a:ea typeface="+mn-ea"/>
          <a:cs typeface="+mn-cs"/>
        </a:defRPr>
      </a:lvl1pPr>
      <a:lvl2pPr marL="3901210" algn="l" defTabSz="7802411" rtl="0" eaLnBrk="1" latinLnBrk="0" hangingPunct="1">
        <a:defRPr sz="15288" kern="1200">
          <a:solidFill>
            <a:schemeClr val="tx1"/>
          </a:solidFill>
          <a:latin typeface="+mn-lt"/>
          <a:ea typeface="+mn-ea"/>
          <a:cs typeface="+mn-cs"/>
        </a:defRPr>
      </a:lvl2pPr>
      <a:lvl3pPr marL="7802411" algn="l" defTabSz="7802411" rtl="0" eaLnBrk="1" latinLnBrk="0" hangingPunct="1">
        <a:defRPr sz="15288" kern="1200">
          <a:solidFill>
            <a:schemeClr val="tx1"/>
          </a:solidFill>
          <a:latin typeface="+mn-lt"/>
          <a:ea typeface="+mn-ea"/>
          <a:cs typeface="+mn-cs"/>
        </a:defRPr>
      </a:lvl3pPr>
      <a:lvl4pPr marL="11703619" algn="l" defTabSz="7802411" rtl="0" eaLnBrk="1" latinLnBrk="0" hangingPunct="1">
        <a:defRPr sz="15288" kern="1200">
          <a:solidFill>
            <a:schemeClr val="tx1"/>
          </a:solidFill>
          <a:latin typeface="+mn-lt"/>
          <a:ea typeface="+mn-ea"/>
          <a:cs typeface="+mn-cs"/>
        </a:defRPr>
      </a:lvl4pPr>
      <a:lvl5pPr marL="15604826" algn="l" defTabSz="7802411" rtl="0" eaLnBrk="1" latinLnBrk="0" hangingPunct="1">
        <a:defRPr sz="15288" kern="1200">
          <a:solidFill>
            <a:schemeClr val="tx1"/>
          </a:solidFill>
          <a:latin typeface="+mn-lt"/>
          <a:ea typeface="+mn-ea"/>
          <a:cs typeface="+mn-cs"/>
        </a:defRPr>
      </a:lvl5pPr>
      <a:lvl6pPr marL="19506030" algn="l" defTabSz="7802411" rtl="0" eaLnBrk="1" latinLnBrk="0" hangingPunct="1">
        <a:defRPr sz="15288" kern="1200">
          <a:solidFill>
            <a:schemeClr val="tx1"/>
          </a:solidFill>
          <a:latin typeface="+mn-lt"/>
          <a:ea typeface="+mn-ea"/>
          <a:cs typeface="+mn-cs"/>
        </a:defRPr>
      </a:lvl6pPr>
      <a:lvl7pPr marL="23407240" algn="l" defTabSz="7802411" rtl="0" eaLnBrk="1" latinLnBrk="0" hangingPunct="1">
        <a:defRPr sz="15288" kern="1200">
          <a:solidFill>
            <a:schemeClr val="tx1"/>
          </a:solidFill>
          <a:latin typeface="+mn-lt"/>
          <a:ea typeface="+mn-ea"/>
          <a:cs typeface="+mn-cs"/>
        </a:defRPr>
      </a:lvl7pPr>
      <a:lvl8pPr marL="27308442" algn="l" defTabSz="7802411" rtl="0" eaLnBrk="1" latinLnBrk="0" hangingPunct="1">
        <a:defRPr sz="15288" kern="1200">
          <a:solidFill>
            <a:schemeClr val="tx1"/>
          </a:solidFill>
          <a:latin typeface="+mn-lt"/>
          <a:ea typeface="+mn-ea"/>
          <a:cs typeface="+mn-cs"/>
        </a:defRPr>
      </a:lvl8pPr>
      <a:lvl9pPr marL="31209651" algn="l" defTabSz="7802411" rtl="0" eaLnBrk="1" latinLnBrk="0" hangingPunct="1">
        <a:defRPr sz="15288"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20000"/>
                <a:lumOff val="80000"/>
              </a:schemeClr>
            </a:gs>
            <a:gs pos="99000">
              <a:schemeClr val="accent1">
                <a:lumMod val="20000"/>
                <a:lumOff val="80000"/>
              </a:schemeClr>
            </a:gs>
          </a:gsLst>
          <a:lin ang="5400000" scaled="1"/>
          <a:tileRect/>
        </a:gradFill>
        <a:effectLst/>
      </p:bgPr>
    </p:bg>
    <p:spTree>
      <p:nvGrpSpPr>
        <p:cNvPr id="1" name=""/>
        <p:cNvGrpSpPr/>
        <p:nvPr/>
      </p:nvGrpSpPr>
      <p:grpSpPr>
        <a:xfrm>
          <a:off x="0" y="0"/>
          <a:ext cx="0" cy="0"/>
          <a:chOff x="0" y="0"/>
          <a:chExt cx="0" cy="0"/>
        </a:xfrm>
      </p:grpSpPr>
      <p:sp>
        <p:nvSpPr>
          <p:cNvPr id="10" name="Rectangle 36">
            <a:extLst>
              <a:ext uri="{FF2B5EF4-FFF2-40B4-BE49-F238E27FC236}">
                <a16:creationId xmlns:a16="http://schemas.microsoft.com/office/drawing/2014/main" id="{B82F2237-BAB6-704C-82F3-FA64CC22DF29}"/>
              </a:ext>
            </a:extLst>
          </p:cNvPr>
          <p:cNvSpPr>
            <a:spLocks noChangeArrowheads="1"/>
          </p:cNvSpPr>
          <p:nvPr userDrawn="1"/>
        </p:nvSpPr>
        <p:spPr bwMode="auto">
          <a:xfrm>
            <a:off x="0" y="14098"/>
            <a:ext cx="43891200" cy="4172264"/>
          </a:xfrm>
          <a:prstGeom prst="rect">
            <a:avLst/>
          </a:prstGeom>
          <a:solidFill>
            <a:schemeClr val="accent1"/>
          </a:solidFill>
          <a:ln w="9525">
            <a:noFill/>
            <a:miter lim="800000"/>
            <a:headEnd/>
            <a:tailEnd/>
          </a:ln>
          <a:effectLst/>
        </p:spPr>
        <p:txBody>
          <a:bodyPr wrap="none" lIns="162554" tIns="81277" rIns="162554" bIns="81277" anchor="ctr"/>
          <a:lstStyle/>
          <a:p>
            <a:pPr>
              <a:defRPr/>
            </a:pPr>
            <a:endParaRPr lang="en-US" sz="8736"/>
          </a:p>
        </p:txBody>
      </p:sp>
      <p:sp>
        <p:nvSpPr>
          <p:cNvPr id="12" name="Text Box 14">
            <a:extLst>
              <a:ext uri="{FF2B5EF4-FFF2-40B4-BE49-F238E27FC236}">
                <a16:creationId xmlns:a16="http://schemas.microsoft.com/office/drawing/2014/main" id="{4FAAEDB7-9BBE-8D43-950B-E1D906765494}"/>
              </a:ext>
            </a:extLst>
          </p:cNvPr>
          <p:cNvSpPr txBox="1">
            <a:spLocks noChangeArrowheads="1"/>
          </p:cNvSpPr>
          <p:nvPr userDrawn="1"/>
        </p:nvSpPr>
        <p:spPr bwMode="auto">
          <a:xfrm>
            <a:off x="640080" y="32214790"/>
            <a:ext cx="5182176" cy="523644"/>
          </a:xfrm>
          <a:prstGeom prst="rect">
            <a:avLst/>
          </a:prstGeom>
          <a:noFill/>
          <a:ln w="9525">
            <a:noFill/>
            <a:miter lim="800000"/>
            <a:headEnd/>
            <a:tailEnd/>
          </a:ln>
          <a:effectLst/>
        </p:spPr>
        <p:txBody>
          <a:bodyPr wrap="square" lIns="162246" tIns="81109" rIns="162246" bIns="81109">
            <a:spAutoFit/>
          </a:bodyPr>
          <a:lstStyle/>
          <a:p>
            <a:pPr eaLnBrk="0" hangingPunct="0">
              <a:lnSpc>
                <a:spcPct val="65000"/>
              </a:lnSpc>
              <a:spcBef>
                <a:spcPct val="50000"/>
              </a:spcBef>
              <a:defRPr/>
            </a:pPr>
            <a:r>
              <a:rPr lang="en-US" sz="700" b="1">
                <a:solidFill>
                  <a:schemeClr val="bg1">
                    <a:lumMod val="75000"/>
                  </a:schemeClr>
                </a:solidFill>
                <a:latin typeface="Arial" charset="0"/>
              </a:rPr>
              <a:t>RESEARCH POSTER PRESENTATION TEMPLATE © 2019</a:t>
            </a:r>
          </a:p>
          <a:p>
            <a:pPr eaLnBrk="0" hangingPunct="0">
              <a:lnSpc>
                <a:spcPct val="65000"/>
              </a:lnSpc>
              <a:spcBef>
                <a:spcPct val="50000"/>
              </a:spcBef>
              <a:defRPr/>
            </a:pPr>
            <a:r>
              <a:rPr lang="en-US" sz="1600" b="1">
                <a:solidFill>
                  <a:schemeClr val="bg1">
                    <a:lumMod val="75000"/>
                  </a:schemeClr>
                </a:solidFill>
                <a:latin typeface="Arial" charset="0"/>
              </a:rPr>
              <a:t>www.PosterPresentations.com</a:t>
            </a:r>
          </a:p>
        </p:txBody>
      </p:sp>
      <p:cxnSp>
        <p:nvCxnSpPr>
          <p:cNvPr id="34" name="Straight Connector 33">
            <a:extLst>
              <a:ext uri="{FF2B5EF4-FFF2-40B4-BE49-F238E27FC236}">
                <a16:creationId xmlns:a16="http://schemas.microsoft.com/office/drawing/2014/main" id="{457BE808-A53B-994E-80E2-9E761219D543}"/>
              </a:ext>
            </a:extLst>
          </p:cNvPr>
          <p:cNvCxnSpPr>
            <a:cxnSpLocks/>
          </p:cNvCxnSpPr>
          <p:nvPr userDrawn="1"/>
        </p:nvCxnSpPr>
        <p:spPr>
          <a:xfrm>
            <a:off x="0" y="4169847"/>
            <a:ext cx="4389120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Rounded Rectangle 12">
            <a:extLst>
              <a:ext uri="{FF2B5EF4-FFF2-40B4-BE49-F238E27FC236}">
                <a16:creationId xmlns:a16="http://schemas.microsoft.com/office/drawing/2014/main" id="{42071E14-BFBA-5041-9B7B-1EAD5CCACC7D}"/>
              </a:ext>
            </a:extLst>
          </p:cNvPr>
          <p:cNvSpPr/>
          <p:nvPr userDrawn="1"/>
        </p:nvSpPr>
        <p:spPr>
          <a:xfrm>
            <a:off x="457198" y="4643562"/>
            <a:ext cx="10058400" cy="27432649"/>
          </a:xfrm>
          <a:prstGeom prst="roundRect">
            <a:avLst>
              <a:gd name="adj" fmla="val 1610"/>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736"/>
          </a:p>
        </p:txBody>
      </p:sp>
      <p:sp>
        <p:nvSpPr>
          <p:cNvPr id="18" name="Rounded Rectangle 17">
            <a:extLst>
              <a:ext uri="{FF2B5EF4-FFF2-40B4-BE49-F238E27FC236}">
                <a16:creationId xmlns:a16="http://schemas.microsoft.com/office/drawing/2014/main" id="{4128F8C5-8AC2-BE40-A83F-D9C512F88994}"/>
              </a:ext>
            </a:extLst>
          </p:cNvPr>
          <p:cNvSpPr/>
          <p:nvPr userDrawn="1"/>
        </p:nvSpPr>
        <p:spPr>
          <a:xfrm>
            <a:off x="33375600" y="4643562"/>
            <a:ext cx="10058400" cy="27432649"/>
          </a:xfrm>
          <a:prstGeom prst="roundRect">
            <a:avLst>
              <a:gd name="adj" fmla="val 1610"/>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736"/>
          </a:p>
        </p:txBody>
      </p:sp>
      <p:sp>
        <p:nvSpPr>
          <p:cNvPr id="19" name="Rounded Rectangle 18">
            <a:extLst>
              <a:ext uri="{FF2B5EF4-FFF2-40B4-BE49-F238E27FC236}">
                <a16:creationId xmlns:a16="http://schemas.microsoft.com/office/drawing/2014/main" id="{B721DE94-4EEC-9240-AF22-5C3C7AAC4669}"/>
              </a:ext>
            </a:extLst>
          </p:cNvPr>
          <p:cNvSpPr/>
          <p:nvPr userDrawn="1"/>
        </p:nvSpPr>
        <p:spPr>
          <a:xfrm>
            <a:off x="11427882" y="4643562"/>
            <a:ext cx="10061575" cy="27432649"/>
          </a:xfrm>
          <a:prstGeom prst="roundRect">
            <a:avLst>
              <a:gd name="adj" fmla="val 1610"/>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736"/>
          </a:p>
        </p:txBody>
      </p:sp>
      <p:sp>
        <p:nvSpPr>
          <p:cNvPr id="20" name="Rounded Rectangle 19">
            <a:extLst>
              <a:ext uri="{FF2B5EF4-FFF2-40B4-BE49-F238E27FC236}">
                <a16:creationId xmlns:a16="http://schemas.microsoft.com/office/drawing/2014/main" id="{681182F3-81E6-0A46-A2C3-461A26B01FE5}"/>
              </a:ext>
            </a:extLst>
          </p:cNvPr>
          <p:cNvSpPr/>
          <p:nvPr userDrawn="1"/>
        </p:nvSpPr>
        <p:spPr>
          <a:xfrm>
            <a:off x="22401741" y="4643562"/>
            <a:ext cx="10061575" cy="27432649"/>
          </a:xfrm>
          <a:prstGeom prst="roundRect">
            <a:avLst>
              <a:gd name="adj" fmla="val 1610"/>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736"/>
          </a:p>
        </p:txBody>
      </p:sp>
    </p:spTree>
    <p:extLst>
      <p:ext uri="{BB962C8B-B14F-4D97-AF65-F5344CB8AC3E}">
        <p14:creationId xmlns:p14="http://schemas.microsoft.com/office/powerpoint/2010/main" val="2324832553"/>
      </p:ext>
    </p:extLst>
  </p:cSld>
  <p:clrMap bg1="lt1" tx1="dk1" bg2="lt2" tx2="dk2" accent1="accent1" accent2="accent2" accent3="accent3" accent4="accent4" accent5="accent5" accent6="accent6" hlink="hlink" folHlink="folHlink"/>
  <p:sldLayoutIdLst>
    <p:sldLayoutId id="2147483656" r:id="rId1"/>
  </p:sldLayoutIdLst>
  <p:txStyles>
    <p:titleStyle>
      <a:lvl1pPr algn="ctr" defTabSz="7802411" rtl="0" eaLnBrk="1" latinLnBrk="0" hangingPunct="1">
        <a:spcBef>
          <a:spcPct val="0"/>
        </a:spcBef>
        <a:buNone/>
        <a:defRPr sz="15645" kern="1200">
          <a:solidFill>
            <a:schemeClr val="bg1"/>
          </a:solidFill>
          <a:latin typeface="Trebuchet MS" pitchFamily="34" charset="0"/>
          <a:ea typeface="+mj-ea"/>
          <a:cs typeface="+mj-cs"/>
        </a:defRPr>
      </a:lvl1pPr>
    </p:titleStyle>
    <p:bodyStyle>
      <a:lvl1pPr marL="1354653" indent="-1354653" algn="l" defTabSz="7802411" rtl="0" eaLnBrk="1" latinLnBrk="0" hangingPunct="1">
        <a:spcBef>
          <a:spcPct val="20000"/>
        </a:spcBef>
        <a:buFont typeface="Arial" pitchFamily="34" charset="0"/>
        <a:buChar char="•"/>
        <a:tabLst/>
        <a:defRPr sz="8533" kern="1200">
          <a:solidFill>
            <a:schemeClr val="tx1"/>
          </a:solidFill>
          <a:latin typeface="+mn-lt"/>
          <a:ea typeface="+mn-ea"/>
          <a:cs typeface="+mn-cs"/>
        </a:defRPr>
      </a:lvl1pPr>
      <a:lvl2pPr marL="1354653" indent="-1354653" algn="l" defTabSz="7802411" rtl="0" eaLnBrk="1" latinLnBrk="0" hangingPunct="1">
        <a:spcBef>
          <a:spcPct val="20000"/>
        </a:spcBef>
        <a:buFont typeface="Arial" pitchFamily="34" charset="0"/>
        <a:buChar char="–"/>
        <a:tabLst/>
        <a:defRPr sz="7110" kern="1200">
          <a:solidFill>
            <a:schemeClr val="tx1"/>
          </a:solidFill>
          <a:latin typeface="+mn-lt"/>
          <a:ea typeface="+mn-ea"/>
          <a:cs typeface="+mn-cs"/>
        </a:defRPr>
      </a:lvl2pPr>
      <a:lvl3pPr marL="1354653" indent="-1354653" algn="l" defTabSz="7802411" rtl="0" eaLnBrk="1" latinLnBrk="0" hangingPunct="1">
        <a:spcBef>
          <a:spcPct val="20000"/>
        </a:spcBef>
        <a:buFont typeface="Arial" pitchFamily="34" charset="0"/>
        <a:buChar char="•"/>
        <a:tabLst/>
        <a:defRPr sz="5690" kern="1200">
          <a:solidFill>
            <a:schemeClr val="tx1"/>
          </a:solidFill>
          <a:latin typeface="+mn-lt"/>
          <a:ea typeface="+mn-ea"/>
          <a:cs typeface="+mn-cs"/>
        </a:defRPr>
      </a:lvl3pPr>
      <a:lvl4pPr marL="1354653" indent="-1354653" algn="l" defTabSz="7802411" rtl="0" eaLnBrk="1" latinLnBrk="0" hangingPunct="1">
        <a:spcBef>
          <a:spcPct val="20000"/>
        </a:spcBef>
        <a:buFont typeface="Arial" pitchFamily="34" charset="0"/>
        <a:buChar char="–"/>
        <a:tabLst/>
        <a:defRPr sz="4267" kern="1200">
          <a:solidFill>
            <a:schemeClr val="tx1"/>
          </a:solidFill>
          <a:latin typeface="+mn-lt"/>
          <a:ea typeface="+mn-ea"/>
          <a:cs typeface="+mn-cs"/>
        </a:defRPr>
      </a:lvl4pPr>
      <a:lvl5pPr marL="1354653" indent="-1354653" algn="l" defTabSz="7802411" rtl="0" eaLnBrk="1" latinLnBrk="0" hangingPunct="1">
        <a:spcBef>
          <a:spcPct val="20000"/>
        </a:spcBef>
        <a:buFont typeface="Arial" pitchFamily="34" charset="0"/>
        <a:buChar char="»"/>
        <a:tabLst/>
        <a:defRPr sz="4267" kern="1200">
          <a:solidFill>
            <a:schemeClr val="tx1"/>
          </a:solidFill>
          <a:latin typeface="+mn-lt"/>
          <a:ea typeface="+mn-ea"/>
          <a:cs typeface="+mn-cs"/>
        </a:defRPr>
      </a:lvl5pPr>
      <a:lvl6pPr marL="21456635"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6pPr>
      <a:lvl7pPr marL="25357837"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7pPr>
      <a:lvl8pPr marL="29259046"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8pPr>
      <a:lvl9pPr marL="33160251"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9pPr>
    </p:bodyStyle>
    <p:otherStyle>
      <a:defPPr>
        <a:defRPr lang="en-US"/>
      </a:defPPr>
      <a:lvl1pPr marL="0" algn="l" defTabSz="7802411" rtl="0" eaLnBrk="1" latinLnBrk="0" hangingPunct="1">
        <a:defRPr sz="15288" kern="1200">
          <a:solidFill>
            <a:schemeClr val="tx1"/>
          </a:solidFill>
          <a:latin typeface="+mn-lt"/>
          <a:ea typeface="+mn-ea"/>
          <a:cs typeface="+mn-cs"/>
        </a:defRPr>
      </a:lvl1pPr>
      <a:lvl2pPr marL="3901210" algn="l" defTabSz="7802411" rtl="0" eaLnBrk="1" latinLnBrk="0" hangingPunct="1">
        <a:defRPr sz="15288" kern="1200">
          <a:solidFill>
            <a:schemeClr val="tx1"/>
          </a:solidFill>
          <a:latin typeface="+mn-lt"/>
          <a:ea typeface="+mn-ea"/>
          <a:cs typeface="+mn-cs"/>
        </a:defRPr>
      </a:lvl2pPr>
      <a:lvl3pPr marL="7802411" algn="l" defTabSz="7802411" rtl="0" eaLnBrk="1" latinLnBrk="0" hangingPunct="1">
        <a:defRPr sz="15288" kern="1200">
          <a:solidFill>
            <a:schemeClr val="tx1"/>
          </a:solidFill>
          <a:latin typeface="+mn-lt"/>
          <a:ea typeface="+mn-ea"/>
          <a:cs typeface="+mn-cs"/>
        </a:defRPr>
      </a:lvl3pPr>
      <a:lvl4pPr marL="11703619" algn="l" defTabSz="7802411" rtl="0" eaLnBrk="1" latinLnBrk="0" hangingPunct="1">
        <a:defRPr sz="15288" kern="1200">
          <a:solidFill>
            <a:schemeClr val="tx1"/>
          </a:solidFill>
          <a:latin typeface="+mn-lt"/>
          <a:ea typeface="+mn-ea"/>
          <a:cs typeface="+mn-cs"/>
        </a:defRPr>
      </a:lvl4pPr>
      <a:lvl5pPr marL="15604826" algn="l" defTabSz="7802411" rtl="0" eaLnBrk="1" latinLnBrk="0" hangingPunct="1">
        <a:defRPr sz="15288" kern="1200">
          <a:solidFill>
            <a:schemeClr val="tx1"/>
          </a:solidFill>
          <a:latin typeface="+mn-lt"/>
          <a:ea typeface="+mn-ea"/>
          <a:cs typeface="+mn-cs"/>
        </a:defRPr>
      </a:lvl5pPr>
      <a:lvl6pPr marL="19506030" algn="l" defTabSz="7802411" rtl="0" eaLnBrk="1" latinLnBrk="0" hangingPunct="1">
        <a:defRPr sz="15288" kern="1200">
          <a:solidFill>
            <a:schemeClr val="tx1"/>
          </a:solidFill>
          <a:latin typeface="+mn-lt"/>
          <a:ea typeface="+mn-ea"/>
          <a:cs typeface="+mn-cs"/>
        </a:defRPr>
      </a:lvl6pPr>
      <a:lvl7pPr marL="23407240" algn="l" defTabSz="7802411" rtl="0" eaLnBrk="1" latinLnBrk="0" hangingPunct="1">
        <a:defRPr sz="15288" kern="1200">
          <a:solidFill>
            <a:schemeClr val="tx1"/>
          </a:solidFill>
          <a:latin typeface="+mn-lt"/>
          <a:ea typeface="+mn-ea"/>
          <a:cs typeface="+mn-cs"/>
        </a:defRPr>
      </a:lvl7pPr>
      <a:lvl8pPr marL="27308442" algn="l" defTabSz="7802411" rtl="0" eaLnBrk="1" latinLnBrk="0" hangingPunct="1">
        <a:defRPr sz="15288" kern="1200">
          <a:solidFill>
            <a:schemeClr val="tx1"/>
          </a:solidFill>
          <a:latin typeface="+mn-lt"/>
          <a:ea typeface="+mn-ea"/>
          <a:cs typeface="+mn-cs"/>
        </a:defRPr>
      </a:lvl8pPr>
      <a:lvl9pPr marL="31209651" algn="l" defTabSz="7802411" rtl="0" eaLnBrk="1" latinLnBrk="0" hangingPunct="1">
        <a:defRPr sz="15288"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s://adaa.org/find" TargetMode="External"/><Relationship Id="rId7" Type="http://schemas.openxmlformats.org/officeDocument/2006/relationships/image" Target="../media/image11.jpeg"/><Relationship Id="rId2" Type="http://schemas.openxmlformats.org/officeDocument/2006/relationships/hyperlink" Target="https://doi.org/10.1016/j.annepidem.2020.02.001" TargetMode="Externa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hyperlink" Target="https://www.weforum.org/agenda/2021/01/poverty-menta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A88C56A-C898-9F4E-8933-9EC817B96972}"/>
              </a:ext>
            </a:extLst>
          </p:cNvPr>
          <p:cNvSpPr>
            <a:spLocks noGrp="1"/>
          </p:cNvSpPr>
          <p:nvPr>
            <p:ph type="body" sz="quarter" idx="10"/>
          </p:nvPr>
        </p:nvSpPr>
        <p:spPr/>
        <p:txBody>
          <a:bodyPr wrap="square" lIns="91440" tIns="45720" rIns="91440" bIns="45720" anchor="t">
            <a:spAutoFit/>
          </a:bodyPr>
          <a:lstStyle/>
          <a:p>
            <a:r>
              <a:rPr lang="en-US">
                <a:cs typeface="Arial"/>
              </a:rPr>
              <a:t>Department of Health Sciences, Sacred Heart University</a:t>
            </a:r>
            <a:endParaRPr lang="en-US"/>
          </a:p>
        </p:txBody>
      </p:sp>
      <p:sp>
        <p:nvSpPr>
          <p:cNvPr id="3" name="Text Placeholder 2">
            <a:extLst>
              <a:ext uri="{FF2B5EF4-FFF2-40B4-BE49-F238E27FC236}">
                <a16:creationId xmlns:a16="http://schemas.microsoft.com/office/drawing/2014/main" id="{368F42AB-0B38-6240-B455-4EAD6491D21A}"/>
              </a:ext>
            </a:extLst>
          </p:cNvPr>
          <p:cNvSpPr>
            <a:spLocks noGrp="1"/>
          </p:cNvSpPr>
          <p:nvPr>
            <p:ph type="body" sz="quarter" idx="11"/>
          </p:nvPr>
        </p:nvSpPr>
        <p:spPr/>
        <p:txBody>
          <a:bodyPr wrap="square" lIns="91440" tIns="45720" rIns="91440" bIns="45720" anchor="t">
            <a:spAutoFit/>
          </a:bodyPr>
          <a:lstStyle/>
          <a:p>
            <a:r>
              <a:rPr lang="en-US">
                <a:cs typeface="Arial"/>
              </a:rPr>
              <a:t>Stephanie Capito, Jillian Spindel, and Claudia Uva</a:t>
            </a:r>
            <a:endParaRPr lang="en-US"/>
          </a:p>
        </p:txBody>
      </p:sp>
      <p:sp>
        <p:nvSpPr>
          <p:cNvPr id="4" name="Text Placeholder 3">
            <a:extLst>
              <a:ext uri="{FF2B5EF4-FFF2-40B4-BE49-F238E27FC236}">
                <a16:creationId xmlns:a16="http://schemas.microsoft.com/office/drawing/2014/main" id="{C92934C5-F417-4547-A178-F9454BBDDA4A}"/>
              </a:ext>
            </a:extLst>
          </p:cNvPr>
          <p:cNvSpPr>
            <a:spLocks noGrp="1"/>
          </p:cNvSpPr>
          <p:nvPr>
            <p:ph type="body" sz="quarter" idx="12"/>
          </p:nvPr>
        </p:nvSpPr>
        <p:spPr>
          <a:xfrm>
            <a:off x="9666961" y="422018"/>
            <a:ext cx="24606218" cy="1323439"/>
          </a:xfrm>
        </p:spPr>
        <p:txBody>
          <a:bodyPr wrap="square" lIns="91440" tIns="45720" rIns="91440" bIns="45720" anchor="t">
            <a:spAutoFit/>
          </a:bodyPr>
          <a:lstStyle/>
          <a:p>
            <a:r>
              <a:rPr lang="en-US" sz="8000">
                <a:cs typeface="Arial"/>
              </a:rPr>
              <a:t>How Poverty Affects Depression in Adults 25-65</a:t>
            </a:r>
            <a:endParaRPr lang="en-US"/>
          </a:p>
        </p:txBody>
      </p:sp>
      <p:sp>
        <p:nvSpPr>
          <p:cNvPr id="5" name="Text Placeholder 4">
            <a:extLst>
              <a:ext uri="{FF2B5EF4-FFF2-40B4-BE49-F238E27FC236}">
                <a16:creationId xmlns:a16="http://schemas.microsoft.com/office/drawing/2014/main" id="{03371DE7-DCBD-E143-8BC8-F10EEF67D84C}"/>
              </a:ext>
            </a:extLst>
          </p:cNvPr>
          <p:cNvSpPr>
            <a:spLocks noGrp="1"/>
          </p:cNvSpPr>
          <p:nvPr>
            <p:ph type="body" sz="quarter" idx="15"/>
          </p:nvPr>
        </p:nvSpPr>
        <p:spPr>
          <a:xfrm>
            <a:off x="456500" y="4997541"/>
            <a:ext cx="10059099" cy="769441"/>
          </a:xfrm>
        </p:spPr>
        <p:txBody>
          <a:bodyPr wrap="square" lIns="91440" tIns="45720" rIns="91440" bIns="45720" anchor="t">
            <a:spAutoFit/>
          </a:bodyPr>
          <a:lstStyle/>
          <a:p>
            <a:r>
              <a:rPr lang="en-US" sz="4400">
                <a:cs typeface="Arial"/>
              </a:rPr>
              <a:t>Introduction</a:t>
            </a:r>
            <a:endParaRPr lang="en-US" sz="4400"/>
          </a:p>
        </p:txBody>
      </p:sp>
      <p:sp>
        <p:nvSpPr>
          <p:cNvPr id="6" name="Text Placeholder 5">
            <a:extLst>
              <a:ext uri="{FF2B5EF4-FFF2-40B4-BE49-F238E27FC236}">
                <a16:creationId xmlns:a16="http://schemas.microsoft.com/office/drawing/2014/main" id="{A5DE1169-8E44-8344-A5CD-DA0F01E9245D}"/>
              </a:ext>
            </a:extLst>
          </p:cNvPr>
          <p:cNvSpPr>
            <a:spLocks noGrp="1"/>
          </p:cNvSpPr>
          <p:nvPr>
            <p:ph type="body" sz="quarter" idx="17"/>
          </p:nvPr>
        </p:nvSpPr>
        <p:spPr>
          <a:xfrm>
            <a:off x="11444699" y="4889817"/>
            <a:ext cx="10059099" cy="769441"/>
          </a:xfrm>
        </p:spPr>
        <p:txBody>
          <a:bodyPr/>
          <a:lstStyle/>
          <a:p>
            <a:r>
              <a:rPr lang="en-US" sz="4400"/>
              <a:t>Objectives</a:t>
            </a:r>
          </a:p>
        </p:txBody>
      </p:sp>
      <p:sp>
        <p:nvSpPr>
          <p:cNvPr id="7" name="Text Placeholder 6">
            <a:extLst>
              <a:ext uri="{FF2B5EF4-FFF2-40B4-BE49-F238E27FC236}">
                <a16:creationId xmlns:a16="http://schemas.microsoft.com/office/drawing/2014/main" id="{8A19A437-04D4-5F45-A616-3A5D998A1D8E}"/>
              </a:ext>
            </a:extLst>
          </p:cNvPr>
          <p:cNvSpPr>
            <a:spLocks noGrp="1"/>
          </p:cNvSpPr>
          <p:nvPr>
            <p:ph type="body" sz="quarter" idx="18"/>
          </p:nvPr>
        </p:nvSpPr>
        <p:spPr>
          <a:xfrm>
            <a:off x="11399903" y="19707064"/>
            <a:ext cx="10058400" cy="553998"/>
          </a:xfrm>
        </p:spPr>
        <p:txBody>
          <a:bodyPr/>
          <a:lstStyle/>
          <a:p>
            <a:r>
              <a:rPr lang="en-US" sz="4400"/>
              <a:t>Methods</a:t>
            </a:r>
          </a:p>
        </p:txBody>
      </p:sp>
      <p:sp>
        <p:nvSpPr>
          <p:cNvPr id="8" name="Text Placeholder 7">
            <a:extLst>
              <a:ext uri="{FF2B5EF4-FFF2-40B4-BE49-F238E27FC236}">
                <a16:creationId xmlns:a16="http://schemas.microsoft.com/office/drawing/2014/main" id="{527E62BD-C7ED-5840-AD8F-AB2265CC8F56}"/>
              </a:ext>
            </a:extLst>
          </p:cNvPr>
          <p:cNvSpPr>
            <a:spLocks noGrp="1"/>
          </p:cNvSpPr>
          <p:nvPr>
            <p:ph type="body" sz="quarter" idx="19"/>
          </p:nvPr>
        </p:nvSpPr>
        <p:spPr>
          <a:xfrm>
            <a:off x="22347101" y="4997539"/>
            <a:ext cx="10058400" cy="769441"/>
          </a:xfrm>
        </p:spPr>
        <p:txBody>
          <a:bodyPr wrap="square" lIns="91440" tIns="45720" rIns="91440" bIns="45720" anchor="t">
            <a:spAutoFit/>
          </a:bodyPr>
          <a:lstStyle/>
          <a:p>
            <a:r>
              <a:rPr lang="en-US" sz="4400">
                <a:cs typeface="Arial"/>
              </a:rPr>
              <a:t>Results</a:t>
            </a:r>
            <a:endParaRPr lang="en-US"/>
          </a:p>
        </p:txBody>
      </p:sp>
      <p:sp>
        <p:nvSpPr>
          <p:cNvPr id="9" name="Text Placeholder 8">
            <a:extLst>
              <a:ext uri="{FF2B5EF4-FFF2-40B4-BE49-F238E27FC236}">
                <a16:creationId xmlns:a16="http://schemas.microsoft.com/office/drawing/2014/main" id="{24A6263A-4C35-7147-8D90-4054A0A02347}"/>
              </a:ext>
            </a:extLst>
          </p:cNvPr>
          <p:cNvSpPr>
            <a:spLocks noGrp="1"/>
          </p:cNvSpPr>
          <p:nvPr>
            <p:ph type="body" sz="quarter" idx="20"/>
          </p:nvPr>
        </p:nvSpPr>
        <p:spPr>
          <a:xfrm>
            <a:off x="33359416" y="8193125"/>
            <a:ext cx="10058400" cy="769441"/>
          </a:xfrm>
        </p:spPr>
        <p:txBody>
          <a:bodyPr/>
          <a:lstStyle/>
          <a:p>
            <a:r>
              <a:rPr lang="en-US" sz="4400"/>
              <a:t>Conclusions</a:t>
            </a:r>
          </a:p>
        </p:txBody>
      </p:sp>
      <p:sp>
        <p:nvSpPr>
          <p:cNvPr id="10" name="Text Placeholder 9">
            <a:extLst>
              <a:ext uri="{FF2B5EF4-FFF2-40B4-BE49-F238E27FC236}">
                <a16:creationId xmlns:a16="http://schemas.microsoft.com/office/drawing/2014/main" id="{099B1F13-D3D0-F942-946A-23CAE9ECBE0B}"/>
              </a:ext>
            </a:extLst>
          </p:cNvPr>
          <p:cNvSpPr>
            <a:spLocks noGrp="1"/>
          </p:cNvSpPr>
          <p:nvPr>
            <p:ph type="body" sz="quarter" idx="21"/>
          </p:nvPr>
        </p:nvSpPr>
        <p:spPr>
          <a:xfrm>
            <a:off x="33375600" y="19751103"/>
            <a:ext cx="10058400" cy="769441"/>
          </a:xfrm>
        </p:spPr>
        <p:txBody>
          <a:bodyPr/>
          <a:lstStyle/>
          <a:p>
            <a:r>
              <a:rPr lang="en-US" sz="4400"/>
              <a:t>References</a:t>
            </a:r>
          </a:p>
        </p:txBody>
      </p:sp>
      <p:sp>
        <p:nvSpPr>
          <p:cNvPr id="12" name="Text Placeholder 11">
            <a:extLst>
              <a:ext uri="{FF2B5EF4-FFF2-40B4-BE49-F238E27FC236}">
                <a16:creationId xmlns:a16="http://schemas.microsoft.com/office/drawing/2014/main" id="{4614F892-6D6E-EC44-9CF5-9E88641C3D98}"/>
              </a:ext>
            </a:extLst>
          </p:cNvPr>
          <p:cNvSpPr>
            <a:spLocks noGrp="1"/>
          </p:cNvSpPr>
          <p:nvPr>
            <p:ph type="body" sz="quarter" idx="16"/>
          </p:nvPr>
        </p:nvSpPr>
        <p:spPr>
          <a:xfrm>
            <a:off x="457200" y="5703005"/>
            <a:ext cx="10058400" cy="20387120"/>
          </a:xfrm>
        </p:spPr>
        <p:txBody>
          <a:bodyPr wrap="square" lIns="365760" tIns="365760" rIns="365760" bIns="365760" anchor="t">
            <a:spAutoFit/>
          </a:bodyPr>
          <a:lstStyle/>
          <a:p>
            <a:pPr marL="571500" indent="-571500">
              <a:buFont typeface="Arial" panose="020B0604020202020204" pitchFamily="34" charset="0"/>
              <a:buChar char="•"/>
            </a:pPr>
            <a:r>
              <a:rPr lang="en-US" sz="3600">
                <a:latin typeface="+mj-lt"/>
                <a:cs typeface="Arial" panose="020B0604020202020204"/>
              </a:rPr>
              <a:t>Major depression is one of the most common mental disorders in the United States (National Institute of Mental Health, 2020). </a:t>
            </a:r>
          </a:p>
          <a:p>
            <a:pPr marL="1033463" lvl="1" indent="-571500">
              <a:buFont typeface="Wingdings" pitchFamily="2" charset="2"/>
              <a:buChar char="Ø"/>
            </a:pPr>
            <a:r>
              <a:rPr lang="en-US" sz="3600">
                <a:latin typeface="+mj-lt"/>
                <a:cs typeface="Arial" panose="020B0604020202020204"/>
              </a:rPr>
              <a:t>Depression can interfere with or limit one's ability to perform life activities (NIMH, 2020). </a:t>
            </a:r>
          </a:p>
          <a:p>
            <a:pPr marL="1033463" lvl="1" indent="-571500">
              <a:buFont typeface="Wingdings" pitchFamily="2" charset="2"/>
              <a:buChar char="Ø"/>
            </a:pPr>
            <a:r>
              <a:rPr lang="en-US" sz="3600">
                <a:latin typeface="+mj-lt"/>
                <a:cs typeface="Arial" panose="020B0604020202020204"/>
              </a:rPr>
              <a:t>In 2020, 18.4% of US adults reported having been diagnosed with depression (CDC, 2020). </a:t>
            </a:r>
          </a:p>
          <a:p>
            <a:pPr lvl="1" indent="0">
              <a:buNone/>
            </a:pPr>
            <a:endParaRPr lang="en-US" sz="3600">
              <a:latin typeface="+mj-lt"/>
              <a:cs typeface="Arial" panose="020B0604020202020204"/>
            </a:endParaRPr>
          </a:p>
          <a:p>
            <a:pPr lvl="1" indent="0">
              <a:buNone/>
            </a:pPr>
            <a:r>
              <a:rPr lang="en-US" sz="3600">
                <a:latin typeface="+mj-lt"/>
                <a:cs typeface="Arial" panose="020B0604020202020204"/>
              </a:rPr>
              <a:t>Income is a broad term that can be defined as:</a:t>
            </a:r>
          </a:p>
          <a:p>
            <a:pPr marL="1033463" lvl="1" indent="-571500">
              <a:buFont typeface="Wingdings" pitchFamily="2" charset="2"/>
              <a:buChar char="Ø"/>
            </a:pPr>
            <a:r>
              <a:rPr lang="en-US" sz="3600">
                <a:latin typeface="+mj-lt"/>
                <a:cs typeface="Arial" panose="020B0604020202020204"/>
              </a:rPr>
              <a:t>The money an individual makes (Scott, 2023).</a:t>
            </a:r>
          </a:p>
          <a:p>
            <a:pPr marL="1033463" lvl="1" indent="-571500">
              <a:buFont typeface="Wingdings" pitchFamily="2" charset="2"/>
              <a:buChar char="Ø"/>
            </a:pPr>
            <a:r>
              <a:rPr lang="en-US" sz="3600">
                <a:latin typeface="+mj-lt"/>
                <a:cs typeface="Arial" panose="020B0604020202020204"/>
              </a:rPr>
              <a:t>Total earnings in the form of wages or salaries (Scott, 2023). </a:t>
            </a:r>
          </a:p>
          <a:p>
            <a:pPr lvl="1" indent="0">
              <a:buNone/>
            </a:pPr>
            <a:r>
              <a:rPr lang="en-US" sz="3600">
                <a:latin typeface="+mj-lt"/>
                <a:cs typeface="Arial" panose="020B0604020202020204"/>
              </a:rPr>
              <a:t>A low income can come with </a:t>
            </a:r>
            <a:r>
              <a:rPr lang="en-US" sz="3600">
                <a:effectLst/>
                <a:latin typeface="+mj-lt"/>
                <a:ea typeface="Times New Roman" panose="02020603050405020304" pitchFamily="18" charset="0"/>
              </a:rPr>
              <a:t>disadvantages such as unstable living conditions, eviction, inability to afford healthy foods, and poor mental health conditions (Scott, 2023)</a:t>
            </a:r>
            <a:r>
              <a:rPr lang="en-US" sz="3600">
                <a:latin typeface="+mj-lt"/>
                <a:ea typeface="Times New Roman" panose="02020603050405020304" pitchFamily="18" charset="0"/>
              </a:rPr>
              <a:t>.</a:t>
            </a:r>
            <a:endParaRPr lang="en-US" sz="3600">
              <a:effectLst/>
              <a:latin typeface="+mj-lt"/>
            </a:endParaRPr>
          </a:p>
          <a:p>
            <a:pPr marL="1033463" lvl="1" indent="-571500">
              <a:buFont typeface="Wingdings" pitchFamily="2" charset="2"/>
              <a:buChar char="Ø"/>
            </a:pPr>
            <a:r>
              <a:rPr lang="en-US" sz="3600">
                <a:effectLst/>
                <a:latin typeface="+mj-lt"/>
                <a:ea typeface="Times New Roman" panose="02020603050405020304" pitchFamily="18" charset="0"/>
              </a:rPr>
              <a:t>In 2023, the poverty threshold for a single individual was $14,580 (Federal Poverty Line). </a:t>
            </a:r>
          </a:p>
          <a:p>
            <a:pPr lvl="1" indent="0">
              <a:buNone/>
            </a:pPr>
            <a:endParaRPr lang="en-US" sz="3600">
              <a:effectLst/>
              <a:latin typeface="+mj-lt"/>
            </a:endParaRPr>
          </a:p>
          <a:p>
            <a:pPr lvl="1" indent="0">
              <a:buNone/>
            </a:pPr>
            <a:r>
              <a:rPr lang="en-US" sz="3600">
                <a:latin typeface="+mj-lt"/>
                <a:cs typeface="Arial" panose="020B0604020202020204"/>
              </a:rPr>
              <a:t>Recent literature supports the findings that depression and low income in adults aged 25-65 are correlated. </a:t>
            </a:r>
          </a:p>
          <a:p>
            <a:endParaRPr lang="en-US" sz="3400">
              <a:cs typeface="Arial" panose="020B0604020202020204"/>
            </a:endParaRPr>
          </a:p>
          <a:p>
            <a:pPr marL="457200" indent="-457200">
              <a:buChar char="•"/>
            </a:pPr>
            <a:endParaRPr lang="en-US" sz="3400">
              <a:cs typeface="Arial" panose="020B0604020202020204"/>
            </a:endParaRPr>
          </a:p>
          <a:p>
            <a:pPr marL="457200" indent="-457200">
              <a:buChar char="•"/>
            </a:pPr>
            <a:endParaRPr lang="en-US">
              <a:cs typeface="Arial" panose="020B0604020202020204"/>
            </a:endParaRPr>
          </a:p>
          <a:p>
            <a:pPr marL="457200" indent="-457200">
              <a:buChar char="•"/>
            </a:pPr>
            <a:endParaRPr lang="en-US">
              <a:cs typeface="Arial" panose="020B0604020202020204"/>
            </a:endParaRPr>
          </a:p>
          <a:p>
            <a:pPr marL="457200" indent="-457200">
              <a:buChar char="•"/>
            </a:pPr>
            <a:endParaRPr lang="en-US">
              <a:cs typeface="Arial" panose="020B0604020202020204"/>
            </a:endParaRPr>
          </a:p>
        </p:txBody>
      </p:sp>
      <p:sp>
        <p:nvSpPr>
          <p:cNvPr id="13" name="Text Placeholder 12">
            <a:extLst>
              <a:ext uri="{FF2B5EF4-FFF2-40B4-BE49-F238E27FC236}">
                <a16:creationId xmlns:a16="http://schemas.microsoft.com/office/drawing/2014/main" id="{4DD4B619-430D-8A45-B4E0-96F5F4B5F4A9}"/>
              </a:ext>
            </a:extLst>
          </p:cNvPr>
          <p:cNvSpPr>
            <a:spLocks noGrp="1"/>
          </p:cNvSpPr>
          <p:nvPr>
            <p:ph type="body" sz="quarter" idx="23"/>
          </p:nvPr>
        </p:nvSpPr>
        <p:spPr>
          <a:xfrm>
            <a:off x="11400603" y="5551537"/>
            <a:ext cx="10058399" cy="1846659"/>
          </a:xfrm>
        </p:spPr>
        <p:txBody>
          <a:bodyPr/>
          <a:lstStyle/>
          <a:p>
            <a:pPr marL="457200" indent="-457200">
              <a:buFont typeface="Arial" panose="020B0604020202020204" pitchFamily="34" charset="0"/>
              <a:buChar char="•"/>
            </a:pPr>
            <a:r>
              <a:rPr lang="en-US" sz="3600"/>
              <a:t>To explore the relationship between poverty level and depression in adults ages 25-65.</a:t>
            </a:r>
          </a:p>
        </p:txBody>
      </p:sp>
      <p:sp>
        <p:nvSpPr>
          <p:cNvPr id="14" name="Text Placeholder 13">
            <a:extLst>
              <a:ext uri="{FF2B5EF4-FFF2-40B4-BE49-F238E27FC236}">
                <a16:creationId xmlns:a16="http://schemas.microsoft.com/office/drawing/2014/main" id="{A24D8D8C-BE60-804E-9306-8CEF739EA2BB}"/>
              </a:ext>
            </a:extLst>
          </p:cNvPr>
          <p:cNvSpPr>
            <a:spLocks noGrp="1"/>
          </p:cNvSpPr>
          <p:nvPr>
            <p:ph type="body" sz="quarter" idx="24"/>
          </p:nvPr>
        </p:nvSpPr>
        <p:spPr>
          <a:xfrm>
            <a:off x="11460724" y="20362788"/>
            <a:ext cx="10058400" cy="10784491"/>
          </a:xfrm>
        </p:spPr>
        <p:txBody>
          <a:bodyPr/>
          <a:lstStyle/>
          <a:p>
            <a:pPr marL="457200" indent="-457200">
              <a:buFont typeface="Arial" panose="020B0604020202020204" pitchFamily="34" charset="0"/>
              <a:buChar char="•"/>
            </a:pPr>
            <a:r>
              <a:rPr lang="en-US" sz="3600"/>
              <a:t>Observational secondary data analysis</a:t>
            </a:r>
          </a:p>
          <a:p>
            <a:pPr marL="457200" indent="-457200">
              <a:buFont typeface="Arial" panose="020B0604020202020204" pitchFamily="34" charset="0"/>
              <a:buChar char="•"/>
            </a:pPr>
            <a:r>
              <a:rPr lang="en-US" sz="3600"/>
              <a:t>Cross-sectional </a:t>
            </a:r>
            <a:r>
              <a:rPr lang="en-US" sz="3600" b="0" i="0" u="none" strike="noStrike">
                <a:effectLst/>
              </a:rPr>
              <a:t>data from the National Health Interview Survey for Adults </a:t>
            </a:r>
            <a:r>
              <a:rPr lang="en-US" sz="3600"/>
              <a:t>from</a:t>
            </a:r>
            <a:r>
              <a:rPr lang="en-US" sz="3600" b="0" i="0" u="none" strike="noStrike">
                <a:effectLst/>
              </a:rPr>
              <a:t> 2021.</a:t>
            </a:r>
          </a:p>
          <a:p>
            <a:r>
              <a:rPr lang="en-US" sz="3600" b="1"/>
              <a:t>Participants</a:t>
            </a:r>
          </a:p>
          <a:p>
            <a:pPr marL="457200" indent="-457200">
              <a:buFont typeface="Arial" panose="020B0604020202020204" pitchFamily="34" charset="0"/>
              <a:buChar char="•"/>
            </a:pPr>
            <a:r>
              <a:rPr lang="en-US" sz="3600"/>
              <a:t>Total sample size: N = 18,525</a:t>
            </a:r>
          </a:p>
          <a:p>
            <a:pPr marL="457200" indent="-457200">
              <a:buFont typeface="Arial" panose="020B0604020202020204" pitchFamily="34" charset="0"/>
              <a:buChar char="•"/>
            </a:pPr>
            <a:r>
              <a:rPr lang="en-US" sz="3600"/>
              <a:t>Adults ages 25-65 in the United States</a:t>
            </a:r>
          </a:p>
          <a:p>
            <a:pPr marL="457200" indent="-457200">
              <a:buFont typeface="Arial" panose="020B0604020202020204" pitchFamily="34" charset="0"/>
              <a:buChar char="•"/>
            </a:pPr>
            <a:r>
              <a:rPr lang="en-US" sz="3600"/>
              <a:t>46.2% male and  53.8% female</a:t>
            </a:r>
          </a:p>
          <a:p>
            <a:pPr marL="457200" indent="-457200">
              <a:buFont typeface="Arial" panose="020B0604020202020204" pitchFamily="34" charset="0"/>
              <a:buChar char="•"/>
            </a:pPr>
            <a:r>
              <a:rPr lang="en-US" sz="3600"/>
              <a:t>Variation of races</a:t>
            </a:r>
          </a:p>
          <a:p>
            <a:pPr marL="919163" lvl="1" indent="-457200">
              <a:buFont typeface="Arial" panose="020B0604020202020204" pitchFamily="34" charset="0"/>
              <a:buChar char="•"/>
            </a:pPr>
            <a:r>
              <a:rPr lang="en-US" sz="3200"/>
              <a:t>White – 63.8%</a:t>
            </a:r>
          </a:p>
          <a:p>
            <a:pPr marL="919163" lvl="1" indent="-457200">
              <a:buFont typeface="Arial" panose="020B0604020202020204" pitchFamily="34" charset="0"/>
              <a:buChar char="•"/>
            </a:pPr>
            <a:r>
              <a:rPr lang="en-US" sz="3200"/>
              <a:t>Black – 11.4%</a:t>
            </a:r>
          </a:p>
          <a:p>
            <a:pPr marL="919163" lvl="1" indent="-457200">
              <a:buFont typeface="Arial" panose="020B0604020202020204" pitchFamily="34" charset="0"/>
              <a:buChar char="•"/>
            </a:pPr>
            <a:r>
              <a:rPr lang="en-US" sz="3200"/>
              <a:t>Hispanic – 15.9%</a:t>
            </a:r>
          </a:p>
          <a:p>
            <a:pPr marL="919163" lvl="1" indent="-457200">
              <a:buFont typeface="Arial" panose="020B0604020202020204" pitchFamily="34" charset="0"/>
              <a:buChar char="•"/>
            </a:pPr>
            <a:r>
              <a:rPr lang="en-US" sz="3200"/>
              <a:t>Asian – 7.4%</a:t>
            </a:r>
          </a:p>
          <a:p>
            <a:pPr marL="919163" lvl="1" indent="-457200">
              <a:buFont typeface="Arial" panose="020B0604020202020204" pitchFamily="34" charset="0"/>
              <a:buChar char="•"/>
            </a:pPr>
            <a:r>
              <a:rPr lang="en-US" sz="3200"/>
              <a:t>American Indian/Native – 1.5%</a:t>
            </a:r>
          </a:p>
          <a:p>
            <a:r>
              <a:rPr lang="en-US" sz="3600" b="1"/>
              <a:t>Measures</a:t>
            </a:r>
          </a:p>
          <a:p>
            <a:pPr marL="457200" indent="-457200">
              <a:buFont typeface="Arial" panose="020B0604020202020204" pitchFamily="34" charset="0"/>
              <a:buChar char="•"/>
            </a:pPr>
            <a:r>
              <a:rPr lang="en-US" sz="3600">
                <a:solidFill>
                  <a:srgbClr val="262626"/>
                </a:solidFill>
              </a:rPr>
              <a:t>D</a:t>
            </a:r>
            <a:r>
              <a:rPr lang="en-US" sz="3600" b="0" i="0" u="none" strike="noStrike">
                <a:solidFill>
                  <a:srgbClr val="262626"/>
                </a:solidFill>
                <a:effectLst/>
              </a:rPr>
              <a:t>epressed at least monthly – outcome</a:t>
            </a:r>
          </a:p>
          <a:p>
            <a:pPr marL="457200" indent="-457200">
              <a:buFont typeface="Arial" panose="020B0604020202020204" pitchFamily="34" charset="0"/>
              <a:buChar char="•"/>
            </a:pPr>
            <a:r>
              <a:rPr lang="en-US" sz="3600">
                <a:solidFill>
                  <a:srgbClr val="262626"/>
                </a:solidFill>
              </a:rPr>
              <a:t>Federal Poverty Line - exposure</a:t>
            </a:r>
            <a:endParaRPr lang="en-US" sz="3600"/>
          </a:p>
        </p:txBody>
      </p:sp>
      <p:sp>
        <p:nvSpPr>
          <p:cNvPr id="15" name="Text Placeholder 14">
            <a:extLst>
              <a:ext uri="{FF2B5EF4-FFF2-40B4-BE49-F238E27FC236}">
                <a16:creationId xmlns:a16="http://schemas.microsoft.com/office/drawing/2014/main" id="{573F2124-F9EB-C443-9990-BDE8295F860C}"/>
              </a:ext>
            </a:extLst>
          </p:cNvPr>
          <p:cNvSpPr>
            <a:spLocks noGrp="1"/>
          </p:cNvSpPr>
          <p:nvPr>
            <p:ph type="body" sz="quarter" idx="25"/>
          </p:nvPr>
        </p:nvSpPr>
        <p:spPr>
          <a:xfrm>
            <a:off x="22470296" y="20812749"/>
            <a:ext cx="10058400" cy="1600438"/>
          </a:xfrm>
        </p:spPr>
        <p:txBody>
          <a:bodyPr wrap="square" lIns="365760" tIns="365760" rIns="365760" bIns="365760" anchor="t">
            <a:spAutoFit/>
          </a:bodyPr>
          <a:lstStyle/>
          <a:p>
            <a:r>
              <a:rPr lang="en-US" sz="2800">
                <a:cs typeface="Arial" panose="020B0604020202020204"/>
              </a:rPr>
              <a:t>Table 1: Poverty and Depression in Adults Between the Ages of 25 and 65 Amongst a Population of (N=18,525).</a:t>
            </a:r>
          </a:p>
        </p:txBody>
      </p:sp>
      <p:sp>
        <p:nvSpPr>
          <p:cNvPr id="16" name="Text Placeholder 15">
            <a:extLst>
              <a:ext uri="{FF2B5EF4-FFF2-40B4-BE49-F238E27FC236}">
                <a16:creationId xmlns:a16="http://schemas.microsoft.com/office/drawing/2014/main" id="{EC58161B-F9FB-9047-B3D0-05DFF4252F3B}"/>
              </a:ext>
            </a:extLst>
          </p:cNvPr>
          <p:cNvSpPr>
            <a:spLocks noGrp="1"/>
          </p:cNvSpPr>
          <p:nvPr>
            <p:ph type="body" sz="quarter" idx="26"/>
          </p:nvPr>
        </p:nvSpPr>
        <p:spPr>
          <a:xfrm>
            <a:off x="33359416" y="8790035"/>
            <a:ext cx="10058400" cy="10686002"/>
          </a:xfrm>
        </p:spPr>
        <p:txBody>
          <a:bodyPr wrap="square" lIns="365760" tIns="365760" rIns="365760" bIns="365760" anchor="t">
            <a:spAutoFit/>
          </a:bodyPr>
          <a:lstStyle/>
          <a:p>
            <a:pPr marL="571500" indent="-571500">
              <a:buFont typeface="Arial" panose="020B0604020202020204" pitchFamily="34" charset="0"/>
              <a:buChar char="•"/>
            </a:pPr>
            <a:r>
              <a:rPr lang="en-US"/>
              <a:t>Based on our analysis, the answer to our research question is yes.</a:t>
            </a:r>
            <a:endParaRPr lang="en-US">
              <a:cs typeface="Arial"/>
            </a:endParaRPr>
          </a:p>
          <a:p>
            <a:pPr marL="571500" indent="-571500">
              <a:buFont typeface="Arial" panose="020B0604020202020204" pitchFamily="34" charset="0"/>
              <a:buChar char="•"/>
            </a:pPr>
            <a:r>
              <a:rPr lang="en-US"/>
              <a:t>Income level is significantly associated with depression among young adults ages 25-65.</a:t>
            </a:r>
            <a:endParaRPr lang="en-US">
              <a:cs typeface="Arial"/>
            </a:endParaRPr>
          </a:p>
          <a:p>
            <a:pPr marL="571500" indent="-571500">
              <a:buFont typeface="Arial" panose="020B0604020202020204" pitchFamily="34" charset="0"/>
              <a:buChar char="•"/>
            </a:pPr>
            <a:r>
              <a:rPr lang="en-US">
                <a:cs typeface="Arial"/>
              </a:rPr>
              <a:t>The literature reveals a strong link between our hypothesis and what was found.</a:t>
            </a:r>
            <a:endParaRPr lang="en-US"/>
          </a:p>
          <a:p>
            <a:pPr marL="571500" indent="-571500">
              <a:buFont typeface="Arial" panose="020B0604020202020204" pitchFamily="34" charset="0"/>
              <a:buChar char="•"/>
            </a:pPr>
            <a:r>
              <a:rPr lang="en-US"/>
              <a:t>Persons with low family savings had 1.49 times higher odds (95% confidence interval, 1.01–2.21) of having depressive symptoms than persons with high family savings” (</a:t>
            </a:r>
            <a:r>
              <a:rPr lang="en-US" err="1"/>
              <a:t>Ettman</a:t>
            </a:r>
            <a:r>
              <a:rPr lang="en-US"/>
              <a:t> et al., 2020).</a:t>
            </a:r>
            <a:endParaRPr lang="en-US">
              <a:cs typeface="Arial"/>
            </a:endParaRPr>
          </a:p>
          <a:p>
            <a:pPr marL="571500" indent="-571500">
              <a:buFont typeface="Arial" panose="020B0604020202020204" pitchFamily="34" charset="0"/>
              <a:buChar char="•"/>
            </a:pPr>
            <a:r>
              <a:rPr lang="en-US"/>
              <a:t>For future research, we recommend narrowing down the age group so the results can be more marginalized toward middle-aged families struggling with poverty.</a:t>
            </a:r>
          </a:p>
          <a:p>
            <a:pPr marL="571500" indent="-571500">
              <a:buFont typeface="Arial" panose="020B0604020202020204" pitchFamily="34" charset="0"/>
              <a:buChar char="•"/>
            </a:pPr>
            <a:r>
              <a:rPr lang="en-US">
                <a:latin typeface="+mj-lt"/>
                <a:cs typeface="Arial"/>
              </a:rPr>
              <a:t>A strength of our research is that we used a nationally representative data set.</a:t>
            </a:r>
          </a:p>
          <a:p>
            <a:pPr marL="571500" indent="-571500">
              <a:buFont typeface="Arial" panose="020B0604020202020204" pitchFamily="34" charset="0"/>
              <a:buChar char="•"/>
            </a:pPr>
            <a:r>
              <a:rPr lang="en-US">
                <a:solidFill>
                  <a:srgbClr val="000000"/>
                </a:solidFill>
                <a:effectLst/>
                <a:latin typeface="+mj-lt"/>
                <a:ea typeface="Times New Roman" panose="02020603050405020304" pitchFamily="18" charset="0"/>
              </a:rPr>
              <a:t>A limitation of this research is that it was an observational secondary data analysis.</a:t>
            </a:r>
            <a:r>
              <a:rPr lang="en-US">
                <a:effectLst/>
                <a:latin typeface="+mj-lt"/>
              </a:rPr>
              <a:t> </a:t>
            </a:r>
            <a:endParaRPr lang="en-US">
              <a:latin typeface="+mj-lt"/>
              <a:cs typeface="Arial"/>
            </a:endParaRPr>
          </a:p>
        </p:txBody>
      </p:sp>
      <p:sp>
        <p:nvSpPr>
          <p:cNvPr id="17" name="Text Placeholder 16">
            <a:extLst>
              <a:ext uri="{FF2B5EF4-FFF2-40B4-BE49-F238E27FC236}">
                <a16:creationId xmlns:a16="http://schemas.microsoft.com/office/drawing/2014/main" id="{C88BBE9A-9B55-4542-9F18-BFAF6613CB1D}"/>
              </a:ext>
            </a:extLst>
          </p:cNvPr>
          <p:cNvSpPr>
            <a:spLocks noGrp="1"/>
          </p:cNvSpPr>
          <p:nvPr>
            <p:ph type="body" sz="quarter" idx="27"/>
          </p:nvPr>
        </p:nvSpPr>
        <p:spPr>
          <a:xfrm>
            <a:off x="33375600" y="20473588"/>
            <a:ext cx="10058400" cy="12557284"/>
          </a:xfrm>
        </p:spPr>
        <p:txBody>
          <a:bodyPr wrap="square" lIns="365760" tIns="365760" rIns="365760" bIns="365760" anchor="t">
            <a:spAutoFit/>
          </a:bodyPr>
          <a:lstStyle/>
          <a:p>
            <a:r>
              <a:rPr lang="en-US" sz="2400">
                <a:latin typeface="Times New Roman" panose="02020603050405020304" pitchFamily="18" charset="0"/>
                <a:cs typeface="Times New Roman" panose="02020603050405020304" pitchFamily="18" charset="0"/>
              </a:rPr>
              <a:t>Centers for Disease Control and Prevention. (2023). National, state</a:t>
            </a:r>
          </a:p>
          <a:p>
            <a:r>
              <a:rPr lang="en-US" sz="2400">
                <a:latin typeface="Times New Roman" panose="02020603050405020304" pitchFamily="18" charset="0"/>
                <a:cs typeface="Times New Roman" panose="02020603050405020304" pitchFamily="18" charset="0"/>
              </a:rPr>
              <a:t>       -level, and county-level prevalence estimates of adults aged ≥18</a:t>
            </a:r>
          </a:p>
          <a:p>
            <a:r>
              <a:rPr lang="en-US" sz="2400">
                <a:latin typeface="Times New Roman" panose="02020603050405020304" pitchFamily="18" charset="0"/>
                <a:cs typeface="Times New Roman" panose="02020603050405020304" pitchFamily="18" charset="0"/>
              </a:rPr>
              <a:t>       years self-reporting a lifetime diagnosis of Depression - United    </a:t>
            </a:r>
          </a:p>
          <a:p>
            <a:r>
              <a:rPr lang="en-US" sz="2400">
                <a:latin typeface="Times New Roman" panose="02020603050405020304" pitchFamily="18" charset="0"/>
                <a:cs typeface="Times New Roman" panose="02020603050405020304" pitchFamily="18" charset="0"/>
              </a:rPr>
              <a:t>       States, 2020. Centers for Disease Control and Prevention.  </a:t>
            </a:r>
          </a:p>
          <a:p>
            <a:endParaRPr lang="en-US" sz="2400">
              <a:latin typeface="Times New Roman" panose="02020603050405020304" pitchFamily="18" charset="0"/>
              <a:cs typeface="Times New Roman" panose="02020603050405020304" pitchFamily="18" charset="0"/>
            </a:endParaRPr>
          </a:p>
          <a:p>
            <a:pPr algn="l" rtl="0">
              <a:spcBef>
                <a:spcPts val="0"/>
              </a:spcBef>
              <a:spcAft>
                <a:spcPts val="0"/>
              </a:spcAft>
            </a:pPr>
            <a:r>
              <a:rPr lang="en-US" sz="2400" b="0" i="0" u="none" strike="noStrike" err="1">
                <a:solidFill>
                  <a:srgbClr val="000000"/>
                </a:solidFill>
                <a:effectLst/>
                <a:latin typeface="Times New Roman" panose="02020603050405020304" pitchFamily="18" charset="0"/>
                <a:cs typeface="Times New Roman" panose="02020603050405020304" pitchFamily="18" charset="0"/>
              </a:rPr>
              <a:t>Ettman</a:t>
            </a:r>
            <a:r>
              <a:rPr lang="en-US" sz="2400" b="0" i="0" u="none" strike="noStrike">
                <a:solidFill>
                  <a:srgbClr val="000000"/>
                </a:solidFill>
                <a:effectLst/>
                <a:latin typeface="Times New Roman" panose="02020603050405020304" pitchFamily="18" charset="0"/>
                <a:cs typeface="Times New Roman" panose="02020603050405020304" pitchFamily="18" charset="0"/>
              </a:rPr>
              <a:t>, C. K., Cohen, G. H., &amp; Galea, S. (2020). Is wealth associated with</a:t>
            </a:r>
          </a:p>
          <a:p>
            <a:pPr algn="l" rtl="0">
              <a:spcBef>
                <a:spcPts val="0"/>
              </a:spcBef>
              <a:spcAft>
                <a:spcPts val="0"/>
              </a:spcAft>
            </a:pPr>
            <a:r>
              <a:rPr lang="en-US" sz="2400">
                <a:solidFill>
                  <a:srgbClr val="000000"/>
                </a:solidFill>
                <a:latin typeface="Times New Roman" panose="02020603050405020304" pitchFamily="18" charset="0"/>
                <a:cs typeface="Times New Roman" panose="02020603050405020304" pitchFamily="18" charset="0"/>
              </a:rPr>
              <a:t>       </a:t>
            </a:r>
            <a:r>
              <a:rPr lang="en-US" sz="2400" b="0" i="0" u="none" strike="noStrike">
                <a:solidFill>
                  <a:srgbClr val="000000"/>
                </a:solidFill>
                <a:effectLst/>
                <a:latin typeface="Times New Roman" panose="02020603050405020304" pitchFamily="18" charset="0"/>
                <a:cs typeface="Times New Roman" panose="02020603050405020304" pitchFamily="18" charset="0"/>
              </a:rPr>
              <a:t> depressive symptoms in the United States? Annals of Epidemiology,</a:t>
            </a:r>
          </a:p>
          <a:p>
            <a:pPr algn="l" rtl="0">
              <a:spcBef>
                <a:spcPts val="0"/>
              </a:spcBef>
              <a:spcAft>
                <a:spcPts val="0"/>
              </a:spcAft>
            </a:pPr>
            <a:r>
              <a:rPr lang="en-US" sz="2400">
                <a:solidFill>
                  <a:srgbClr val="000000"/>
                </a:solidFill>
                <a:latin typeface="Times New Roman" panose="02020603050405020304" pitchFamily="18" charset="0"/>
                <a:cs typeface="Times New Roman" panose="02020603050405020304" pitchFamily="18" charset="0"/>
              </a:rPr>
              <a:t>       </a:t>
            </a:r>
            <a:r>
              <a:rPr lang="en-US" sz="2400" b="0" i="0" u="none" strike="noStrike">
                <a:solidFill>
                  <a:srgbClr val="000000"/>
                </a:solidFill>
                <a:effectLst/>
                <a:latin typeface="Times New Roman" panose="02020603050405020304" pitchFamily="18" charset="0"/>
                <a:cs typeface="Times New Roman" panose="02020603050405020304" pitchFamily="18" charset="0"/>
              </a:rPr>
              <a:t> 43, 25. </a:t>
            </a:r>
            <a:r>
              <a:rPr lang="en-US" sz="2400" b="0" i="0" u="sng" strike="noStrike">
                <a:solidFill>
                  <a:srgbClr val="1155CC"/>
                </a:solidFill>
                <a:effectLst/>
                <a:latin typeface="Times New Roman" panose="02020603050405020304" pitchFamily="18" charset="0"/>
                <a:cs typeface="Times New Roman" panose="02020603050405020304" pitchFamily="18" charset="0"/>
                <a:hlinkClick r:id="rId2"/>
              </a:rPr>
              <a:t>https://doi.org/10.1016/j.annepidem.2020.02.001</a:t>
            </a:r>
            <a:endParaRPr lang="en-US" sz="2400" b="0" i="0" u="none" strike="noStrike">
              <a:solidFill>
                <a:srgbClr val="000000"/>
              </a:solidFill>
              <a:effectLst/>
              <a:latin typeface="Times New Roman" panose="02020603050405020304" pitchFamily="18" charset="0"/>
              <a:cs typeface="Times New Roman" panose="02020603050405020304" pitchFamily="18" charset="0"/>
            </a:endParaRPr>
          </a:p>
          <a:p>
            <a:endParaRPr lang="en-US" sz="2400">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rPr>
              <a:t>Low-income communities: Anxiety and Depression Association of</a:t>
            </a:r>
          </a:p>
          <a:p>
            <a:r>
              <a:rPr lang="en-US" sz="2400">
                <a:latin typeface="Times New Roman" panose="02020603050405020304" pitchFamily="18" charset="0"/>
                <a:cs typeface="Times New Roman" panose="02020603050405020304" pitchFamily="18" charset="0"/>
              </a:rPr>
              <a:t>        America, ADAA. Communities | Anxiety and Depression</a:t>
            </a:r>
          </a:p>
          <a:p>
            <a:r>
              <a:rPr lang="en-US" sz="2400">
                <a:latin typeface="Times New Roman" panose="02020603050405020304" pitchFamily="18" charset="0"/>
                <a:cs typeface="Times New Roman" panose="02020603050405020304" pitchFamily="18" charset="0"/>
              </a:rPr>
              <a:t>        Association of America, ADAA. (n.d.). </a:t>
            </a:r>
            <a:r>
              <a:rPr lang="en-US" sz="2400">
                <a:latin typeface="Times New Roman" panose="02020603050405020304" pitchFamily="18" charset="0"/>
                <a:cs typeface="Times New Roman" panose="02020603050405020304" pitchFamily="18" charset="0"/>
                <a:hlinkClick r:id="rId3"/>
              </a:rPr>
              <a:t>https://adaa.org/find</a:t>
            </a:r>
            <a:endParaRPr lang="en-US" sz="2400">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rPr>
              <a:t>       -help/by-demographics/low-income </a:t>
            </a:r>
          </a:p>
          <a:p>
            <a:endParaRPr lang="en-US" sz="2400">
              <a:latin typeface="Times New Roman" panose="02020603050405020304" pitchFamily="18" charset="0"/>
              <a:cs typeface="Times New Roman" panose="02020603050405020304" pitchFamily="18" charset="0"/>
            </a:endParaRPr>
          </a:p>
          <a:p>
            <a:r>
              <a:rPr lang="en-US" sz="2400" b="0" i="0" u="none" strike="noStrike">
                <a:solidFill>
                  <a:srgbClr val="000000"/>
                </a:solidFill>
                <a:effectLst/>
                <a:latin typeface="Times New Roman" panose="02020603050405020304" pitchFamily="18" charset="0"/>
                <a:cs typeface="Times New Roman" panose="02020603050405020304" pitchFamily="18" charset="0"/>
              </a:rPr>
              <a:t>Scott, M. P. (2023). </a:t>
            </a:r>
            <a:r>
              <a:rPr lang="en-US" sz="2400" b="0" i="1" u="none" strike="noStrike">
                <a:solidFill>
                  <a:srgbClr val="000000"/>
                </a:solidFill>
                <a:effectLst/>
                <a:latin typeface="Times New Roman" panose="02020603050405020304" pitchFamily="18" charset="0"/>
                <a:cs typeface="Times New Roman" panose="02020603050405020304" pitchFamily="18" charset="0"/>
              </a:rPr>
              <a:t>Income definition: Types, examples, and taxes</a:t>
            </a:r>
            <a:r>
              <a:rPr lang="en-US" sz="2400" b="0" i="0" u="none" strike="noStrike">
                <a:solidFill>
                  <a:srgbClr val="000000"/>
                </a:solidFill>
                <a:effectLst/>
                <a:latin typeface="Times New Roman" panose="02020603050405020304" pitchFamily="18" charset="0"/>
                <a:cs typeface="Times New Roman" panose="02020603050405020304" pitchFamily="18" charset="0"/>
              </a:rPr>
              <a:t>.    </a:t>
            </a:r>
          </a:p>
          <a:p>
            <a:r>
              <a:rPr lang="en-US" sz="2400">
                <a:solidFill>
                  <a:srgbClr val="000000"/>
                </a:solidFill>
                <a:latin typeface="Times New Roman" panose="02020603050405020304" pitchFamily="18" charset="0"/>
                <a:cs typeface="Times New Roman" panose="02020603050405020304" pitchFamily="18" charset="0"/>
              </a:rPr>
              <a:t>       </a:t>
            </a:r>
            <a:r>
              <a:rPr lang="en-US" sz="2400" b="0" i="0" u="none" strike="noStrike">
                <a:solidFill>
                  <a:srgbClr val="000000"/>
                </a:solidFill>
                <a:effectLst/>
                <a:latin typeface="Times New Roman" panose="02020603050405020304" pitchFamily="18" charset="0"/>
                <a:cs typeface="Times New Roman" panose="02020603050405020304" pitchFamily="18" charset="0"/>
              </a:rPr>
              <a:t> Investopedia. https://</a:t>
            </a:r>
            <a:r>
              <a:rPr lang="en-US" sz="2400" b="0" i="0" u="none" strike="noStrike" err="1">
                <a:solidFill>
                  <a:srgbClr val="000000"/>
                </a:solidFill>
                <a:effectLst/>
                <a:latin typeface="Times New Roman" panose="02020603050405020304" pitchFamily="18" charset="0"/>
                <a:cs typeface="Times New Roman" panose="02020603050405020304" pitchFamily="18" charset="0"/>
              </a:rPr>
              <a:t>www.investopedia.com</a:t>
            </a:r>
            <a:r>
              <a:rPr lang="en-US" sz="2400" b="0" i="0" u="none" strike="noStrike">
                <a:solidFill>
                  <a:srgbClr val="000000"/>
                </a:solidFill>
                <a:effectLst/>
                <a:latin typeface="Times New Roman" panose="02020603050405020304" pitchFamily="18" charset="0"/>
                <a:cs typeface="Times New Roman" panose="02020603050405020304" pitchFamily="18" charset="0"/>
              </a:rPr>
              <a:t>/terms/</a:t>
            </a:r>
            <a:r>
              <a:rPr lang="en-US" sz="2400" b="0" i="0" u="none" strike="noStrike" err="1">
                <a:solidFill>
                  <a:srgbClr val="000000"/>
                </a:solidFill>
                <a:effectLst/>
                <a:latin typeface="Times New Roman" panose="02020603050405020304" pitchFamily="18" charset="0"/>
                <a:cs typeface="Times New Roman" panose="02020603050405020304" pitchFamily="18" charset="0"/>
              </a:rPr>
              <a:t>i</a:t>
            </a:r>
            <a:r>
              <a:rPr lang="en-US" sz="2400" b="0" i="0" u="none" strike="noStrike">
                <a:solidFill>
                  <a:srgbClr val="000000"/>
                </a:solidFill>
                <a:effectLst/>
                <a:latin typeface="Times New Roman" panose="02020603050405020304" pitchFamily="18" charset="0"/>
                <a:cs typeface="Times New Roman" panose="02020603050405020304" pitchFamily="18" charset="0"/>
              </a:rPr>
              <a:t>/</a:t>
            </a:r>
            <a:r>
              <a:rPr lang="en-US" sz="2400" b="0" i="0" u="none" strike="noStrike" err="1">
                <a:solidFill>
                  <a:srgbClr val="000000"/>
                </a:solidFill>
                <a:effectLst/>
                <a:latin typeface="Times New Roman" panose="02020603050405020304" pitchFamily="18" charset="0"/>
                <a:cs typeface="Times New Roman" panose="02020603050405020304" pitchFamily="18" charset="0"/>
              </a:rPr>
              <a:t>income.asp</a:t>
            </a:r>
            <a:r>
              <a:rPr lang="en-US" sz="2400" b="0" i="0" u="none" strike="noStrike">
                <a:solidFill>
                  <a:srgbClr val="000000"/>
                </a:solidFill>
                <a:effectLst/>
                <a:latin typeface="Times New Roman" panose="02020603050405020304" pitchFamily="18" charset="0"/>
                <a:cs typeface="Times New Roman" panose="02020603050405020304" pitchFamily="18" charset="0"/>
              </a:rPr>
              <a:t> </a:t>
            </a:r>
            <a:endParaRPr lang="en-US" sz="2400">
              <a:latin typeface="Times New Roman" panose="02020603050405020304" pitchFamily="18" charset="0"/>
              <a:cs typeface="Times New Roman" panose="02020603050405020304" pitchFamily="18" charset="0"/>
            </a:endParaRPr>
          </a:p>
          <a:p>
            <a:endParaRPr lang="en-US" sz="2400">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rPr>
              <a:t>This is why mental health should be a political priority. World</a:t>
            </a:r>
          </a:p>
          <a:p>
            <a:r>
              <a:rPr lang="en-US" sz="2400">
                <a:latin typeface="Times New Roman" panose="02020603050405020304" pitchFamily="18" charset="0"/>
                <a:cs typeface="Times New Roman" panose="02020603050405020304" pitchFamily="18" charset="0"/>
              </a:rPr>
              <a:t>       Economic Forum. (n.d.).</a:t>
            </a:r>
          </a:p>
          <a:p>
            <a:r>
              <a:rPr lang="en-US" sz="2400">
                <a:latin typeface="Times New Roman" panose="02020603050405020304" pitchFamily="18" charset="0"/>
                <a:cs typeface="Times New Roman" panose="02020603050405020304" pitchFamily="18" charset="0"/>
              </a:rPr>
              <a:t>       </a:t>
            </a:r>
            <a:r>
              <a:rPr lang="en-US" sz="2400">
                <a:latin typeface="Times New Roman" panose="02020603050405020304" pitchFamily="18" charset="0"/>
                <a:cs typeface="Times New Roman" panose="02020603050405020304" pitchFamily="18" charset="0"/>
                <a:hlinkClick r:id="rId4"/>
              </a:rPr>
              <a:t>https://www.weforum.org/agenda/2021/01/poverty-mental</a:t>
            </a:r>
            <a:endParaRPr lang="en-US" sz="2400">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rPr>
              <a:t>      -health-covid-intervention/ </a:t>
            </a:r>
          </a:p>
          <a:p>
            <a:endParaRPr lang="en-US" sz="2400">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rPr>
              <a:t>U.S. Department of Health and Human Services. (n.d.). Major</a:t>
            </a:r>
          </a:p>
          <a:p>
            <a:r>
              <a:rPr lang="en-US" sz="2400">
                <a:latin typeface="Times New Roman" panose="02020603050405020304" pitchFamily="18" charset="0"/>
                <a:cs typeface="Times New Roman" panose="02020603050405020304" pitchFamily="18" charset="0"/>
              </a:rPr>
              <a:t>        depression. National Institute of Mental Health.</a:t>
            </a:r>
          </a:p>
          <a:p>
            <a:r>
              <a:rPr lang="en-US" sz="2400">
                <a:latin typeface="Times New Roman" panose="02020603050405020304" pitchFamily="18" charset="0"/>
                <a:cs typeface="Times New Roman" panose="02020603050405020304" pitchFamily="18" charset="0"/>
              </a:rPr>
              <a:t>        https://</a:t>
            </a:r>
            <a:r>
              <a:rPr lang="en-US" sz="2400" err="1">
                <a:latin typeface="Times New Roman" panose="02020603050405020304" pitchFamily="18" charset="0"/>
                <a:cs typeface="Times New Roman" panose="02020603050405020304" pitchFamily="18" charset="0"/>
              </a:rPr>
              <a:t>www.nimh.nih.gov</a:t>
            </a:r>
            <a:r>
              <a:rPr lang="en-US" sz="2400">
                <a:latin typeface="Times New Roman" panose="02020603050405020304" pitchFamily="18" charset="0"/>
                <a:cs typeface="Times New Roman" panose="02020603050405020304" pitchFamily="18" charset="0"/>
              </a:rPr>
              <a:t>/health/statistics/major-depression </a:t>
            </a:r>
          </a:p>
          <a:p>
            <a:endParaRPr lang="en-US">
              <a:cs typeface="Arial"/>
            </a:endParaRPr>
          </a:p>
        </p:txBody>
      </p:sp>
      <p:pic>
        <p:nvPicPr>
          <p:cNvPr id="18" name="Picture 17" descr="A close-up of a logo&#10;&#10;Description automatically generated">
            <a:extLst>
              <a:ext uri="{FF2B5EF4-FFF2-40B4-BE49-F238E27FC236}">
                <a16:creationId xmlns:a16="http://schemas.microsoft.com/office/drawing/2014/main" id="{3F523A47-7F42-240C-E468-0242F009FAE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6500" y="456023"/>
            <a:ext cx="9579277" cy="3216240"/>
          </a:xfrm>
          <a:prstGeom prst="rect">
            <a:avLst/>
          </a:prstGeom>
        </p:spPr>
      </p:pic>
      <p:pic>
        <p:nvPicPr>
          <p:cNvPr id="11" name="Picture 10" descr="A close-up of a logo&#10;&#10;Description automatically generated">
            <a:extLst>
              <a:ext uri="{FF2B5EF4-FFF2-40B4-BE49-F238E27FC236}">
                <a16:creationId xmlns:a16="http://schemas.microsoft.com/office/drawing/2014/main" id="{008CBAD0-A195-6C71-C7EB-5AC2D7B4F58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207355" y="425113"/>
            <a:ext cx="9210461" cy="3216240"/>
          </a:xfrm>
          <a:prstGeom prst="rect">
            <a:avLst/>
          </a:prstGeom>
        </p:spPr>
      </p:pic>
      <p:sp>
        <p:nvSpPr>
          <p:cNvPr id="21" name="Text Placeholder 5">
            <a:extLst>
              <a:ext uri="{FF2B5EF4-FFF2-40B4-BE49-F238E27FC236}">
                <a16:creationId xmlns:a16="http://schemas.microsoft.com/office/drawing/2014/main" id="{CB33958F-6C87-B4E1-7A97-C13383028902}"/>
              </a:ext>
            </a:extLst>
          </p:cNvPr>
          <p:cNvSpPr txBox="1">
            <a:spLocks/>
          </p:cNvSpPr>
          <p:nvPr/>
        </p:nvSpPr>
        <p:spPr>
          <a:xfrm>
            <a:off x="11444698" y="7873411"/>
            <a:ext cx="10059099" cy="769441"/>
          </a:xfrm>
          <a:prstGeom prst="rect">
            <a:avLst/>
          </a:prstGeom>
        </p:spPr>
        <p:txBody>
          <a:bodyPr wrap="square">
            <a:spAutoFit/>
          </a:bodyPr>
          <a:lstStyle>
            <a:lvl1pPr marL="0" indent="0" algn="ctr" defTabSz="7802411" rtl="0" eaLnBrk="1" latinLnBrk="0" hangingPunct="1">
              <a:spcBef>
                <a:spcPct val="20000"/>
              </a:spcBef>
              <a:buFont typeface="Arial" pitchFamily="34" charset="0"/>
              <a:buNone/>
              <a:tabLst/>
              <a:defRPr lang="en-US" sz="3000" b="1" kern="1200" dirty="0">
                <a:solidFill>
                  <a:schemeClr val="accent1">
                    <a:lumMod val="50000"/>
                  </a:schemeClr>
                </a:solidFill>
                <a:latin typeface="+mj-lt"/>
                <a:ea typeface="+mn-ea"/>
                <a:cs typeface="+mn-cs"/>
              </a:defRPr>
            </a:lvl1pPr>
            <a:lvl2pPr marL="1354653" indent="-1354653" algn="l" defTabSz="7802411" rtl="0" eaLnBrk="1" latinLnBrk="0" hangingPunct="1">
              <a:spcBef>
                <a:spcPct val="20000"/>
              </a:spcBef>
              <a:buFont typeface="Arial" pitchFamily="34" charset="0"/>
              <a:buChar char="–"/>
              <a:tabLst/>
              <a:defRPr lang="en-US" sz="3200" kern="1200" smtClean="0">
                <a:solidFill>
                  <a:schemeClr val="tx1"/>
                </a:solidFill>
                <a:latin typeface="+mn-lt"/>
                <a:ea typeface="+mn-ea"/>
                <a:cs typeface="+mn-cs"/>
              </a:defRPr>
            </a:lvl2pPr>
            <a:lvl3pPr marL="1354653" indent="-1354653" algn="l" defTabSz="7802411" rtl="0" eaLnBrk="1" latinLnBrk="0" hangingPunct="1">
              <a:spcBef>
                <a:spcPct val="20000"/>
              </a:spcBef>
              <a:buFont typeface="Arial" pitchFamily="34" charset="0"/>
              <a:buChar char="•"/>
              <a:tabLst/>
              <a:defRPr lang="en-US" sz="2000" kern="1200" smtClean="0">
                <a:solidFill>
                  <a:schemeClr val="tx1"/>
                </a:solidFill>
                <a:latin typeface="+mn-lt"/>
                <a:ea typeface="+mn-ea"/>
                <a:cs typeface="+mn-cs"/>
              </a:defRPr>
            </a:lvl3pPr>
            <a:lvl4pPr marL="1354653" indent="-1354653" algn="l" defTabSz="7802411" rtl="0" eaLnBrk="1" latinLnBrk="0" hangingPunct="1">
              <a:spcBef>
                <a:spcPct val="20000"/>
              </a:spcBef>
              <a:buFont typeface="Arial" pitchFamily="34" charset="0"/>
              <a:buChar char="–"/>
              <a:tabLst/>
              <a:defRPr lang="en-US" sz="1600" kern="1200" smtClean="0">
                <a:solidFill>
                  <a:schemeClr val="tx1"/>
                </a:solidFill>
                <a:latin typeface="+mn-lt"/>
                <a:ea typeface="+mn-ea"/>
                <a:cs typeface="+mn-cs"/>
              </a:defRPr>
            </a:lvl4pPr>
            <a:lvl5pPr marL="1354653" indent="-1354653" algn="l" defTabSz="7802411" rtl="0" eaLnBrk="1" latinLnBrk="0" hangingPunct="1">
              <a:spcBef>
                <a:spcPct val="20000"/>
              </a:spcBef>
              <a:buFont typeface="Arial" pitchFamily="34" charset="0"/>
              <a:buChar char="»"/>
              <a:tabLst/>
              <a:defRPr lang="en-US" sz="1600" kern="1200">
                <a:solidFill>
                  <a:schemeClr val="tx1"/>
                </a:solidFill>
                <a:latin typeface="+mn-lt"/>
                <a:ea typeface="+mn-ea"/>
                <a:cs typeface="+mn-cs"/>
              </a:defRPr>
            </a:lvl5pPr>
            <a:lvl6pPr marL="21456635"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6pPr>
            <a:lvl7pPr marL="25357837"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7pPr>
            <a:lvl8pPr marL="29259046"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8pPr>
            <a:lvl9pPr marL="33160251"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9pPr>
          </a:lstStyle>
          <a:p>
            <a:r>
              <a:rPr lang="en-US" sz="4400"/>
              <a:t>Hypothesis</a:t>
            </a:r>
          </a:p>
        </p:txBody>
      </p:sp>
      <p:sp>
        <p:nvSpPr>
          <p:cNvPr id="22" name="Text Placeholder 12">
            <a:extLst>
              <a:ext uri="{FF2B5EF4-FFF2-40B4-BE49-F238E27FC236}">
                <a16:creationId xmlns:a16="http://schemas.microsoft.com/office/drawing/2014/main" id="{181C58B2-42DB-4627-F29E-0A883A226BF2}"/>
              </a:ext>
            </a:extLst>
          </p:cNvPr>
          <p:cNvSpPr txBox="1">
            <a:spLocks/>
          </p:cNvSpPr>
          <p:nvPr/>
        </p:nvSpPr>
        <p:spPr>
          <a:xfrm>
            <a:off x="11399903" y="8349429"/>
            <a:ext cx="10058399" cy="2400657"/>
          </a:xfrm>
          <a:prstGeom prst="rect">
            <a:avLst/>
          </a:prstGeom>
        </p:spPr>
        <p:txBody>
          <a:bodyPr wrap="square" lIns="365760" tIns="365760" rIns="365760" bIns="365760">
            <a:spAutoFit/>
          </a:bodyPr>
          <a:lstStyle>
            <a:lvl1pPr marL="0" indent="0" algn="l" defTabSz="7802411" rtl="0" eaLnBrk="1" latinLnBrk="0" hangingPunct="1">
              <a:spcBef>
                <a:spcPct val="20000"/>
              </a:spcBef>
              <a:buFont typeface="Arial" pitchFamily="34" charset="0"/>
              <a:buNone/>
              <a:tabLst/>
              <a:defRPr lang="en-US" sz="3200" kern="1200" dirty="0">
                <a:solidFill>
                  <a:schemeClr val="tx1"/>
                </a:solidFill>
                <a:latin typeface="+mn-lt"/>
                <a:ea typeface="+mn-ea"/>
                <a:cs typeface="+mn-cs"/>
              </a:defRPr>
            </a:lvl1pPr>
            <a:lvl2pPr marL="461963" indent="-231775" algn="l" defTabSz="7802411" rtl="0" eaLnBrk="1" latinLnBrk="0" hangingPunct="1">
              <a:spcBef>
                <a:spcPct val="20000"/>
              </a:spcBef>
              <a:buFont typeface="Arial" pitchFamily="34" charset="0"/>
              <a:buChar char="–"/>
              <a:tabLst/>
              <a:defRPr lang="en-US" sz="2400" kern="1200" dirty="0">
                <a:solidFill>
                  <a:schemeClr val="tx1"/>
                </a:solidFill>
                <a:latin typeface="+mn-lt"/>
                <a:ea typeface="+mn-ea"/>
                <a:cs typeface="+mn-cs"/>
              </a:defRPr>
            </a:lvl2pPr>
            <a:lvl3pPr marL="461963" indent="-231775" algn="l" defTabSz="7802411" rtl="0" eaLnBrk="1" latinLnBrk="0" hangingPunct="1">
              <a:spcBef>
                <a:spcPct val="20000"/>
              </a:spcBef>
              <a:buFont typeface="Arial" pitchFamily="34" charset="0"/>
              <a:buChar char="•"/>
              <a:tabLst/>
              <a:defRPr lang="en-US" sz="1800" kern="1200" dirty="0">
                <a:solidFill>
                  <a:schemeClr val="tx1"/>
                </a:solidFill>
                <a:latin typeface="+mn-lt"/>
                <a:ea typeface="+mn-ea"/>
                <a:cs typeface="+mn-cs"/>
              </a:defRPr>
            </a:lvl3pPr>
            <a:lvl4pPr marL="461963" indent="-231775" algn="l" defTabSz="7802411" rtl="0" eaLnBrk="1" latinLnBrk="0" hangingPunct="1">
              <a:spcBef>
                <a:spcPct val="20000"/>
              </a:spcBef>
              <a:buFont typeface="Arial" pitchFamily="34" charset="0"/>
              <a:buChar char="–"/>
              <a:tabLst/>
              <a:defRPr lang="en-US" sz="1200" kern="1200" dirty="0">
                <a:solidFill>
                  <a:schemeClr val="tx1"/>
                </a:solidFill>
                <a:latin typeface="+mn-lt"/>
                <a:ea typeface="+mn-ea"/>
                <a:cs typeface="+mn-cs"/>
              </a:defRPr>
            </a:lvl4pPr>
            <a:lvl5pPr marL="461963" indent="-231775" algn="l" defTabSz="7802411" rtl="0" eaLnBrk="1" latinLnBrk="0" hangingPunct="1">
              <a:spcBef>
                <a:spcPct val="20000"/>
              </a:spcBef>
              <a:buFont typeface="Arial" pitchFamily="34" charset="0"/>
              <a:buChar char="»"/>
              <a:tabLst/>
              <a:defRPr lang="en-US" sz="1200" kern="1200" dirty="0">
                <a:solidFill>
                  <a:schemeClr val="tx1"/>
                </a:solidFill>
                <a:latin typeface="+mn-lt"/>
                <a:ea typeface="+mn-ea"/>
                <a:cs typeface="+mn-cs"/>
              </a:defRPr>
            </a:lvl5pPr>
            <a:lvl6pPr marL="21456635"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6pPr>
            <a:lvl7pPr marL="25357837"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7pPr>
            <a:lvl8pPr marL="29259046"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8pPr>
            <a:lvl9pPr marL="33160251"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9pPr>
          </a:lstStyle>
          <a:p>
            <a:pPr marL="457200" indent="-457200">
              <a:buFont typeface="Arial" pitchFamily="34" charset="0"/>
              <a:buChar char="•"/>
            </a:pPr>
            <a:r>
              <a:rPr lang="en-US" sz="3600"/>
              <a:t>Poverty level and depression are significantly associated in adults ages 25-65.</a:t>
            </a:r>
          </a:p>
        </p:txBody>
      </p:sp>
      <p:sp>
        <p:nvSpPr>
          <p:cNvPr id="27" name="Text Placeholder 14">
            <a:extLst>
              <a:ext uri="{FF2B5EF4-FFF2-40B4-BE49-F238E27FC236}">
                <a16:creationId xmlns:a16="http://schemas.microsoft.com/office/drawing/2014/main" id="{82D5B6BF-1C1D-3F3A-8F19-8F0C88F6DDBA}"/>
              </a:ext>
            </a:extLst>
          </p:cNvPr>
          <p:cNvSpPr txBox="1">
            <a:spLocks/>
          </p:cNvSpPr>
          <p:nvPr/>
        </p:nvSpPr>
        <p:spPr>
          <a:xfrm>
            <a:off x="22416713" y="5645512"/>
            <a:ext cx="10287322" cy="4764381"/>
          </a:xfrm>
          <a:prstGeom prst="rect">
            <a:avLst/>
          </a:prstGeom>
        </p:spPr>
        <p:txBody>
          <a:bodyPr wrap="square" lIns="365760" tIns="365760" rIns="365760" bIns="365760" anchor="t">
            <a:spAutoFit/>
          </a:bodyPr>
          <a:lstStyle>
            <a:lvl1pPr marL="0" indent="0" algn="l" defTabSz="7802411" rtl="0" eaLnBrk="1" latinLnBrk="0" hangingPunct="1">
              <a:spcBef>
                <a:spcPct val="20000"/>
              </a:spcBef>
              <a:buFont typeface="Arial" pitchFamily="34" charset="0"/>
              <a:buNone/>
              <a:tabLst/>
              <a:defRPr lang="en-US" sz="3200" kern="1200" dirty="0">
                <a:solidFill>
                  <a:schemeClr val="tx1"/>
                </a:solidFill>
                <a:latin typeface="+mn-lt"/>
                <a:ea typeface="+mn-ea"/>
                <a:cs typeface="+mn-cs"/>
              </a:defRPr>
            </a:lvl1pPr>
            <a:lvl2pPr marL="461963" indent="-231775" algn="l" defTabSz="7802411" rtl="0" eaLnBrk="1" latinLnBrk="0" hangingPunct="1">
              <a:spcBef>
                <a:spcPct val="20000"/>
              </a:spcBef>
              <a:buFont typeface="Arial" pitchFamily="34" charset="0"/>
              <a:buChar char="–"/>
              <a:tabLst/>
              <a:defRPr lang="en-US" sz="2400" kern="1200" dirty="0">
                <a:solidFill>
                  <a:schemeClr val="tx1"/>
                </a:solidFill>
                <a:latin typeface="+mn-lt"/>
                <a:ea typeface="+mn-ea"/>
                <a:cs typeface="+mn-cs"/>
              </a:defRPr>
            </a:lvl2pPr>
            <a:lvl3pPr marL="461963" indent="-231775" algn="l" defTabSz="7802411" rtl="0" eaLnBrk="1" latinLnBrk="0" hangingPunct="1">
              <a:spcBef>
                <a:spcPct val="20000"/>
              </a:spcBef>
              <a:buFont typeface="Arial" pitchFamily="34" charset="0"/>
              <a:buChar char="•"/>
              <a:tabLst/>
              <a:defRPr lang="en-US" sz="1800" kern="1200" dirty="0">
                <a:solidFill>
                  <a:schemeClr val="tx1"/>
                </a:solidFill>
                <a:latin typeface="+mn-lt"/>
                <a:ea typeface="+mn-ea"/>
                <a:cs typeface="+mn-cs"/>
              </a:defRPr>
            </a:lvl3pPr>
            <a:lvl4pPr marL="461963" indent="-231775" algn="l" defTabSz="7802411" rtl="0" eaLnBrk="1" latinLnBrk="0" hangingPunct="1">
              <a:spcBef>
                <a:spcPct val="20000"/>
              </a:spcBef>
              <a:buFont typeface="Arial" pitchFamily="34" charset="0"/>
              <a:buChar char="–"/>
              <a:tabLst/>
              <a:defRPr lang="en-US" sz="1200" kern="1200" dirty="0">
                <a:solidFill>
                  <a:schemeClr val="tx1"/>
                </a:solidFill>
                <a:latin typeface="+mn-lt"/>
                <a:ea typeface="+mn-ea"/>
                <a:cs typeface="+mn-cs"/>
              </a:defRPr>
            </a:lvl4pPr>
            <a:lvl5pPr marL="461963" indent="-231775" algn="l" defTabSz="7802411" rtl="0" eaLnBrk="1" latinLnBrk="0" hangingPunct="1">
              <a:spcBef>
                <a:spcPct val="20000"/>
              </a:spcBef>
              <a:buFont typeface="Arial" pitchFamily="34" charset="0"/>
              <a:buChar char="»"/>
              <a:tabLst/>
              <a:defRPr lang="en-US" sz="1200" kern="1200" dirty="0">
                <a:solidFill>
                  <a:schemeClr val="tx1"/>
                </a:solidFill>
                <a:latin typeface="+mn-lt"/>
                <a:ea typeface="+mn-ea"/>
                <a:cs typeface="+mn-cs"/>
              </a:defRPr>
            </a:lvl5pPr>
            <a:lvl6pPr marL="21456635"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6pPr>
            <a:lvl7pPr marL="25357837"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7pPr>
            <a:lvl8pPr marL="29259046"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8pPr>
            <a:lvl9pPr marL="33160251"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9pPr>
          </a:lstStyle>
          <a:p>
            <a:pPr marL="457200" indent="-457200">
              <a:buChar char="•"/>
            </a:pPr>
            <a:r>
              <a:rPr lang="en-US">
                <a:cs typeface="Arial" panose="020B0604020202020204"/>
              </a:rPr>
              <a:t>Descriptive Statistics</a:t>
            </a:r>
          </a:p>
          <a:p>
            <a:pPr marL="918845" lvl="1" indent="-457200">
              <a:buFont typeface="Wingdings" pitchFamily="34" charset="0"/>
              <a:buChar char="Ø"/>
            </a:pPr>
            <a:r>
              <a:rPr lang="en-US" sz="3200">
                <a:cs typeface="Arial" panose="020B0604020202020204"/>
              </a:rPr>
              <a:t>The frequency of those depressed at least monthly was 18.7% (N= 3,464)</a:t>
            </a:r>
          </a:p>
          <a:p>
            <a:pPr marL="918845" lvl="1" indent="-457200">
              <a:buFont typeface="Wingdings" pitchFamily="34" charset="0"/>
              <a:buChar char="Ø"/>
            </a:pPr>
            <a:r>
              <a:rPr lang="en-US" sz="3200">
                <a:cs typeface="Arial" panose="020B0604020202020204"/>
              </a:rPr>
              <a:t>The frequency of those exposed to poverty was dependent upon the family poverty line:</a:t>
            </a:r>
          </a:p>
          <a:p>
            <a:pPr marL="918845" lvl="1" indent="-457200">
              <a:buFont typeface="Wingdings" pitchFamily="34" charset="0"/>
              <a:buChar char="Ø"/>
            </a:pPr>
            <a:r>
              <a:rPr lang="en-US" sz="3200">
                <a:cs typeface="Arial" panose="020B0604020202020204"/>
              </a:rPr>
              <a:t>9.9% of the sample lived below the poverty line.</a:t>
            </a:r>
          </a:p>
          <a:p>
            <a:pPr marL="918845" lvl="1" indent="-457200">
              <a:buFont typeface="Wingdings" pitchFamily="34" charset="0"/>
              <a:buChar char="Ø"/>
            </a:pPr>
            <a:endParaRPr lang="en-US">
              <a:cs typeface="Arial" panose="020B0604020202020204"/>
            </a:endParaRPr>
          </a:p>
          <a:p>
            <a:pPr marL="918845" lvl="2" indent="-457200">
              <a:buFont typeface="Wingdings" pitchFamily="34" charset="0"/>
              <a:buChar char="§"/>
            </a:pPr>
            <a:endParaRPr lang="en-US">
              <a:cs typeface="Arial" panose="020B0604020202020204"/>
            </a:endParaRPr>
          </a:p>
        </p:txBody>
      </p:sp>
      <p:sp>
        <p:nvSpPr>
          <p:cNvPr id="19" name="Text Placeholder 14">
            <a:extLst>
              <a:ext uri="{FF2B5EF4-FFF2-40B4-BE49-F238E27FC236}">
                <a16:creationId xmlns:a16="http://schemas.microsoft.com/office/drawing/2014/main" id="{FAB008FA-9EFF-B891-BBAF-1CDABFE367B3}"/>
              </a:ext>
            </a:extLst>
          </p:cNvPr>
          <p:cNvSpPr txBox="1">
            <a:spLocks/>
          </p:cNvSpPr>
          <p:nvPr/>
        </p:nvSpPr>
        <p:spPr>
          <a:xfrm>
            <a:off x="22366028" y="22350346"/>
            <a:ext cx="10058400" cy="4222694"/>
          </a:xfrm>
          <a:prstGeom prst="rect">
            <a:avLst/>
          </a:prstGeom>
        </p:spPr>
        <p:txBody>
          <a:bodyPr wrap="square" lIns="365760" tIns="365760" rIns="365760" bIns="365760" anchor="t">
            <a:spAutoFit/>
          </a:bodyPr>
          <a:lstStyle>
            <a:lvl1pPr marL="0" indent="0" algn="l" defTabSz="7802411" rtl="0" eaLnBrk="1" latinLnBrk="0" hangingPunct="1">
              <a:spcBef>
                <a:spcPct val="20000"/>
              </a:spcBef>
              <a:buFont typeface="Arial" pitchFamily="34" charset="0"/>
              <a:buNone/>
              <a:tabLst/>
              <a:defRPr lang="en-US" sz="3200" kern="1200" dirty="0">
                <a:solidFill>
                  <a:schemeClr val="tx1"/>
                </a:solidFill>
                <a:latin typeface="+mn-lt"/>
                <a:ea typeface="+mn-ea"/>
                <a:cs typeface="+mn-cs"/>
              </a:defRPr>
            </a:lvl1pPr>
            <a:lvl2pPr marL="461963" indent="-231775" algn="l" defTabSz="7802411" rtl="0" eaLnBrk="1" latinLnBrk="0" hangingPunct="1">
              <a:spcBef>
                <a:spcPct val="20000"/>
              </a:spcBef>
              <a:buFont typeface="Arial" pitchFamily="34" charset="0"/>
              <a:buChar char="–"/>
              <a:tabLst/>
              <a:defRPr lang="en-US" sz="2400" kern="1200" dirty="0">
                <a:solidFill>
                  <a:schemeClr val="tx1"/>
                </a:solidFill>
                <a:latin typeface="+mn-lt"/>
                <a:ea typeface="+mn-ea"/>
                <a:cs typeface="+mn-cs"/>
              </a:defRPr>
            </a:lvl2pPr>
            <a:lvl3pPr marL="461963" indent="-231775" algn="l" defTabSz="7802411" rtl="0" eaLnBrk="1" latinLnBrk="0" hangingPunct="1">
              <a:spcBef>
                <a:spcPct val="20000"/>
              </a:spcBef>
              <a:buFont typeface="Arial" pitchFamily="34" charset="0"/>
              <a:buChar char="•"/>
              <a:tabLst/>
              <a:defRPr lang="en-US" sz="1800" kern="1200" dirty="0">
                <a:solidFill>
                  <a:schemeClr val="tx1"/>
                </a:solidFill>
                <a:latin typeface="+mn-lt"/>
                <a:ea typeface="+mn-ea"/>
                <a:cs typeface="+mn-cs"/>
              </a:defRPr>
            </a:lvl3pPr>
            <a:lvl4pPr marL="461963" indent="-231775" algn="l" defTabSz="7802411" rtl="0" eaLnBrk="1" latinLnBrk="0" hangingPunct="1">
              <a:spcBef>
                <a:spcPct val="20000"/>
              </a:spcBef>
              <a:buFont typeface="Arial" pitchFamily="34" charset="0"/>
              <a:buChar char="–"/>
              <a:tabLst/>
              <a:defRPr lang="en-US" sz="1200" kern="1200" dirty="0">
                <a:solidFill>
                  <a:schemeClr val="tx1"/>
                </a:solidFill>
                <a:latin typeface="+mn-lt"/>
                <a:ea typeface="+mn-ea"/>
                <a:cs typeface="+mn-cs"/>
              </a:defRPr>
            </a:lvl4pPr>
            <a:lvl5pPr marL="461963" indent="-231775" algn="l" defTabSz="7802411" rtl="0" eaLnBrk="1" latinLnBrk="0" hangingPunct="1">
              <a:spcBef>
                <a:spcPct val="20000"/>
              </a:spcBef>
              <a:buFont typeface="Arial" pitchFamily="34" charset="0"/>
              <a:buChar char="»"/>
              <a:tabLst/>
              <a:defRPr lang="en-US" sz="1200" kern="1200" dirty="0">
                <a:solidFill>
                  <a:schemeClr val="tx1"/>
                </a:solidFill>
                <a:latin typeface="+mn-lt"/>
                <a:ea typeface="+mn-ea"/>
                <a:cs typeface="+mn-cs"/>
              </a:defRPr>
            </a:lvl5pPr>
            <a:lvl6pPr marL="21456635"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6pPr>
            <a:lvl7pPr marL="25357837"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7pPr>
            <a:lvl8pPr marL="29259046"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8pPr>
            <a:lvl9pPr marL="33160251"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9pPr>
          </a:lstStyle>
          <a:p>
            <a:pPr marL="457200" indent="-457200">
              <a:buChar char="•"/>
            </a:pPr>
            <a:r>
              <a:rPr lang="en-US">
                <a:cs typeface="Arial"/>
              </a:rPr>
              <a:t>Inferential Statistics</a:t>
            </a:r>
          </a:p>
          <a:p>
            <a:pPr marL="918845" lvl="1" indent="-457200">
              <a:buFont typeface="Wingdings" pitchFamily="34" charset="0"/>
              <a:buChar char="Ø"/>
            </a:pPr>
            <a:r>
              <a:rPr lang="en-US" sz="3200">
                <a:cs typeface="Arial"/>
              </a:rPr>
              <a:t>A  Bivariate Analysis, Pearson correlation was run.</a:t>
            </a:r>
          </a:p>
          <a:p>
            <a:pPr marL="918845" lvl="1" indent="-457200">
              <a:buFont typeface="Wingdings" pitchFamily="34" charset="0"/>
              <a:buChar char="Ø"/>
            </a:pPr>
            <a:r>
              <a:rPr lang="en-US" sz="3200">
                <a:cs typeface="Arial"/>
              </a:rPr>
              <a:t>This resulted in a correlation coefficient of        -.146 and a p-value of (p&lt;.001) (statistical significance).</a:t>
            </a:r>
          </a:p>
          <a:p>
            <a:pPr marL="461645" lvl="2" indent="0">
              <a:buNone/>
            </a:pPr>
            <a:endParaRPr lang="en-US">
              <a:cs typeface="Arial" panose="020B0604020202020204"/>
            </a:endParaRPr>
          </a:p>
        </p:txBody>
      </p:sp>
      <p:pic>
        <p:nvPicPr>
          <p:cNvPr id="23" name="Picture 22">
            <a:extLst>
              <a:ext uri="{FF2B5EF4-FFF2-40B4-BE49-F238E27FC236}">
                <a16:creationId xmlns:a16="http://schemas.microsoft.com/office/drawing/2014/main" id="{FC09BE46-1222-F6CC-C734-96D2A1C07C4A}"/>
              </a:ext>
            </a:extLst>
          </p:cNvPr>
          <p:cNvPicPr>
            <a:picLocks noChangeAspect="1"/>
          </p:cNvPicPr>
          <p:nvPr/>
        </p:nvPicPr>
        <p:blipFill>
          <a:blip r:embed="rId6"/>
          <a:stretch>
            <a:fillRect/>
          </a:stretch>
        </p:blipFill>
        <p:spPr>
          <a:xfrm>
            <a:off x="23537418" y="26020189"/>
            <a:ext cx="7759065" cy="4495800"/>
          </a:xfrm>
          <a:prstGeom prst="rect">
            <a:avLst/>
          </a:prstGeom>
        </p:spPr>
      </p:pic>
      <p:sp>
        <p:nvSpPr>
          <p:cNvPr id="26" name="Text Placeholder 14">
            <a:extLst>
              <a:ext uri="{FF2B5EF4-FFF2-40B4-BE49-F238E27FC236}">
                <a16:creationId xmlns:a16="http://schemas.microsoft.com/office/drawing/2014/main" id="{28646618-A9EF-5F41-73A2-4D0DB53EAFE0}"/>
              </a:ext>
            </a:extLst>
          </p:cNvPr>
          <p:cNvSpPr txBox="1">
            <a:spLocks/>
          </p:cNvSpPr>
          <p:nvPr/>
        </p:nvSpPr>
        <p:spPr>
          <a:xfrm>
            <a:off x="22470296" y="30249978"/>
            <a:ext cx="10058400" cy="2031325"/>
          </a:xfrm>
          <a:prstGeom prst="rect">
            <a:avLst/>
          </a:prstGeom>
        </p:spPr>
        <p:txBody>
          <a:bodyPr wrap="square" lIns="365760" tIns="365760" rIns="365760" bIns="365760" anchor="t">
            <a:spAutoFit/>
          </a:bodyPr>
          <a:lstStyle>
            <a:lvl1pPr marL="0" indent="0" algn="l" defTabSz="7802411" rtl="0" eaLnBrk="1" latinLnBrk="0" hangingPunct="1">
              <a:spcBef>
                <a:spcPct val="20000"/>
              </a:spcBef>
              <a:buFont typeface="Arial" pitchFamily="34" charset="0"/>
              <a:buNone/>
              <a:tabLst/>
              <a:defRPr lang="en-US" sz="3200" kern="1200" dirty="0">
                <a:solidFill>
                  <a:schemeClr val="tx1"/>
                </a:solidFill>
                <a:latin typeface="+mn-lt"/>
                <a:ea typeface="+mn-ea"/>
                <a:cs typeface="+mn-cs"/>
              </a:defRPr>
            </a:lvl1pPr>
            <a:lvl2pPr marL="461963" indent="-231775" algn="l" defTabSz="7802411" rtl="0" eaLnBrk="1" latinLnBrk="0" hangingPunct="1">
              <a:spcBef>
                <a:spcPct val="20000"/>
              </a:spcBef>
              <a:buFont typeface="Arial" pitchFamily="34" charset="0"/>
              <a:buChar char="–"/>
              <a:tabLst/>
              <a:defRPr lang="en-US" sz="2400" kern="1200" dirty="0">
                <a:solidFill>
                  <a:schemeClr val="tx1"/>
                </a:solidFill>
                <a:latin typeface="+mn-lt"/>
                <a:ea typeface="+mn-ea"/>
                <a:cs typeface="+mn-cs"/>
              </a:defRPr>
            </a:lvl2pPr>
            <a:lvl3pPr marL="461963" indent="-231775" algn="l" defTabSz="7802411" rtl="0" eaLnBrk="1" latinLnBrk="0" hangingPunct="1">
              <a:spcBef>
                <a:spcPct val="20000"/>
              </a:spcBef>
              <a:buFont typeface="Arial" pitchFamily="34" charset="0"/>
              <a:buChar char="•"/>
              <a:tabLst/>
              <a:defRPr lang="en-US" sz="1800" kern="1200" dirty="0">
                <a:solidFill>
                  <a:schemeClr val="tx1"/>
                </a:solidFill>
                <a:latin typeface="+mn-lt"/>
                <a:ea typeface="+mn-ea"/>
                <a:cs typeface="+mn-cs"/>
              </a:defRPr>
            </a:lvl3pPr>
            <a:lvl4pPr marL="461963" indent="-231775" algn="l" defTabSz="7802411" rtl="0" eaLnBrk="1" latinLnBrk="0" hangingPunct="1">
              <a:spcBef>
                <a:spcPct val="20000"/>
              </a:spcBef>
              <a:buFont typeface="Arial" pitchFamily="34" charset="0"/>
              <a:buChar char="–"/>
              <a:tabLst/>
              <a:defRPr lang="en-US" sz="1200" kern="1200" dirty="0">
                <a:solidFill>
                  <a:schemeClr val="tx1"/>
                </a:solidFill>
                <a:latin typeface="+mn-lt"/>
                <a:ea typeface="+mn-ea"/>
                <a:cs typeface="+mn-cs"/>
              </a:defRPr>
            </a:lvl4pPr>
            <a:lvl5pPr marL="461963" indent="-231775" algn="l" defTabSz="7802411" rtl="0" eaLnBrk="1" latinLnBrk="0" hangingPunct="1">
              <a:spcBef>
                <a:spcPct val="20000"/>
              </a:spcBef>
              <a:buFont typeface="Arial" pitchFamily="34" charset="0"/>
              <a:buChar char="»"/>
              <a:tabLst/>
              <a:defRPr lang="en-US" sz="1200" kern="1200" dirty="0">
                <a:solidFill>
                  <a:schemeClr val="tx1"/>
                </a:solidFill>
                <a:latin typeface="+mn-lt"/>
                <a:ea typeface="+mn-ea"/>
                <a:cs typeface="+mn-cs"/>
              </a:defRPr>
            </a:lvl5pPr>
            <a:lvl6pPr marL="21456635"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6pPr>
            <a:lvl7pPr marL="25357837"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7pPr>
            <a:lvl8pPr marL="29259046"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8pPr>
            <a:lvl9pPr marL="33160251"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9pPr>
          </a:lstStyle>
          <a:p>
            <a:r>
              <a:rPr lang="en-US" sz="2800">
                <a:cs typeface="Arial" panose="020B0604020202020204"/>
              </a:rPr>
              <a:t>Figure 3: Correlation Coefficient of Both Variables Showing Statistical Significance Between Depression and Income Level.</a:t>
            </a:r>
          </a:p>
        </p:txBody>
      </p:sp>
      <p:sp>
        <p:nvSpPr>
          <p:cNvPr id="29" name="Text Placeholder 14">
            <a:extLst>
              <a:ext uri="{FF2B5EF4-FFF2-40B4-BE49-F238E27FC236}">
                <a16:creationId xmlns:a16="http://schemas.microsoft.com/office/drawing/2014/main" id="{34A53552-78E8-E170-12BC-21E4300747FD}"/>
              </a:ext>
            </a:extLst>
          </p:cNvPr>
          <p:cNvSpPr txBox="1">
            <a:spLocks/>
          </p:cNvSpPr>
          <p:nvPr/>
        </p:nvSpPr>
        <p:spPr>
          <a:xfrm>
            <a:off x="33405697" y="4880368"/>
            <a:ext cx="10125896" cy="3065455"/>
          </a:xfrm>
          <a:prstGeom prst="rect">
            <a:avLst/>
          </a:prstGeom>
        </p:spPr>
        <p:txBody>
          <a:bodyPr wrap="square" lIns="365760" tIns="365760" rIns="365760" bIns="365760" anchor="t">
            <a:spAutoFit/>
          </a:bodyPr>
          <a:lstStyle>
            <a:lvl1pPr marL="0" indent="0" algn="l" defTabSz="7802411" rtl="0" eaLnBrk="1" latinLnBrk="0" hangingPunct="1">
              <a:spcBef>
                <a:spcPct val="20000"/>
              </a:spcBef>
              <a:buFont typeface="Arial" pitchFamily="34" charset="0"/>
              <a:buNone/>
              <a:tabLst/>
              <a:defRPr lang="en-US" sz="3200" kern="1200" dirty="0">
                <a:solidFill>
                  <a:schemeClr val="tx1"/>
                </a:solidFill>
                <a:latin typeface="+mn-lt"/>
                <a:ea typeface="+mn-ea"/>
                <a:cs typeface="+mn-cs"/>
              </a:defRPr>
            </a:lvl1pPr>
            <a:lvl2pPr marL="461963" indent="-231775" algn="l" defTabSz="7802411" rtl="0" eaLnBrk="1" latinLnBrk="0" hangingPunct="1">
              <a:spcBef>
                <a:spcPct val="20000"/>
              </a:spcBef>
              <a:buFont typeface="Arial" pitchFamily="34" charset="0"/>
              <a:buChar char="–"/>
              <a:tabLst/>
              <a:defRPr lang="en-US" sz="2400" kern="1200" dirty="0">
                <a:solidFill>
                  <a:schemeClr val="tx1"/>
                </a:solidFill>
                <a:latin typeface="+mn-lt"/>
                <a:ea typeface="+mn-ea"/>
                <a:cs typeface="+mn-cs"/>
              </a:defRPr>
            </a:lvl2pPr>
            <a:lvl3pPr marL="461963" indent="-231775" algn="l" defTabSz="7802411" rtl="0" eaLnBrk="1" latinLnBrk="0" hangingPunct="1">
              <a:spcBef>
                <a:spcPct val="20000"/>
              </a:spcBef>
              <a:buFont typeface="Arial" pitchFamily="34" charset="0"/>
              <a:buChar char="•"/>
              <a:tabLst/>
              <a:defRPr lang="en-US" sz="1800" kern="1200" dirty="0">
                <a:solidFill>
                  <a:schemeClr val="tx1"/>
                </a:solidFill>
                <a:latin typeface="+mn-lt"/>
                <a:ea typeface="+mn-ea"/>
                <a:cs typeface="+mn-cs"/>
              </a:defRPr>
            </a:lvl3pPr>
            <a:lvl4pPr marL="461963" indent="-231775" algn="l" defTabSz="7802411" rtl="0" eaLnBrk="1" latinLnBrk="0" hangingPunct="1">
              <a:spcBef>
                <a:spcPct val="20000"/>
              </a:spcBef>
              <a:buFont typeface="Arial" pitchFamily="34" charset="0"/>
              <a:buChar char="–"/>
              <a:tabLst/>
              <a:defRPr lang="en-US" sz="1200" kern="1200" dirty="0">
                <a:solidFill>
                  <a:schemeClr val="tx1"/>
                </a:solidFill>
                <a:latin typeface="+mn-lt"/>
                <a:ea typeface="+mn-ea"/>
                <a:cs typeface="+mn-cs"/>
              </a:defRPr>
            </a:lvl4pPr>
            <a:lvl5pPr marL="461963" indent="-231775" algn="l" defTabSz="7802411" rtl="0" eaLnBrk="1" latinLnBrk="0" hangingPunct="1">
              <a:spcBef>
                <a:spcPct val="20000"/>
              </a:spcBef>
              <a:buFont typeface="Arial" pitchFamily="34" charset="0"/>
              <a:buChar char="»"/>
              <a:tabLst/>
              <a:defRPr lang="en-US" sz="1200" kern="1200" dirty="0">
                <a:solidFill>
                  <a:schemeClr val="tx1"/>
                </a:solidFill>
                <a:latin typeface="+mn-lt"/>
                <a:ea typeface="+mn-ea"/>
                <a:cs typeface="+mn-cs"/>
              </a:defRPr>
            </a:lvl5pPr>
            <a:lvl6pPr marL="21456635"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6pPr>
            <a:lvl7pPr marL="25357837"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7pPr>
            <a:lvl8pPr marL="29259046"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8pPr>
            <a:lvl9pPr marL="33160251"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9pPr>
          </a:lstStyle>
          <a:p>
            <a:pPr marL="571500" indent="-571500">
              <a:buFont typeface="Arial" panose="020B0604020202020204" pitchFamily="34" charset="0"/>
              <a:buChar char="•"/>
            </a:pPr>
            <a:r>
              <a:rPr lang="en-US" sz="3600">
                <a:cs typeface="Arial" panose="020B0604020202020204"/>
              </a:rPr>
              <a:t>Depression is negatively correlated with income level.</a:t>
            </a:r>
          </a:p>
          <a:p>
            <a:pPr marL="571500" indent="-571500">
              <a:buFont typeface="Arial" panose="020B0604020202020204" pitchFamily="34" charset="0"/>
              <a:buChar char="•"/>
            </a:pPr>
            <a:r>
              <a:rPr lang="en-US" sz="3600">
                <a:cs typeface="Arial" panose="020B0604020202020204"/>
              </a:rPr>
              <a:t>This can be interpreted as those who live in poverty have a higher level of depression.</a:t>
            </a:r>
          </a:p>
        </p:txBody>
      </p:sp>
      <p:pic>
        <p:nvPicPr>
          <p:cNvPr id="30" name="Picture 29" descr="Poor mental health is more likely in low income households | World Economic  Forum">
            <a:extLst>
              <a:ext uri="{FF2B5EF4-FFF2-40B4-BE49-F238E27FC236}">
                <a16:creationId xmlns:a16="http://schemas.microsoft.com/office/drawing/2014/main" id="{6443C17D-ABBE-80C3-66C0-22BA96DD67C4}"/>
              </a:ext>
            </a:extLst>
          </p:cNvPr>
          <p:cNvPicPr>
            <a:picLocks noChangeAspect="1"/>
          </p:cNvPicPr>
          <p:nvPr/>
        </p:nvPicPr>
        <p:blipFill>
          <a:blip r:embed="rId7"/>
          <a:stretch>
            <a:fillRect/>
          </a:stretch>
        </p:blipFill>
        <p:spPr>
          <a:xfrm>
            <a:off x="750297" y="23317586"/>
            <a:ext cx="9232189" cy="6791844"/>
          </a:xfrm>
          <a:prstGeom prst="rect">
            <a:avLst/>
          </a:prstGeom>
        </p:spPr>
      </p:pic>
      <p:sp>
        <p:nvSpPr>
          <p:cNvPr id="31" name="Text Placeholder 14">
            <a:extLst>
              <a:ext uri="{FF2B5EF4-FFF2-40B4-BE49-F238E27FC236}">
                <a16:creationId xmlns:a16="http://schemas.microsoft.com/office/drawing/2014/main" id="{C9FD5BC3-3CD6-834E-3B73-51C35806B8E5}"/>
              </a:ext>
            </a:extLst>
          </p:cNvPr>
          <p:cNvSpPr txBox="1">
            <a:spLocks/>
          </p:cNvSpPr>
          <p:nvPr/>
        </p:nvSpPr>
        <p:spPr>
          <a:xfrm>
            <a:off x="696907" y="30109430"/>
            <a:ext cx="10058400" cy="2031325"/>
          </a:xfrm>
          <a:prstGeom prst="rect">
            <a:avLst/>
          </a:prstGeom>
        </p:spPr>
        <p:txBody>
          <a:bodyPr wrap="square" lIns="365760" tIns="365760" rIns="365760" bIns="365760" anchor="t">
            <a:spAutoFit/>
          </a:bodyPr>
          <a:lstStyle>
            <a:lvl1pPr marL="0" indent="0" algn="l" defTabSz="7802411" rtl="0" eaLnBrk="1" latinLnBrk="0" hangingPunct="1">
              <a:spcBef>
                <a:spcPct val="20000"/>
              </a:spcBef>
              <a:buFont typeface="Arial" pitchFamily="34" charset="0"/>
              <a:buNone/>
              <a:tabLst/>
              <a:defRPr lang="en-US" sz="3200" kern="1200" dirty="0">
                <a:solidFill>
                  <a:schemeClr val="tx1"/>
                </a:solidFill>
                <a:latin typeface="+mn-lt"/>
                <a:ea typeface="+mn-ea"/>
                <a:cs typeface="+mn-cs"/>
              </a:defRPr>
            </a:lvl1pPr>
            <a:lvl2pPr marL="461963" indent="-231775" algn="l" defTabSz="7802411" rtl="0" eaLnBrk="1" latinLnBrk="0" hangingPunct="1">
              <a:spcBef>
                <a:spcPct val="20000"/>
              </a:spcBef>
              <a:buFont typeface="Arial" pitchFamily="34" charset="0"/>
              <a:buChar char="–"/>
              <a:tabLst/>
              <a:defRPr lang="en-US" sz="2400" kern="1200" dirty="0">
                <a:solidFill>
                  <a:schemeClr val="tx1"/>
                </a:solidFill>
                <a:latin typeface="+mn-lt"/>
                <a:ea typeface="+mn-ea"/>
                <a:cs typeface="+mn-cs"/>
              </a:defRPr>
            </a:lvl2pPr>
            <a:lvl3pPr marL="461963" indent="-231775" algn="l" defTabSz="7802411" rtl="0" eaLnBrk="1" latinLnBrk="0" hangingPunct="1">
              <a:spcBef>
                <a:spcPct val="20000"/>
              </a:spcBef>
              <a:buFont typeface="Arial" pitchFamily="34" charset="0"/>
              <a:buChar char="•"/>
              <a:tabLst/>
              <a:defRPr lang="en-US" sz="1800" kern="1200" dirty="0">
                <a:solidFill>
                  <a:schemeClr val="tx1"/>
                </a:solidFill>
                <a:latin typeface="+mn-lt"/>
                <a:ea typeface="+mn-ea"/>
                <a:cs typeface="+mn-cs"/>
              </a:defRPr>
            </a:lvl3pPr>
            <a:lvl4pPr marL="461963" indent="-231775" algn="l" defTabSz="7802411" rtl="0" eaLnBrk="1" latinLnBrk="0" hangingPunct="1">
              <a:spcBef>
                <a:spcPct val="20000"/>
              </a:spcBef>
              <a:buFont typeface="Arial" pitchFamily="34" charset="0"/>
              <a:buChar char="–"/>
              <a:tabLst/>
              <a:defRPr lang="en-US" sz="1200" kern="1200" dirty="0">
                <a:solidFill>
                  <a:schemeClr val="tx1"/>
                </a:solidFill>
                <a:latin typeface="+mn-lt"/>
                <a:ea typeface="+mn-ea"/>
                <a:cs typeface="+mn-cs"/>
              </a:defRPr>
            </a:lvl4pPr>
            <a:lvl5pPr marL="461963" indent="-231775" algn="l" defTabSz="7802411" rtl="0" eaLnBrk="1" latinLnBrk="0" hangingPunct="1">
              <a:spcBef>
                <a:spcPct val="20000"/>
              </a:spcBef>
              <a:buFont typeface="Arial" pitchFamily="34" charset="0"/>
              <a:buChar char="»"/>
              <a:tabLst/>
              <a:defRPr lang="en-US" sz="1200" kern="1200" dirty="0">
                <a:solidFill>
                  <a:schemeClr val="tx1"/>
                </a:solidFill>
                <a:latin typeface="+mn-lt"/>
                <a:ea typeface="+mn-ea"/>
                <a:cs typeface="+mn-cs"/>
              </a:defRPr>
            </a:lvl5pPr>
            <a:lvl6pPr marL="21456635"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6pPr>
            <a:lvl7pPr marL="25357837"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7pPr>
            <a:lvl8pPr marL="29259046"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8pPr>
            <a:lvl9pPr marL="33160251"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9pPr>
          </a:lstStyle>
          <a:p>
            <a:r>
              <a:rPr lang="en-US" sz="2800">
                <a:cs typeface="Arial" panose="020B0604020202020204"/>
              </a:rPr>
              <a:t>Figure 1:  Exhibits the relationship between mood and anxiety disorders and poverty </a:t>
            </a:r>
            <a:r>
              <a:rPr lang="en-US" sz="2800">
                <a:ea typeface="+mn-lt"/>
                <a:cs typeface="+mn-lt"/>
              </a:rPr>
              <a:t>(</a:t>
            </a:r>
            <a:r>
              <a:rPr lang="en-US" sz="2800" i="1">
                <a:ea typeface="+mn-lt"/>
                <a:cs typeface="+mn-lt"/>
              </a:rPr>
              <a:t>This Is Why Mental Health Should Be a Political Priority</a:t>
            </a:r>
            <a:r>
              <a:rPr lang="en-US" sz="2800">
                <a:ea typeface="+mn-lt"/>
                <a:cs typeface="+mn-lt"/>
              </a:rPr>
              <a:t>, 2023).</a:t>
            </a:r>
            <a:endParaRPr lang="en-US" sz="2800">
              <a:cs typeface="Arial" panose="020B0604020202020204"/>
            </a:endParaRPr>
          </a:p>
        </p:txBody>
      </p:sp>
      <p:pic>
        <p:nvPicPr>
          <p:cNvPr id="32" name="Picture 31" descr="Low-Income Communities | Anxiety and Depression Association of America, ADAA">
            <a:extLst>
              <a:ext uri="{FF2B5EF4-FFF2-40B4-BE49-F238E27FC236}">
                <a16:creationId xmlns:a16="http://schemas.microsoft.com/office/drawing/2014/main" id="{21825AF9-9B5C-A151-D164-86A5DA4E742D}"/>
              </a:ext>
            </a:extLst>
          </p:cNvPr>
          <p:cNvPicPr>
            <a:picLocks noChangeAspect="1"/>
          </p:cNvPicPr>
          <p:nvPr/>
        </p:nvPicPr>
        <p:blipFill>
          <a:blip r:embed="rId8"/>
          <a:stretch>
            <a:fillRect/>
          </a:stretch>
        </p:blipFill>
        <p:spPr>
          <a:xfrm>
            <a:off x="12431579" y="11311698"/>
            <a:ext cx="7995046" cy="5721020"/>
          </a:xfrm>
          <a:prstGeom prst="rect">
            <a:avLst/>
          </a:prstGeom>
        </p:spPr>
      </p:pic>
      <p:sp>
        <p:nvSpPr>
          <p:cNvPr id="33" name="Text Placeholder 14">
            <a:extLst>
              <a:ext uri="{FF2B5EF4-FFF2-40B4-BE49-F238E27FC236}">
                <a16:creationId xmlns:a16="http://schemas.microsoft.com/office/drawing/2014/main" id="{18FCCA91-9B03-3D11-0788-A9B13A164EB5}"/>
              </a:ext>
            </a:extLst>
          </p:cNvPr>
          <p:cNvSpPr txBox="1">
            <a:spLocks/>
          </p:cNvSpPr>
          <p:nvPr/>
        </p:nvSpPr>
        <p:spPr>
          <a:xfrm>
            <a:off x="11460724" y="17086807"/>
            <a:ext cx="10058400" cy="2031325"/>
          </a:xfrm>
          <a:prstGeom prst="rect">
            <a:avLst/>
          </a:prstGeom>
        </p:spPr>
        <p:txBody>
          <a:bodyPr wrap="square" lIns="365760" tIns="365760" rIns="365760" bIns="365760" anchor="t">
            <a:spAutoFit/>
          </a:bodyPr>
          <a:lstStyle>
            <a:lvl1pPr marL="0" indent="0" algn="l" defTabSz="7802411" rtl="0" eaLnBrk="1" latinLnBrk="0" hangingPunct="1">
              <a:spcBef>
                <a:spcPct val="20000"/>
              </a:spcBef>
              <a:buFont typeface="Arial" pitchFamily="34" charset="0"/>
              <a:buNone/>
              <a:tabLst/>
              <a:defRPr lang="en-US" sz="3200" kern="1200" dirty="0">
                <a:solidFill>
                  <a:schemeClr val="tx1"/>
                </a:solidFill>
                <a:latin typeface="+mn-lt"/>
                <a:ea typeface="+mn-ea"/>
                <a:cs typeface="+mn-cs"/>
              </a:defRPr>
            </a:lvl1pPr>
            <a:lvl2pPr marL="461963" indent="-231775" algn="l" defTabSz="7802411" rtl="0" eaLnBrk="1" latinLnBrk="0" hangingPunct="1">
              <a:spcBef>
                <a:spcPct val="20000"/>
              </a:spcBef>
              <a:buFont typeface="Arial" pitchFamily="34" charset="0"/>
              <a:buChar char="–"/>
              <a:tabLst/>
              <a:defRPr lang="en-US" sz="2400" kern="1200" dirty="0">
                <a:solidFill>
                  <a:schemeClr val="tx1"/>
                </a:solidFill>
                <a:latin typeface="+mn-lt"/>
                <a:ea typeface="+mn-ea"/>
                <a:cs typeface="+mn-cs"/>
              </a:defRPr>
            </a:lvl2pPr>
            <a:lvl3pPr marL="461963" indent="-231775" algn="l" defTabSz="7802411" rtl="0" eaLnBrk="1" latinLnBrk="0" hangingPunct="1">
              <a:spcBef>
                <a:spcPct val="20000"/>
              </a:spcBef>
              <a:buFont typeface="Arial" pitchFamily="34" charset="0"/>
              <a:buChar char="•"/>
              <a:tabLst/>
              <a:defRPr lang="en-US" sz="1800" kern="1200" dirty="0">
                <a:solidFill>
                  <a:schemeClr val="tx1"/>
                </a:solidFill>
                <a:latin typeface="+mn-lt"/>
                <a:ea typeface="+mn-ea"/>
                <a:cs typeface="+mn-cs"/>
              </a:defRPr>
            </a:lvl3pPr>
            <a:lvl4pPr marL="461963" indent="-231775" algn="l" defTabSz="7802411" rtl="0" eaLnBrk="1" latinLnBrk="0" hangingPunct="1">
              <a:spcBef>
                <a:spcPct val="20000"/>
              </a:spcBef>
              <a:buFont typeface="Arial" pitchFamily="34" charset="0"/>
              <a:buChar char="–"/>
              <a:tabLst/>
              <a:defRPr lang="en-US" sz="1200" kern="1200" dirty="0">
                <a:solidFill>
                  <a:schemeClr val="tx1"/>
                </a:solidFill>
                <a:latin typeface="+mn-lt"/>
                <a:ea typeface="+mn-ea"/>
                <a:cs typeface="+mn-cs"/>
              </a:defRPr>
            </a:lvl4pPr>
            <a:lvl5pPr marL="461963" indent="-231775" algn="l" defTabSz="7802411" rtl="0" eaLnBrk="1" latinLnBrk="0" hangingPunct="1">
              <a:spcBef>
                <a:spcPct val="20000"/>
              </a:spcBef>
              <a:buFont typeface="Arial" pitchFamily="34" charset="0"/>
              <a:buChar char="»"/>
              <a:tabLst/>
              <a:defRPr lang="en-US" sz="1200" kern="1200" dirty="0">
                <a:solidFill>
                  <a:schemeClr val="tx1"/>
                </a:solidFill>
                <a:latin typeface="+mn-lt"/>
                <a:ea typeface="+mn-ea"/>
                <a:cs typeface="+mn-cs"/>
              </a:defRPr>
            </a:lvl5pPr>
            <a:lvl6pPr marL="21456635"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6pPr>
            <a:lvl7pPr marL="25357837"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7pPr>
            <a:lvl8pPr marL="29259046"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8pPr>
            <a:lvl9pPr marL="33160251"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9pPr>
          </a:lstStyle>
          <a:p>
            <a:r>
              <a:rPr lang="en-US" sz="2800">
                <a:cs typeface="Arial" panose="020B0604020202020204"/>
              </a:rPr>
              <a:t>Figure 2: Exhibits how poverty leads to barriers regarding mental health services </a:t>
            </a:r>
            <a:r>
              <a:rPr lang="en-US" sz="2800">
                <a:ea typeface="+mn-lt"/>
                <a:cs typeface="+mn-lt"/>
              </a:rPr>
              <a:t>(</a:t>
            </a:r>
            <a:r>
              <a:rPr lang="en-US" sz="2800" i="1">
                <a:ea typeface="+mn-lt"/>
                <a:cs typeface="+mn-lt"/>
              </a:rPr>
              <a:t>Low-Income Communities | Anxiety and Depression Association of America, ADAA</a:t>
            </a:r>
            <a:r>
              <a:rPr lang="en-US" sz="2800">
                <a:ea typeface="+mn-lt"/>
                <a:cs typeface="+mn-lt"/>
              </a:rPr>
              <a:t>, n.d.).</a:t>
            </a:r>
            <a:endParaRPr lang="en-US" sz="2800">
              <a:cs typeface="Arial" panose="020B0604020202020204"/>
            </a:endParaRPr>
          </a:p>
        </p:txBody>
      </p:sp>
      <p:graphicFrame>
        <p:nvGraphicFramePr>
          <p:cNvPr id="34" name="Table 33">
            <a:extLst>
              <a:ext uri="{FF2B5EF4-FFF2-40B4-BE49-F238E27FC236}">
                <a16:creationId xmlns:a16="http://schemas.microsoft.com/office/drawing/2014/main" id="{67D7A880-FAFC-BD10-0C97-F944EA82F8BC}"/>
              </a:ext>
            </a:extLst>
          </p:cNvPr>
          <p:cNvGraphicFramePr>
            <a:graphicFrameLocks noGrp="1"/>
          </p:cNvGraphicFramePr>
          <p:nvPr>
            <p:extLst>
              <p:ext uri="{D42A27DB-BD31-4B8C-83A1-F6EECF244321}">
                <p14:modId xmlns:p14="http://schemas.microsoft.com/office/powerpoint/2010/main" val="283298749"/>
              </p:ext>
            </p:extLst>
          </p:nvPr>
        </p:nvGraphicFramePr>
        <p:xfrm>
          <a:off x="22769363" y="9681426"/>
          <a:ext cx="9295176" cy="11303327"/>
        </p:xfrm>
        <a:graphic>
          <a:graphicData uri="http://schemas.openxmlformats.org/drawingml/2006/table">
            <a:tbl>
              <a:tblPr firstRow="1" firstCol="1" bandRow="1">
                <a:tableStyleId>{5C22544A-7EE6-4342-B048-85BDC9FD1C3A}</a:tableStyleId>
              </a:tblPr>
              <a:tblGrid>
                <a:gridCol w="2748747">
                  <a:extLst>
                    <a:ext uri="{9D8B030D-6E8A-4147-A177-3AD203B41FA5}">
                      <a16:colId xmlns:a16="http://schemas.microsoft.com/office/drawing/2014/main" val="3359994740"/>
                    </a:ext>
                  </a:extLst>
                </a:gridCol>
                <a:gridCol w="6546429">
                  <a:extLst>
                    <a:ext uri="{9D8B030D-6E8A-4147-A177-3AD203B41FA5}">
                      <a16:colId xmlns:a16="http://schemas.microsoft.com/office/drawing/2014/main" val="3859226729"/>
                    </a:ext>
                  </a:extLst>
                </a:gridCol>
              </a:tblGrid>
              <a:tr h="1011476">
                <a:tc gridSpan="2">
                  <a:txBody>
                    <a:bodyPr/>
                    <a:lstStyle/>
                    <a:p>
                      <a:pPr marL="0" marR="0" algn="ctr">
                        <a:spcBef>
                          <a:spcPts val="0"/>
                        </a:spcBef>
                        <a:spcAft>
                          <a:spcPts val="0"/>
                        </a:spcAft>
                      </a:pPr>
                      <a:r>
                        <a:rPr lang="en-US" sz="2800" b="0">
                          <a:effectLst/>
                        </a:rPr>
                        <a:t>Poverty and Depression in Adults Between the Ages of 25 and 65 Amongst a Population of 18,525</a:t>
                      </a:r>
                      <a:endParaRPr lang="en-US" sz="2800" b="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0" marB="0"/>
                </a:tc>
                <a:tc hMerge="1">
                  <a:txBody>
                    <a:bodyPr/>
                    <a:lstStyle/>
                    <a:p>
                      <a:endParaRPr lang="en-US"/>
                    </a:p>
                  </a:txBody>
                  <a:tcPr/>
                </a:tc>
                <a:extLst>
                  <a:ext uri="{0D108BD9-81ED-4DB2-BD59-A6C34878D82A}">
                    <a16:rowId xmlns:a16="http://schemas.microsoft.com/office/drawing/2014/main" val="2946251874"/>
                  </a:ext>
                </a:extLst>
              </a:tr>
              <a:tr h="402899">
                <a:tc>
                  <a:txBody>
                    <a:bodyPr/>
                    <a:lstStyle/>
                    <a:p>
                      <a:pPr marL="457200" marR="0">
                        <a:spcBef>
                          <a:spcPts val="1200"/>
                        </a:spcBef>
                        <a:spcAft>
                          <a:spcPts val="1200"/>
                        </a:spcAft>
                      </a:pPr>
                      <a:r>
                        <a:rPr lang="en-US" sz="2400" b="0">
                          <a:effectLst/>
                        </a:rPr>
                        <a:t>Variable</a:t>
                      </a:r>
                      <a:endParaRPr lang="en-US" sz="2400" b="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0" marB="0"/>
                </a:tc>
                <a:tc>
                  <a:txBody>
                    <a:bodyPr/>
                    <a:lstStyle/>
                    <a:p>
                      <a:pPr marL="457200" marR="0">
                        <a:spcBef>
                          <a:spcPts val="1200"/>
                        </a:spcBef>
                        <a:spcAft>
                          <a:spcPts val="1200"/>
                        </a:spcAft>
                      </a:pPr>
                      <a:r>
                        <a:rPr lang="en-US" sz="2800">
                          <a:effectLst/>
                        </a:rPr>
                        <a:t>Frequency or mean</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0" marB="0"/>
                </a:tc>
                <a:extLst>
                  <a:ext uri="{0D108BD9-81ED-4DB2-BD59-A6C34878D82A}">
                    <a16:rowId xmlns:a16="http://schemas.microsoft.com/office/drawing/2014/main" val="2325618147"/>
                  </a:ext>
                </a:extLst>
              </a:tr>
              <a:tr h="1947101">
                <a:tc>
                  <a:txBody>
                    <a:bodyPr/>
                    <a:lstStyle/>
                    <a:p>
                      <a:pPr marL="457200" marR="0" algn="l">
                        <a:spcBef>
                          <a:spcPts val="1200"/>
                        </a:spcBef>
                        <a:spcAft>
                          <a:spcPts val="1200"/>
                        </a:spcAft>
                      </a:pPr>
                      <a:endParaRPr lang="en-US" sz="1800" b="0">
                        <a:effectLst/>
                      </a:endParaRPr>
                    </a:p>
                    <a:p>
                      <a:pPr marL="457200" marR="0" algn="l">
                        <a:spcBef>
                          <a:spcPts val="1200"/>
                        </a:spcBef>
                        <a:spcAft>
                          <a:spcPts val="1200"/>
                        </a:spcAft>
                      </a:pPr>
                      <a:r>
                        <a:rPr lang="en-US" sz="2400" b="1" i="1">
                          <a:effectLst/>
                        </a:rPr>
                        <a:t>DEPRESSION</a:t>
                      </a:r>
                      <a:endParaRPr lang="en-US" sz="2400" b="1" i="1">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0" marB="0"/>
                </a:tc>
                <a:tc>
                  <a:txBody>
                    <a:bodyPr/>
                    <a:lstStyle/>
                    <a:p>
                      <a:pPr marL="457200" marR="0">
                        <a:spcBef>
                          <a:spcPts val="1200"/>
                        </a:spcBef>
                        <a:spcAft>
                          <a:spcPts val="1200"/>
                        </a:spcAft>
                      </a:pPr>
                      <a:r>
                        <a:rPr lang="en-US" sz="2800">
                          <a:effectLst/>
                        </a:rPr>
                        <a:t>Depressed at least monthly:</a:t>
                      </a:r>
                    </a:p>
                    <a:p>
                      <a:pPr marL="457200" marR="0">
                        <a:spcBef>
                          <a:spcPts val="1200"/>
                        </a:spcBef>
                        <a:spcAft>
                          <a:spcPts val="1200"/>
                        </a:spcAft>
                      </a:pPr>
                      <a:r>
                        <a:rPr lang="en-US" sz="2800">
                          <a:effectLst/>
                        </a:rPr>
                        <a:t>Yes: 18.7%</a:t>
                      </a:r>
                    </a:p>
                    <a:p>
                      <a:pPr marL="457200" marR="0">
                        <a:spcBef>
                          <a:spcPts val="1200"/>
                        </a:spcBef>
                        <a:spcAft>
                          <a:spcPts val="1200"/>
                        </a:spcAft>
                      </a:pPr>
                      <a:r>
                        <a:rPr lang="en-US" sz="2800">
                          <a:effectLst/>
                        </a:rPr>
                        <a:t>No: 81.3%</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0" marB="0"/>
                </a:tc>
                <a:extLst>
                  <a:ext uri="{0D108BD9-81ED-4DB2-BD59-A6C34878D82A}">
                    <a16:rowId xmlns:a16="http://schemas.microsoft.com/office/drawing/2014/main" val="1326126620"/>
                  </a:ext>
                </a:extLst>
              </a:tr>
              <a:tr h="2725942">
                <a:tc>
                  <a:txBody>
                    <a:bodyPr/>
                    <a:lstStyle/>
                    <a:p>
                      <a:pPr marL="457200" marR="0">
                        <a:spcBef>
                          <a:spcPts val="1200"/>
                        </a:spcBef>
                        <a:spcAft>
                          <a:spcPts val="1200"/>
                        </a:spcAft>
                      </a:pPr>
                      <a:endParaRPr lang="en-US" sz="2400" b="0">
                        <a:effectLst/>
                      </a:endParaRPr>
                    </a:p>
                    <a:p>
                      <a:pPr marL="457200" marR="0">
                        <a:spcBef>
                          <a:spcPts val="1200"/>
                        </a:spcBef>
                        <a:spcAft>
                          <a:spcPts val="1200"/>
                        </a:spcAft>
                      </a:pPr>
                      <a:r>
                        <a:rPr lang="en-US" sz="2400" b="1" i="1">
                          <a:effectLst/>
                        </a:rPr>
                        <a:t>POVERTY</a:t>
                      </a:r>
                      <a:endParaRPr lang="en-US" sz="2400" b="1" i="1">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0" marB="0"/>
                </a:tc>
                <a:tc>
                  <a:txBody>
                    <a:bodyPr/>
                    <a:lstStyle/>
                    <a:p>
                      <a:pPr marL="457200" marR="0">
                        <a:spcBef>
                          <a:spcPts val="1200"/>
                        </a:spcBef>
                        <a:spcAft>
                          <a:spcPts val="1200"/>
                        </a:spcAft>
                      </a:pPr>
                      <a:r>
                        <a:rPr lang="en-US" sz="2800">
                          <a:effectLst/>
                        </a:rPr>
                        <a:t>Less than 100% FPL: 9.9%</a:t>
                      </a:r>
                    </a:p>
                    <a:p>
                      <a:pPr marL="457200" marR="0">
                        <a:spcBef>
                          <a:spcPts val="1200"/>
                        </a:spcBef>
                        <a:spcAft>
                          <a:spcPts val="1200"/>
                        </a:spcAft>
                      </a:pPr>
                      <a:r>
                        <a:rPr lang="en-US" sz="2800">
                          <a:effectLst/>
                        </a:rPr>
                        <a:t>100% to less than 200% FPL: 15.3%</a:t>
                      </a:r>
                    </a:p>
                    <a:p>
                      <a:pPr marL="457200" marR="0">
                        <a:spcBef>
                          <a:spcPts val="1200"/>
                        </a:spcBef>
                        <a:spcAft>
                          <a:spcPts val="1200"/>
                        </a:spcAft>
                      </a:pPr>
                      <a:r>
                        <a:rPr lang="en-US" sz="2800">
                          <a:effectLst/>
                        </a:rPr>
                        <a:t>200% to less than 400 % FPL: 27.4%</a:t>
                      </a:r>
                    </a:p>
                    <a:p>
                      <a:pPr marL="457200" marR="0">
                        <a:spcBef>
                          <a:spcPts val="1200"/>
                        </a:spcBef>
                        <a:spcAft>
                          <a:spcPts val="1200"/>
                        </a:spcAft>
                      </a:pPr>
                      <a:r>
                        <a:rPr lang="en-US" sz="2800">
                          <a:effectLst/>
                        </a:rPr>
                        <a:t>400 % and greater FPL: 47.4%</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0" marB="0"/>
                </a:tc>
                <a:extLst>
                  <a:ext uri="{0D108BD9-81ED-4DB2-BD59-A6C34878D82A}">
                    <a16:rowId xmlns:a16="http://schemas.microsoft.com/office/drawing/2014/main" val="659026309"/>
                  </a:ext>
                </a:extLst>
              </a:tr>
              <a:tr h="620875">
                <a:tc>
                  <a:txBody>
                    <a:bodyPr/>
                    <a:lstStyle/>
                    <a:p>
                      <a:pPr marL="457200" marR="0">
                        <a:spcBef>
                          <a:spcPts val="1200"/>
                        </a:spcBef>
                        <a:spcAft>
                          <a:spcPts val="1200"/>
                        </a:spcAft>
                      </a:pPr>
                      <a:r>
                        <a:rPr lang="en-US" sz="2400" b="0">
                          <a:effectLst/>
                        </a:rPr>
                        <a:t>Age (Mean)</a:t>
                      </a:r>
                      <a:endParaRPr lang="en-US" sz="2400" b="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0" marB="0"/>
                </a:tc>
                <a:tc>
                  <a:txBody>
                    <a:bodyPr/>
                    <a:lstStyle/>
                    <a:p>
                      <a:pPr marL="457200" marR="0">
                        <a:spcBef>
                          <a:spcPts val="1200"/>
                        </a:spcBef>
                        <a:spcAft>
                          <a:spcPts val="1200"/>
                        </a:spcAft>
                      </a:pPr>
                      <a:r>
                        <a:rPr lang="en-US" sz="2800">
                          <a:effectLst/>
                        </a:rPr>
                        <a:t>45.84</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0" marB="0"/>
                </a:tc>
                <a:extLst>
                  <a:ext uri="{0D108BD9-81ED-4DB2-BD59-A6C34878D82A}">
                    <a16:rowId xmlns:a16="http://schemas.microsoft.com/office/drawing/2014/main" val="1316357198"/>
                  </a:ext>
                </a:extLst>
              </a:tr>
              <a:tr h="1066431">
                <a:tc>
                  <a:txBody>
                    <a:bodyPr/>
                    <a:lstStyle/>
                    <a:p>
                      <a:pPr marL="457200" marR="0">
                        <a:spcBef>
                          <a:spcPts val="1200"/>
                        </a:spcBef>
                        <a:spcAft>
                          <a:spcPts val="1200"/>
                        </a:spcAft>
                      </a:pPr>
                      <a:r>
                        <a:rPr lang="en-US" sz="2400" b="0">
                          <a:effectLst/>
                        </a:rPr>
                        <a:t>Gender (%male/female)</a:t>
                      </a:r>
                      <a:endParaRPr lang="en-US" sz="2400" b="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0" marB="0"/>
                </a:tc>
                <a:tc>
                  <a:txBody>
                    <a:bodyPr/>
                    <a:lstStyle/>
                    <a:p>
                      <a:pPr marL="457200" marR="0">
                        <a:spcBef>
                          <a:spcPts val="1200"/>
                        </a:spcBef>
                        <a:spcAft>
                          <a:spcPts val="1200"/>
                        </a:spcAft>
                      </a:pPr>
                      <a:r>
                        <a:rPr lang="en-US" sz="2800">
                          <a:effectLst/>
                        </a:rPr>
                        <a:t>M:46.2%, F:53.8%</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0" marB="0"/>
                </a:tc>
                <a:extLst>
                  <a:ext uri="{0D108BD9-81ED-4DB2-BD59-A6C34878D82A}">
                    <a16:rowId xmlns:a16="http://schemas.microsoft.com/office/drawing/2014/main" val="1625152"/>
                  </a:ext>
                </a:extLst>
              </a:tr>
              <a:tr h="3504782">
                <a:tc>
                  <a:txBody>
                    <a:bodyPr/>
                    <a:lstStyle/>
                    <a:p>
                      <a:pPr marL="457200" marR="0">
                        <a:spcBef>
                          <a:spcPts val="1200"/>
                        </a:spcBef>
                        <a:spcAft>
                          <a:spcPts val="1200"/>
                        </a:spcAft>
                      </a:pPr>
                      <a:endParaRPr lang="en-US" sz="2000" b="0">
                        <a:effectLst/>
                      </a:endParaRPr>
                    </a:p>
                    <a:p>
                      <a:pPr marL="457200" marR="0">
                        <a:spcBef>
                          <a:spcPts val="1200"/>
                        </a:spcBef>
                        <a:spcAft>
                          <a:spcPts val="1200"/>
                        </a:spcAft>
                      </a:pPr>
                      <a:r>
                        <a:rPr lang="en-US" sz="2400" b="0">
                          <a:effectLst/>
                        </a:rPr>
                        <a:t>Race/Ethnicity</a:t>
                      </a:r>
                    </a:p>
                    <a:p>
                      <a:pPr marL="457200" marR="0">
                        <a:spcBef>
                          <a:spcPts val="1200"/>
                        </a:spcBef>
                        <a:spcAft>
                          <a:spcPts val="1200"/>
                        </a:spcAft>
                      </a:pPr>
                      <a:r>
                        <a:rPr lang="en-US" sz="2400" b="0">
                          <a:effectLst/>
                        </a:rPr>
                        <a:t>(%in each category)</a:t>
                      </a:r>
                      <a:endParaRPr lang="en-US" sz="2400" b="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0" marB="0"/>
                </a:tc>
                <a:tc>
                  <a:txBody>
                    <a:bodyPr/>
                    <a:lstStyle/>
                    <a:p>
                      <a:pPr marL="457200" marR="0">
                        <a:spcBef>
                          <a:spcPts val="1200"/>
                        </a:spcBef>
                        <a:spcAft>
                          <a:spcPts val="1200"/>
                        </a:spcAft>
                      </a:pPr>
                      <a:r>
                        <a:rPr lang="en-US" sz="2800">
                          <a:effectLst/>
                        </a:rPr>
                        <a:t>White: 63.8%</a:t>
                      </a:r>
                    </a:p>
                    <a:p>
                      <a:pPr marL="457200" marR="0">
                        <a:spcBef>
                          <a:spcPts val="1200"/>
                        </a:spcBef>
                        <a:spcAft>
                          <a:spcPts val="1200"/>
                        </a:spcAft>
                      </a:pPr>
                      <a:r>
                        <a:rPr lang="en-US" sz="2800">
                          <a:effectLst/>
                        </a:rPr>
                        <a:t>Black: 11.4% </a:t>
                      </a:r>
                    </a:p>
                    <a:p>
                      <a:pPr marL="457200" marR="0">
                        <a:spcBef>
                          <a:spcPts val="1200"/>
                        </a:spcBef>
                        <a:spcAft>
                          <a:spcPts val="1200"/>
                        </a:spcAft>
                      </a:pPr>
                      <a:r>
                        <a:rPr lang="en-US" sz="2800">
                          <a:effectLst/>
                        </a:rPr>
                        <a:t>Hispanic: 15.9%</a:t>
                      </a:r>
                    </a:p>
                    <a:p>
                      <a:pPr marL="457200" marR="0">
                        <a:spcBef>
                          <a:spcPts val="1200"/>
                        </a:spcBef>
                        <a:spcAft>
                          <a:spcPts val="1200"/>
                        </a:spcAft>
                      </a:pPr>
                      <a:r>
                        <a:rPr lang="en-US" sz="2800">
                          <a:effectLst/>
                        </a:rPr>
                        <a:t>Asian: 7.4%</a:t>
                      </a:r>
                    </a:p>
                    <a:p>
                      <a:pPr marL="457200" marR="0">
                        <a:spcBef>
                          <a:spcPts val="1200"/>
                        </a:spcBef>
                        <a:spcAft>
                          <a:spcPts val="1200"/>
                        </a:spcAft>
                      </a:pPr>
                      <a:r>
                        <a:rPr lang="en-US" sz="2800">
                          <a:effectLst/>
                        </a:rPr>
                        <a:t>American Indian/ native: 1.5%</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0" marB="0"/>
                </a:tc>
                <a:extLst>
                  <a:ext uri="{0D108BD9-81ED-4DB2-BD59-A6C34878D82A}">
                    <a16:rowId xmlns:a16="http://schemas.microsoft.com/office/drawing/2014/main" val="2286752922"/>
                  </a:ext>
                </a:extLst>
              </a:tr>
            </a:tbl>
          </a:graphicData>
        </a:graphic>
      </p:graphicFrame>
    </p:spTree>
    <p:extLst>
      <p:ext uri="{BB962C8B-B14F-4D97-AF65-F5344CB8AC3E}">
        <p14:creationId xmlns:p14="http://schemas.microsoft.com/office/powerpoint/2010/main" val="183389920"/>
      </p:ext>
    </p:extLst>
  </p:cSld>
  <p:clrMapOvr>
    <a:masterClrMapping/>
  </p:clrMapOvr>
</p:sld>
</file>

<file path=ppt/theme/theme1.xml><?xml version="1.0" encoding="utf-8"?>
<a:theme xmlns:a="http://schemas.openxmlformats.org/drawingml/2006/main" name="With Gu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osterPresentations.com-36x48-Template-V001" id="{2709450C-FB62-A044-B777-6465EEDF651E}" vid="{FA1BCBBE-DDC6-9342-80DD-73272B52D67C}"/>
    </a:ext>
  </a:extLst>
</a:theme>
</file>

<file path=ppt/theme/theme2.xml><?xml version="1.0" encoding="utf-8"?>
<a:theme xmlns:a="http://schemas.openxmlformats.org/drawingml/2006/main" name="Without Gu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osterPresentations.com-36x48-Template-V001" id="{2709450C-FB62-A044-B777-6465EEDF651E}" vid="{917552B4-2336-2548-AC25-7992FF197E9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1014</Words>
  <Application>Microsoft Macintosh PowerPoint</Application>
  <PresentationFormat>Custom</PresentationFormat>
  <Paragraphs>112</Paragraphs>
  <Slides>1</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vt:i4>
      </vt:variant>
    </vt:vector>
  </HeadingPairs>
  <TitlesOfParts>
    <vt:vector size="10" baseType="lpstr">
      <vt:lpstr>Arial</vt:lpstr>
      <vt:lpstr>Arial Black</vt:lpstr>
      <vt:lpstr>Arial Narrow</vt:lpstr>
      <vt:lpstr>Calibri</vt:lpstr>
      <vt:lpstr>Times New Roman</vt:lpstr>
      <vt:lpstr>Trebuchet MS</vt:lpstr>
      <vt:lpstr>Wingdings</vt:lpstr>
      <vt:lpstr>With Guides</vt:lpstr>
      <vt:lpstr>Without Guides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Argyris Kotoulas</dc:creator>
  <dc:description>This template is the property of PosterPresentations.com. Call us if you need help with this poster template._x000d_
1-866-649-3004           _x000d_
 (c)PosterPresentations.com</dc:description>
  <cp:lastModifiedBy>Spindel, Jillian</cp:lastModifiedBy>
  <cp:revision>1</cp:revision>
  <dcterms:created xsi:type="dcterms:W3CDTF">2019-01-07T21:49:45Z</dcterms:created>
  <dcterms:modified xsi:type="dcterms:W3CDTF">2023-12-06T18:52:39Z</dcterms:modified>
</cp:coreProperties>
</file>