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7"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07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266EC-CBC7-1C49-8D43-AB1D2AE781D4}" v="260" dt="2024-04-16T14:03:22.499"/>
    <p1510:client id="{3A829A4E-4022-CA17-4C78-42C2709BA317}" v="54" dt="2024-04-16T13:57:54.252"/>
    <p1510:client id="{6FDBC58A-4D4E-93C6-E44F-F47023BAAE60}" v="63" dt="2024-04-16T14:00:56"/>
    <p1510:client id="{8A323FCB-FB43-2969-A6E9-D966F5BC9258}" v="24" dt="2024-04-16T01:18:15.474"/>
    <p1510:client id="{93EA21BD-0DF7-E6DF-8F65-300EB6765CA4}" v="249" dt="2024-04-16T14:03:44.505"/>
    <p1510:client id="{C439F96D-92AA-39DD-C931-D860440B49FC}" v="56" dt="2024-04-16T14:04:11.047"/>
    <p1510:client id="{FB5FB83B-BA5E-204C-8887-A881FD5A78DE}" v="37" dt="2024-04-16T14:03:19.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1522" y="144"/>
      </p:cViewPr>
      <p:guideLst>
        <p:guide orient="horz" pos="3318"/>
        <p:guide orient="horz" pos="288"/>
        <p:guide orient="horz" pos="20160"/>
        <p:guide orient="horz"/>
        <p:guide pos="581"/>
        <p:guide pos="27069"/>
        <p:guide pos="20741"/>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b="0" i="0">
              <a:solidFill>
                <a:srgbClr val="000000"/>
              </a:solidFill>
              <a:effectLst/>
              <a:latin typeface="Times New Roman" panose="02020603050405020304" pitchFamily="18" charset="0"/>
            </a:endParaRPr>
          </a:p>
          <a:p>
            <a:pPr algn="l"/>
            <a:r>
              <a:rPr lang="en-US" b="0" i="0">
                <a:solidFill>
                  <a:srgbClr val="000000"/>
                </a:solidFill>
                <a:effectLst/>
                <a:latin typeface="Times New Roman" panose="02020603050405020304" pitchFamily="18" charset="0"/>
              </a:rPr>
              <a:t>‌</a:t>
            </a:r>
          </a:p>
          <a:p>
            <a:endParaRPr lang="en-US"/>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a:p>
        </p:txBody>
      </p:sp>
    </p:spTree>
    <p:extLst>
      <p:ext uri="{BB962C8B-B14F-4D97-AF65-F5344CB8AC3E}">
        <p14:creationId xmlns:p14="http://schemas.microsoft.com/office/powerpoint/2010/main" val="245627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
        <p:nvSpPr>
          <p:cNvPr id="31" name="TextBox 30"/>
          <p:cNvSpPr txBox="1"/>
          <p:nvPr userDrawn="1"/>
        </p:nvSpPr>
        <p:spPr>
          <a:xfrm>
            <a:off x="14272591" y="9899374"/>
            <a:ext cx="4134679" cy="477054"/>
          </a:xfrm>
          <a:prstGeom prst="rect">
            <a:avLst/>
          </a:prstGeom>
          <a:noFill/>
        </p:spPr>
        <p:txBody>
          <a:bodyPr wrap="square" rtlCol="0">
            <a:spAutoFit/>
          </a:bodyPr>
          <a:lstStyle/>
          <a:p>
            <a:endParaRPr lang="en-US" sz="250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0"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446073" y="5475145"/>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5475142"/>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5475143"/>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5475144"/>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6"/>
          <p:cNvSpPr>
            <a:spLocks noChangeArrowheads="1"/>
          </p:cNvSpPr>
          <p:nvPr/>
        </p:nvSpPr>
        <p:spPr bwMode="auto">
          <a:xfrm>
            <a:off x="0" y="0"/>
            <a:ext cx="43891200" cy="4800600"/>
          </a:xfrm>
          <a:prstGeom prst="rect">
            <a:avLst/>
          </a:prstGeom>
          <a:noFill/>
          <a:ln w="9525">
            <a:noFill/>
            <a:miter lim="800000"/>
            <a:headEnd/>
            <a:tailEnd/>
          </a:ln>
          <a:effectLst/>
        </p:spPr>
        <p:txBody>
          <a:bodyPr wrap="none" lIns="91436" tIns="45717" rIns="91436" bIns="45717" anchor="ctr"/>
          <a:lstStyle/>
          <a:p>
            <a:pPr>
              <a:defRPr/>
            </a:pPr>
            <a:endParaRPr lang="en-US"/>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a:solidFill>
                  <a:schemeClr val="bg1">
                    <a:lumMod val="75000"/>
                  </a:schemeClr>
                </a:solidFill>
                <a:latin typeface="Arial" charset="0"/>
              </a:rPr>
              <a:t>www.PosterPresentations.com</a:t>
            </a:r>
          </a:p>
        </p:txBody>
      </p:sp>
      <p:sp>
        <p:nvSpPr>
          <p:cNvPr id="6" name="Rectangle 5"/>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0" name="Table 59">
            <a:extLst>
              <a:ext uri="{FF2B5EF4-FFF2-40B4-BE49-F238E27FC236}">
                <a16:creationId xmlns:a16="http://schemas.microsoft.com/office/drawing/2014/main" id="{B7B168FD-0A5A-5F40-9FCF-B40091915A23}"/>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a:solidFill>
                            <a:srgbClr val="1F3A4E"/>
                          </a:solidFill>
                          <a:latin typeface="Arial Black" panose="020B0A04020102020204" pitchFamily="34" charset="0"/>
                        </a:rPr>
                        <a:t>QUICK START GUIDE</a:t>
                      </a:r>
                      <a:br>
                        <a:rPr lang="en-US" sz="3600" b="0" spc="600">
                          <a:solidFill>
                            <a:srgbClr val="1F3A4E"/>
                          </a:solidFill>
                          <a:latin typeface="Arial Black" panose="020B0A04020102020204" pitchFamily="34" charset="0"/>
                        </a:rPr>
                      </a:br>
                      <a:r>
                        <a:rPr lang="en-US" sz="2800" b="1" spc="0">
                          <a:solidFill>
                            <a:srgbClr val="FF0000"/>
                          </a:solidFill>
                          <a:latin typeface="Trebuchet MS" pitchFamily="34" charset="0"/>
                        </a:rPr>
                        <a:t>(THIS SIDEBAR WILL NOT PRINT)</a:t>
                      </a:r>
                      <a:endParaRPr lang="en-US" sz="36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4206624">
                <a:tc gridSpan="2">
                  <a:txBody>
                    <a:bodyPr/>
                    <a:lstStyle/>
                    <a:p>
                      <a:pPr defTabSz="3765639"/>
                      <a:r>
                        <a:rPr lang="en-US" sz="2000" i="0">
                          <a:solidFill>
                            <a:srgbClr val="D9D9D9"/>
                          </a:solidFill>
                          <a:latin typeface="Arial"/>
                          <a:cs typeface="Arial"/>
                        </a:rPr>
                        <a:t>This PowerPoint template produces a </a:t>
                      </a:r>
                      <a:r>
                        <a:rPr lang="en-US" sz="2000" i="0">
                          <a:solidFill>
                            <a:srgbClr val="FFC000"/>
                          </a:solidFill>
                          <a:latin typeface="Arial"/>
                          <a:cs typeface="Arial"/>
                        </a:rPr>
                        <a:t>36"x48" </a:t>
                      </a:r>
                      <a:r>
                        <a:rPr lang="en-US" sz="2000" i="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the  </a:t>
                      </a:r>
                      <a:r>
                        <a:rPr lang="en-US" sz="2000" i="0">
                          <a:solidFill>
                            <a:srgbClr val="FFC000"/>
                          </a:solidFill>
                          <a:latin typeface="Arial"/>
                          <a:cs typeface="Arial"/>
                        </a:rPr>
                        <a:t>HELP DESK</a:t>
                      </a:r>
                      <a:r>
                        <a:rPr lang="en-US" sz="2000" i="0" baseline="0">
                          <a:solidFill>
                            <a:srgbClr val="D9D9D9"/>
                          </a:solidFill>
                          <a:latin typeface="Arial"/>
                          <a:cs typeface="Arial"/>
                        </a:rPr>
                        <a:t> </a:t>
                      </a:r>
                      <a:r>
                        <a:rPr lang="en-US" sz="2000" i="0">
                          <a:solidFill>
                            <a:srgbClr val="D9D9D9"/>
                          </a:solidFill>
                          <a:latin typeface="Arial"/>
                          <a:cs typeface="Arial"/>
                        </a:rPr>
                        <a:t>tab.</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To print your poster using our same-day professional printing service,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a:t>
                      </a:r>
                      <a:r>
                        <a:rPr lang="en-US" sz="2000" i="0">
                          <a:solidFill>
                            <a:srgbClr val="FFC000"/>
                          </a:solidFill>
                          <a:latin typeface="Arial"/>
                          <a:cs typeface="Arial"/>
                        </a:rPr>
                        <a:t>Order your poster</a:t>
                      </a:r>
                      <a:r>
                        <a:rPr lang="en-US" sz="2000" i="0">
                          <a:solidFill>
                            <a:srgbClr val="D9D9D9"/>
                          </a:solidFill>
                          <a:latin typeface="Arial"/>
                          <a:cs typeface="Arial"/>
                        </a:rPr>
                        <a:t>".</a:t>
                      </a:r>
                      <a:endParaRPr lang="en-US" sz="20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template for a </a:t>
                      </a:r>
                    </a:p>
                    <a:p>
                      <a:pPr algn="ctr"/>
                      <a:r>
                        <a:rPr lang="en-US" sz="2000">
                          <a:solidFill>
                            <a:schemeClr val="bg1"/>
                          </a:solidFill>
                          <a:latin typeface="Arial" panose="020B0604020202020204" pitchFamily="34" charset="0"/>
                          <a:cs typeface="Arial" panose="020B0604020202020204" pitchFamily="34" charset="0"/>
                        </a:rPr>
                        <a:t>presentation poster</a:t>
                      </a:r>
                      <a:br>
                        <a:rPr lang="en-US" sz="2000">
                          <a:solidFill>
                            <a:schemeClr val="bg1"/>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36 inches tall</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by</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48 inches wide</a:t>
                      </a:r>
                      <a:br>
                        <a:rPr lang="en-US" sz="2000">
                          <a:solidFill>
                            <a:schemeClr val="bg1"/>
                          </a:solidFill>
                          <a:latin typeface="Arial" panose="020B0604020202020204" pitchFamily="34" charset="0"/>
                          <a:cs typeface="Arial" panose="020B0604020202020204" pitchFamily="34" charset="0"/>
                        </a:rPr>
                      </a:br>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30 tall x 40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42 tall x 56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a:solidFill>
                          <a:srgbClr val="1F3A4E"/>
                        </a:solidFill>
                      </a:endParaRPr>
                    </a:p>
                  </a:txBody>
                  <a:tcPr>
                    <a:blipFill rotWithShape="1">
                      <a:blip r:embed="rId3"/>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a:solidFill>
                          <a:srgbClr val="1F3A4E"/>
                        </a:solidFill>
                      </a:endParaRPr>
                    </a:p>
                  </a:txBody>
                  <a:tcPr>
                    <a:blipFill rotWithShape="1">
                      <a:blip r:embed="rId4"/>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CFEFF31D-6718-604F-8725-06546ED41CAF}"/>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u="sng">
                        <a:solidFill>
                          <a:srgbClr val="FFC000"/>
                        </a:solidFill>
                      </a:endParaRP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9"/>
                      <a:stretch>
                        <a:fillRect/>
                      </a:stretch>
                    </a:blipFill>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a:solidFill>
                            <a:srgbClr val="FFC000"/>
                          </a:solidFill>
                          <a:latin typeface="Arial" panose="020B0604020202020204" pitchFamily="34" charset="0"/>
                          <a:cs typeface="Arial" panose="020B0604020202020204" pitchFamily="34" charset="0"/>
                        </a:rPr>
                        <a:t>How to</a:t>
                      </a:r>
                      <a:r>
                        <a:rPr lang="en-US" sz="2800" b="1" baseline="0">
                          <a:solidFill>
                            <a:srgbClr val="FFC000"/>
                          </a:solidFill>
                          <a:latin typeface="Arial" panose="020B0604020202020204" pitchFamily="34" charset="0"/>
                          <a:cs typeface="Arial" panose="020B0604020202020204" pitchFamily="34" charset="0"/>
                        </a:rPr>
                        <a:t> preview your poster prior to printing</a:t>
                      </a:r>
                      <a:endParaRPr lang="en-US" sz="28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are ready to have your poster printed go online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and click on the "</a:t>
                      </a:r>
                      <a:r>
                        <a:rPr lang="en-US" sz="2400" noProof="0">
                          <a:solidFill>
                            <a:srgbClr val="FFC000"/>
                          </a:solidFill>
                          <a:latin typeface="Arial"/>
                          <a:cs typeface="Arial"/>
                        </a:rPr>
                        <a:t>Order Your Poster</a:t>
                      </a:r>
                      <a:r>
                        <a:rPr lang="en-US" sz="24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a:solidFill>
                            <a:srgbClr val="D9D9D9"/>
                          </a:solidFill>
                          <a:latin typeface="Arial"/>
                          <a:cs typeface="Arial"/>
                        </a:rPr>
                      </a:br>
                      <a:r>
                        <a:rPr lang="en-US" sz="2400" noProof="0">
                          <a:solidFill>
                            <a:srgbClr val="D9D9D9"/>
                          </a:solidFill>
                          <a:latin typeface="Arial"/>
                          <a:cs typeface="Arial"/>
                        </a:rPr>
                        <a:t>Go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a:solidFill>
                            <a:schemeClr val="bg1">
                              <a:lumMod val="85000"/>
                            </a:schemeClr>
                          </a:solidFill>
                          <a:latin typeface="Arial"/>
                          <a:cs typeface="Arial"/>
                        </a:rPr>
                        <a:t>© 2019</a:t>
                      </a:r>
                      <a:r>
                        <a:rPr lang="en-US" sz="2000" baseline="0">
                          <a:solidFill>
                            <a:schemeClr val="bg1">
                              <a:lumMod val="85000"/>
                            </a:schemeClr>
                          </a:solidFill>
                          <a:latin typeface="Arial"/>
                          <a:cs typeface="Arial"/>
                        </a:rPr>
                        <a:t> </a:t>
                      </a:r>
                      <a:r>
                        <a:rPr lang="en-US" sz="2000" err="1">
                          <a:solidFill>
                            <a:schemeClr val="bg1">
                              <a:lumMod val="85000"/>
                            </a:schemeClr>
                          </a:solidFill>
                          <a:latin typeface="Arial"/>
                          <a:cs typeface="Arial"/>
                        </a:rPr>
                        <a:t>PosterPresentations.com</a:t>
                      </a:r>
                      <a:br>
                        <a:rPr lang="en-US" sz="2000">
                          <a:solidFill>
                            <a:schemeClr val="bg1">
                              <a:lumMod val="85000"/>
                            </a:schemeClr>
                          </a:solidFill>
                          <a:latin typeface="Arial"/>
                          <a:cs typeface="Arial"/>
                        </a:rPr>
                      </a:br>
                      <a:r>
                        <a:rPr lang="en-US" sz="2000">
                          <a:solidFill>
                            <a:schemeClr val="bg1">
                              <a:lumMod val="85000"/>
                            </a:schemeClr>
                          </a:solidFill>
                          <a:latin typeface="Arial"/>
                          <a:cs typeface="Arial"/>
                        </a:rPr>
                        <a:t>2117 Fourth Street ,</a:t>
                      </a:r>
                      <a:r>
                        <a:rPr lang="en-US" sz="2000" baseline="0">
                          <a:solidFill>
                            <a:schemeClr val="bg1">
                              <a:lumMod val="85000"/>
                            </a:schemeClr>
                          </a:solidFill>
                          <a:latin typeface="Arial"/>
                          <a:cs typeface="Arial"/>
                        </a:rPr>
                        <a:t> STE C        </a:t>
                      </a:r>
                    </a:p>
                    <a:p>
                      <a:pPr>
                        <a:lnSpc>
                          <a:spcPts val="2600"/>
                        </a:lnSpc>
                      </a:pPr>
                      <a:r>
                        <a:rPr lang="en-US" sz="2000" baseline="0">
                          <a:solidFill>
                            <a:schemeClr val="bg1">
                              <a:lumMod val="85000"/>
                            </a:schemeClr>
                          </a:solidFill>
                          <a:latin typeface="Arial"/>
                          <a:cs typeface="Arial"/>
                        </a:rPr>
                        <a:t>Berkeley CA 94710 USA</a:t>
                      </a:r>
                      <a:endParaRPr lang="en-US" sz="20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484177" y="32306273"/>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29382628" y="5392017"/>
            <a:ext cx="13577436" cy="2675787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56882" y="5370818"/>
            <a:ext cx="13577436" cy="267790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31136" y="5413216"/>
            <a:ext cx="13577436"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Table 49">
            <a:extLst>
              <a:ext uri="{FF2B5EF4-FFF2-40B4-BE49-F238E27FC236}">
                <a16:creationId xmlns:a16="http://schemas.microsoft.com/office/drawing/2014/main" id="{9ED69A3F-45FE-694E-BAB2-253229E2C5E4}"/>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a:solidFill>
                            <a:srgbClr val="1F3A4E"/>
                          </a:solidFill>
                          <a:latin typeface="Arial Black" panose="020B0A04020102020204" pitchFamily="34" charset="0"/>
                        </a:rPr>
                        <a:t>QUICK START GUIDE</a:t>
                      </a:r>
                      <a:br>
                        <a:rPr lang="en-US" sz="3600" b="0" spc="600">
                          <a:solidFill>
                            <a:srgbClr val="1F3A4E"/>
                          </a:solidFill>
                          <a:latin typeface="Arial Black" panose="020B0A04020102020204" pitchFamily="34" charset="0"/>
                        </a:rPr>
                      </a:br>
                      <a:r>
                        <a:rPr lang="en-US" sz="2800" b="1" spc="0">
                          <a:solidFill>
                            <a:srgbClr val="FF0000"/>
                          </a:solidFill>
                          <a:latin typeface="Trebuchet MS" pitchFamily="34" charset="0"/>
                        </a:rPr>
                        <a:t>(THIS SIDEBAR WILL NOT PRINT)</a:t>
                      </a:r>
                      <a:endParaRPr lang="en-US" sz="36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4206624">
                <a:tc gridSpan="2">
                  <a:txBody>
                    <a:bodyPr/>
                    <a:lstStyle/>
                    <a:p>
                      <a:pPr defTabSz="3765639"/>
                      <a:r>
                        <a:rPr lang="en-US" sz="2000" i="0">
                          <a:solidFill>
                            <a:srgbClr val="D9D9D9"/>
                          </a:solidFill>
                          <a:latin typeface="Arial"/>
                          <a:cs typeface="Arial"/>
                        </a:rPr>
                        <a:t>This PowerPoint template produces a </a:t>
                      </a:r>
                      <a:r>
                        <a:rPr lang="en-US" sz="2000" i="0">
                          <a:solidFill>
                            <a:srgbClr val="FFC000"/>
                          </a:solidFill>
                          <a:latin typeface="Arial"/>
                          <a:cs typeface="Arial"/>
                        </a:rPr>
                        <a:t>36"x48" </a:t>
                      </a:r>
                      <a:r>
                        <a:rPr lang="en-US" sz="2000" i="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the  </a:t>
                      </a:r>
                      <a:r>
                        <a:rPr lang="en-US" sz="2000" i="0">
                          <a:solidFill>
                            <a:srgbClr val="FFC000"/>
                          </a:solidFill>
                          <a:latin typeface="Arial"/>
                          <a:cs typeface="Arial"/>
                        </a:rPr>
                        <a:t>HELP DESK</a:t>
                      </a:r>
                      <a:r>
                        <a:rPr lang="en-US" sz="2000" i="0" baseline="0">
                          <a:solidFill>
                            <a:srgbClr val="D9D9D9"/>
                          </a:solidFill>
                          <a:latin typeface="Arial"/>
                          <a:cs typeface="Arial"/>
                        </a:rPr>
                        <a:t> </a:t>
                      </a:r>
                      <a:r>
                        <a:rPr lang="en-US" sz="2000" i="0">
                          <a:solidFill>
                            <a:srgbClr val="D9D9D9"/>
                          </a:solidFill>
                          <a:latin typeface="Arial"/>
                          <a:cs typeface="Arial"/>
                        </a:rPr>
                        <a:t>tab.</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To print your poster using our same-day professional printing service,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a:t>
                      </a:r>
                      <a:r>
                        <a:rPr lang="en-US" sz="2000" i="0">
                          <a:solidFill>
                            <a:srgbClr val="FFC000"/>
                          </a:solidFill>
                          <a:latin typeface="Arial"/>
                          <a:cs typeface="Arial"/>
                        </a:rPr>
                        <a:t>Order your poster</a:t>
                      </a:r>
                      <a:r>
                        <a:rPr lang="en-US" sz="2000" i="0">
                          <a:solidFill>
                            <a:srgbClr val="D9D9D9"/>
                          </a:solidFill>
                          <a:latin typeface="Arial"/>
                          <a:cs typeface="Arial"/>
                        </a:rPr>
                        <a:t>".</a:t>
                      </a:r>
                      <a:endParaRPr lang="en-US" sz="20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template for a </a:t>
                      </a:r>
                    </a:p>
                    <a:p>
                      <a:pPr algn="ctr"/>
                      <a:r>
                        <a:rPr lang="en-US" sz="2000">
                          <a:solidFill>
                            <a:schemeClr val="bg1"/>
                          </a:solidFill>
                          <a:latin typeface="Arial" panose="020B0604020202020204" pitchFamily="34" charset="0"/>
                          <a:cs typeface="Arial" panose="020B0604020202020204" pitchFamily="34" charset="0"/>
                        </a:rPr>
                        <a:t>presentation poster</a:t>
                      </a:r>
                      <a:br>
                        <a:rPr lang="en-US" sz="2000">
                          <a:solidFill>
                            <a:schemeClr val="bg1"/>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36 inches tall</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by</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48 inches wide</a:t>
                      </a:r>
                      <a:br>
                        <a:rPr lang="en-US" sz="2000">
                          <a:solidFill>
                            <a:schemeClr val="bg1"/>
                          </a:solidFill>
                          <a:latin typeface="Arial" panose="020B0604020202020204" pitchFamily="34" charset="0"/>
                          <a:cs typeface="Arial" panose="020B0604020202020204" pitchFamily="34" charset="0"/>
                        </a:rPr>
                      </a:br>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30 tall x 40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42 tall x 56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a:solidFill>
                          <a:srgbClr val="1F3A4E"/>
                        </a:solidFill>
                      </a:endParaRPr>
                    </a:p>
                  </a:txBody>
                  <a:tcPr>
                    <a:blipFill rotWithShape="1">
                      <a:blip r:embed="rId3"/>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a:solidFill>
                          <a:srgbClr val="1F3A4E"/>
                        </a:solidFill>
                      </a:endParaRPr>
                    </a:p>
                  </a:txBody>
                  <a:tcPr>
                    <a:blipFill rotWithShape="1">
                      <a:blip r:embed="rId4"/>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2759907C-C695-3245-9CDB-A23BD0939A57}"/>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u="sng">
                        <a:solidFill>
                          <a:srgbClr val="FFC000"/>
                        </a:solidFill>
                      </a:endParaRP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9"/>
                      <a:stretch>
                        <a:fillRect/>
                      </a:stretch>
                    </a:blipFill>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a:solidFill>
                            <a:srgbClr val="FFC000"/>
                          </a:solidFill>
                          <a:latin typeface="Arial" panose="020B0604020202020204" pitchFamily="34" charset="0"/>
                          <a:cs typeface="Arial" panose="020B0604020202020204" pitchFamily="34" charset="0"/>
                        </a:rPr>
                        <a:t>How to</a:t>
                      </a:r>
                      <a:r>
                        <a:rPr lang="en-US" sz="2800" b="1" baseline="0">
                          <a:solidFill>
                            <a:srgbClr val="FFC000"/>
                          </a:solidFill>
                          <a:latin typeface="Arial" panose="020B0604020202020204" pitchFamily="34" charset="0"/>
                          <a:cs typeface="Arial" panose="020B0604020202020204" pitchFamily="34" charset="0"/>
                        </a:rPr>
                        <a:t> preview your poster prior to printing</a:t>
                      </a:r>
                      <a:endParaRPr lang="en-US" sz="28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are ready to have your poster printed go online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and click on the "</a:t>
                      </a:r>
                      <a:r>
                        <a:rPr lang="en-US" sz="2400" noProof="0">
                          <a:solidFill>
                            <a:srgbClr val="FFC000"/>
                          </a:solidFill>
                          <a:latin typeface="Arial"/>
                          <a:cs typeface="Arial"/>
                        </a:rPr>
                        <a:t>Order Your Poster</a:t>
                      </a:r>
                      <a:r>
                        <a:rPr lang="en-US" sz="24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a:solidFill>
                            <a:srgbClr val="D9D9D9"/>
                          </a:solidFill>
                          <a:latin typeface="Arial"/>
                          <a:cs typeface="Arial"/>
                        </a:rPr>
                      </a:br>
                      <a:r>
                        <a:rPr lang="en-US" sz="2400" noProof="0">
                          <a:solidFill>
                            <a:srgbClr val="D9D9D9"/>
                          </a:solidFill>
                          <a:latin typeface="Arial"/>
                          <a:cs typeface="Arial"/>
                        </a:rPr>
                        <a:t>Go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a:solidFill>
                            <a:schemeClr val="bg1">
                              <a:lumMod val="85000"/>
                            </a:schemeClr>
                          </a:solidFill>
                          <a:latin typeface="Arial"/>
                          <a:cs typeface="Arial"/>
                        </a:rPr>
                        <a:t>© 2019</a:t>
                      </a:r>
                      <a:r>
                        <a:rPr lang="en-US" sz="2000" baseline="0">
                          <a:solidFill>
                            <a:schemeClr val="bg1">
                              <a:lumMod val="85000"/>
                            </a:schemeClr>
                          </a:solidFill>
                          <a:latin typeface="Arial"/>
                          <a:cs typeface="Arial"/>
                        </a:rPr>
                        <a:t> </a:t>
                      </a:r>
                      <a:r>
                        <a:rPr lang="en-US" sz="2000" err="1">
                          <a:solidFill>
                            <a:schemeClr val="bg1">
                              <a:lumMod val="85000"/>
                            </a:schemeClr>
                          </a:solidFill>
                          <a:latin typeface="Arial"/>
                          <a:cs typeface="Arial"/>
                        </a:rPr>
                        <a:t>PosterPresentations.com</a:t>
                      </a:r>
                      <a:br>
                        <a:rPr lang="en-US" sz="2000">
                          <a:solidFill>
                            <a:schemeClr val="bg1">
                              <a:lumMod val="85000"/>
                            </a:schemeClr>
                          </a:solidFill>
                          <a:latin typeface="Arial"/>
                          <a:cs typeface="Arial"/>
                        </a:rPr>
                      </a:br>
                      <a:r>
                        <a:rPr lang="en-US" sz="2000">
                          <a:solidFill>
                            <a:schemeClr val="bg1">
                              <a:lumMod val="85000"/>
                            </a:schemeClr>
                          </a:solidFill>
                          <a:latin typeface="Arial"/>
                          <a:cs typeface="Arial"/>
                        </a:rPr>
                        <a:t>2117 Fourth Street ,</a:t>
                      </a:r>
                      <a:r>
                        <a:rPr lang="en-US" sz="2000" baseline="0">
                          <a:solidFill>
                            <a:schemeClr val="bg1">
                              <a:lumMod val="85000"/>
                            </a:schemeClr>
                          </a:solidFill>
                          <a:latin typeface="Arial"/>
                          <a:cs typeface="Arial"/>
                        </a:rPr>
                        <a:t> STE C        </a:t>
                      </a:r>
                    </a:p>
                    <a:p>
                      <a:pPr>
                        <a:lnSpc>
                          <a:spcPts val="2600"/>
                        </a:lnSpc>
                      </a:pPr>
                      <a:r>
                        <a:rPr lang="en-US" sz="2000" baseline="0">
                          <a:solidFill>
                            <a:schemeClr val="bg1">
                              <a:lumMod val="85000"/>
                            </a:schemeClr>
                          </a:solidFill>
                          <a:latin typeface="Arial"/>
                          <a:cs typeface="Arial"/>
                        </a:rPr>
                        <a:t>Berkeley CA 94710 USA</a:t>
                      </a:r>
                      <a:endParaRPr lang="en-US" sz="20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a:solidFill>
                  <a:schemeClr val="bg1">
                    <a:lumMod val="75000"/>
                  </a:schemeClr>
                </a:solidFill>
                <a:latin typeface="Arial" charset="0"/>
              </a:rPr>
              <a:t>www.PosterPresentations.com</a:t>
            </a:r>
          </a:p>
        </p:txBody>
      </p:sp>
      <p:sp>
        <p:nvSpPr>
          <p:cNvPr id="37" name="Rectangle 36"/>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p:cNvSpPr txBox="1">
            <a:spLocks noChangeArrowheads="1"/>
          </p:cNvSpPr>
          <p:nvPr userDrawn="1"/>
        </p:nvSpPr>
        <p:spPr bwMode="auto">
          <a:xfrm>
            <a:off x="1484177" y="32306273"/>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a:solidFill>
                  <a:schemeClr val="bg1">
                    <a:lumMod val="75000"/>
                  </a:schemeClr>
                </a:solidFill>
                <a:latin typeface="Arial" charset="0"/>
              </a:rPr>
              <a:t>www.PosterPresentations.com</a:t>
            </a:r>
          </a:p>
        </p:txBody>
      </p:sp>
      <p:graphicFrame>
        <p:nvGraphicFramePr>
          <p:cNvPr id="41" name="Table 40">
            <a:extLst>
              <a:ext uri="{FF2B5EF4-FFF2-40B4-BE49-F238E27FC236}">
                <a16:creationId xmlns:a16="http://schemas.microsoft.com/office/drawing/2014/main" id="{8757AEA5-2F05-D545-BE0F-31E8287BC71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a:solidFill>
                            <a:srgbClr val="1F3A4E"/>
                          </a:solidFill>
                          <a:latin typeface="Arial Black" panose="020B0A04020102020204" pitchFamily="34" charset="0"/>
                        </a:rPr>
                        <a:t>QUICK START GUIDE</a:t>
                      </a:r>
                      <a:br>
                        <a:rPr lang="en-US" sz="3600" b="0" spc="600">
                          <a:solidFill>
                            <a:srgbClr val="1F3A4E"/>
                          </a:solidFill>
                          <a:latin typeface="Arial Black" panose="020B0A04020102020204" pitchFamily="34" charset="0"/>
                        </a:rPr>
                      </a:br>
                      <a:r>
                        <a:rPr lang="en-US" sz="2800" b="1" spc="0">
                          <a:solidFill>
                            <a:srgbClr val="FF0000"/>
                          </a:solidFill>
                          <a:latin typeface="Trebuchet MS" pitchFamily="34" charset="0"/>
                        </a:rPr>
                        <a:t>(THIS SIDEBAR WILL NOT PRINT)</a:t>
                      </a:r>
                      <a:endParaRPr lang="en-US" sz="36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4206624">
                <a:tc gridSpan="2">
                  <a:txBody>
                    <a:bodyPr/>
                    <a:lstStyle/>
                    <a:p>
                      <a:pPr defTabSz="3765639"/>
                      <a:r>
                        <a:rPr lang="en-US" sz="2000" i="0">
                          <a:solidFill>
                            <a:srgbClr val="D9D9D9"/>
                          </a:solidFill>
                          <a:latin typeface="Arial"/>
                          <a:cs typeface="Arial"/>
                        </a:rPr>
                        <a:t>This PowerPoint template produces a </a:t>
                      </a:r>
                      <a:r>
                        <a:rPr lang="en-US" sz="2000" i="0">
                          <a:solidFill>
                            <a:srgbClr val="FFC000"/>
                          </a:solidFill>
                          <a:latin typeface="Arial"/>
                          <a:cs typeface="Arial"/>
                        </a:rPr>
                        <a:t>36"x48" </a:t>
                      </a:r>
                      <a:r>
                        <a:rPr lang="en-US" sz="2000" i="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the  </a:t>
                      </a:r>
                      <a:r>
                        <a:rPr lang="en-US" sz="2000" i="0">
                          <a:solidFill>
                            <a:srgbClr val="FFC000"/>
                          </a:solidFill>
                          <a:latin typeface="Arial"/>
                          <a:cs typeface="Arial"/>
                        </a:rPr>
                        <a:t>HELP DESK</a:t>
                      </a:r>
                      <a:r>
                        <a:rPr lang="en-US" sz="2000" i="0" baseline="0">
                          <a:solidFill>
                            <a:srgbClr val="D9D9D9"/>
                          </a:solidFill>
                          <a:latin typeface="Arial"/>
                          <a:cs typeface="Arial"/>
                        </a:rPr>
                        <a:t> </a:t>
                      </a:r>
                      <a:r>
                        <a:rPr lang="en-US" sz="2000" i="0">
                          <a:solidFill>
                            <a:srgbClr val="D9D9D9"/>
                          </a:solidFill>
                          <a:latin typeface="Arial"/>
                          <a:cs typeface="Arial"/>
                        </a:rPr>
                        <a:t>tab.</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To print your poster using our same-day professional printing service,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a:t>
                      </a:r>
                      <a:r>
                        <a:rPr lang="en-US" sz="2000" i="0">
                          <a:solidFill>
                            <a:srgbClr val="FFC000"/>
                          </a:solidFill>
                          <a:latin typeface="Arial"/>
                          <a:cs typeface="Arial"/>
                        </a:rPr>
                        <a:t>Order your poster</a:t>
                      </a:r>
                      <a:r>
                        <a:rPr lang="en-US" sz="2000" i="0">
                          <a:solidFill>
                            <a:srgbClr val="D9D9D9"/>
                          </a:solidFill>
                          <a:latin typeface="Arial"/>
                          <a:cs typeface="Arial"/>
                        </a:rPr>
                        <a:t>".</a:t>
                      </a:r>
                      <a:endParaRPr lang="en-US" sz="20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template for a </a:t>
                      </a:r>
                    </a:p>
                    <a:p>
                      <a:pPr algn="ctr"/>
                      <a:r>
                        <a:rPr lang="en-US" sz="2000">
                          <a:solidFill>
                            <a:schemeClr val="bg1"/>
                          </a:solidFill>
                          <a:latin typeface="Arial" panose="020B0604020202020204" pitchFamily="34" charset="0"/>
                          <a:cs typeface="Arial" panose="020B0604020202020204" pitchFamily="34" charset="0"/>
                        </a:rPr>
                        <a:t>presentation poster</a:t>
                      </a:r>
                      <a:br>
                        <a:rPr lang="en-US" sz="2000">
                          <a:solidFill>
                            <a:schemeClr val="bg1"/>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36 inches tall</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by</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48 inches wide</a:t>
                      </a:r>
                      <a:br>
                        <a:rPr lang="en-US" sz="2000">
                          <a:solidFill>
                            <a:schemeClr val="bg1"/>
                          </a:solidFill>
                          <a:latin typeface="Arial" panose="020B0604020202020204" pitchFamily="34" charset="0"/>
                          <a:cs typeface="Arial" panose="020B0604020202020204" pitchFamily="34" charset="0"/>
                        </a:rPr>
                      </a:br>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30 tall x 40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42 tall x 56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a:solidFill>
                          <a:srgbClr val="1F3A4E"/>
                        </a:solidFill>
                      </a:endParaRPr>
                    </a:p>
                  </a:txBody>
                  <a:tcPr>
                    <a:blipFill rotWithShape="1">
                      <a:blip r:embed="rId3"/>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a:solidFill>
                          <a:srgbClr val="1F3A4E"/>
                        </a:solidFill>
                      </a:endParaRPr>
                    </a:p>
                  </a:txBody>
                  <a:tcPr>
                    <a:blipFill rotWithShape="1">
                      <a:blip r:embed="rId4"/>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F8F0F4C9-9693-AD40-8CD2-77CBC1089DB8}"/>
              </a:ext>
            </a:extLst>
          </p:cNvPr>
          <p:cNvGraphicFramePr>
            <a:graphicFrameLocks noGrp="1"/>
          </p:cNvGraphicFramePr>
          <p:nvPr userDrawn="1">
            <p:extLst>
              <p:ext uri="{D42A27DB-BD31-4B8C-83A1-F6EECF244321}">
                <p14:modId xmlns:p14="http://schemas.microsoft.com/office/powerpoint/2010/main" val="321074088"/>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u="sng">
                        <a:solidFill>
                          <a:srgbClr val="FFC000"/>
                        </a:solidFill>
                      </a:endParaRP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9"/>
                      <a:stretch>
                        <a:fillRect/>
                      </a:stretch>
                    </a:blipFill>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a:solidFill>
                            <a:srgbClr val="FFC000"/>
                          </a:solidFill>
                          <a:latin typeface="Arial" panose="020B0604020202020204" pitchFamily="34" charset="0"/>
                          <a:cs typeface="Arial" panose="020B0604020202020204" pitchFamily="34" charset="0"/>
                        </a:rPr>
                        <a:t>How to</a:t>
                      </a:r>
                      <a:r>
                        <a:rPr lang="en-US" sz="2800" b="1" baseline="0">
                          <a:solidFill>
                            <a:srgbClr val="FFC000"/>
                          </a:solidFill>
                          <a:latin typeface="Arial" panose="020B0604020202020204" pitchFamily="34" charset="0"/>
                          <a:cs typeface="Arial" panose="020B0604020202020204" pitchFamily="34" charset="0"/>
                        </a:rPr>
                        <a:t> preview your poster prior to printing</a:t>
                      </a:r>
                      <a:endParaRPr lang="en-US" sz="28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are ready to have your poster printed go online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and click on the "</a:t>
                      </a:r>
                      <a:r>
                        <a:rPr lang="en-US" sz="2400" noProof="0">
                          <a:solidFill>
                            <a:srgbClr val="FFC000"/>
                          </a:solidFill>
                          <a:latin typeface="Arial"/>
                          <a:cs typeface="Arial"/>
                        </a:rPr>
                        <a:t>Order Your Poster</a:t>
                      </a:r>
                      <a:r>
                        <a:rPr lang="en-US" sz="24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a:solidFill>
                            <a:srgbClr val="D9D9D9"/>
                          </a:solidFill>
                          <a:latin typeface="Arial"/>
                          <a:cs typeface="Arial"/>
                        </a:rPr>
                      </a:br>
                      <a:r>
                        <a:rPr lang="en-US" sz="2400" noProof="0">
                          <a:solidFill>
                            <a:srgbClr val="D9D9D9"/>
                          </a:solidFill>
                          <a:latin typeface="Arial"/>
                          <a:cs typeface="Arial"/>
                        </a:rPr>
                        <a:t>Go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a:solidFill>
                            <a:schemeClr val="bg1">
                              <a:lumMod val="85000"/>
                            </a:schemeClr>
                          </a:solidFill>
                          <a:latin typeface="Arial"/>
                          <a:cs typeface="Arial"/>
                        </a:rPr>
                        <a:t>© 2019</a:t>
                      </a:r>
                      <a:r>
                        <a:rPr lang="en-US" sz="2000" baseline="0">
                          <a:solidFill>
                            <a:schemeClr val="bg1">
                              <a:lumMod val="85000"/>
                            </a:schemeClr>
                          </a:solidFill>
                          <a:latin typeface="Arial"/>
                          <a:cs typeface="Arial"/>
                        </a:rPr>
                        <a:t> </a:t>
                      </a:r>
                      <a:r>
                        <a:rPr lang="en-US" sz="2000" err="1">
                          <a:solidFill>
                            <a:schemeClr val="bg1">
                              <a:lumMod val="85000"/>
                            </a:schemeClr>
                          </a:solidFill>
                          <a:latin typeface="Arial"/>
                          <a:cs typeface="Arial"/>
                        </a:rPr>
                        <a:t>PosterPresentations.com</a:t>
                      </a:r>
                      <a:br>
                        <a:rPr lang="en-US" sz="2000">
                          <a:solidFill>
                            <a:schemeClr val="bg1">
                              <a:lumMod val="85000"/>
                            </a:schemeClr>
                          </a:solidFill>
                          <a:latin typeface="Arial"/>
                          <a:cs typeface="Arial"/>
                        </a:rPr>
                      </a:br>
                      <a:r>
                        <a:rPr lang="en-US" sz="2000">
                          <a:solidFill>
                            <a:schemeClr val="bg1">
                              <a:lumMod val="85000"/>
                            </a:schemeClr>
                          </a:solidFill>
                          <a:latin typeface="Arial"/>
                          <a:cs typeface="Arial"/>
                        </a:rPr>
                        <a:t>2117 Fourth Street ,</a:t>
                      </a:r>
                      <a:r>
                        <a:rPr lang="en-US" sz="2000" baseline="0">
                          <a:solidFill>
                            <a:schemeClr val="bg1">
                              <a:lumMod val="85000"/>
                            </a:schemeClr>
                          </a:solidFill>
                          <a:latin typeface="Arial"/>
                          <a:cs typeface="Arial"/>
                        </a:rPr>
                        <a:t> STE C        </a:t>
                      </a:r>
                    </a:p>
                    <a:p>
                      <a:pPr>
                        <a:lnSpc>
                          <a:spcPts val="2600"/>
                        </a:lnSpc>
                      </a:pPr>
                      <a:r>
                        <a:rPr lang="en-US" sz="2000" baseline="0">
                          <a:solidFill>
                            <a:schemeClr val="bg1">
                              <a:lumMod val="85000"/>
                            </a:schemeClr>
                          </a:solidFill>
                          <a:latin typeface="Arial"/>
                          <a:cs typeface="Arial"/>
                        </a:rPr>
                        <a:t>Berkeley CA 94710 USA</a:t>
                      </a:r>
                      <a:endParaRPr lang="en-US" sz="20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cdc.gov/healthyweight/assessing/bmi/index.html" TargetMode="External"/><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who.int/news-room/fact-sheets/detail/obesity-and-overweight" TargetMode="External"/><Relationship Id="rId11" Type="http://schemas.openxmlformats.org/officeDocument/2006/relationships/image" Target="../media/image13.png"/><Relationship Id="rId5" Type="http://schemas.openxmlformats.org/officeDocument/2006/relationships/hyperlink" Target="https://www.cancer.gov/publications/dictionaries/cancer-terms/def/socioeconomic-status" TargetMode="External"/><Relationship Id="rId10" Type="http://schemas.openxmlformats.org/officeDocument/2006/relationships/image" Target="../media/image12.png"/><Relationship Id="rId4" Type="http://schemas.openxmlformats.org/officeDocument/2006/relationships/hyperlink" Target="https://doi.org/10.1016/j.lana.2023.100565"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9674" y="6479768"/>
            <a:ext cx="10090575" cy="11578532"/>
          </a:xfrm>
        </p:spPr>
        <p:txBody>
          <a:bodyPr wrap="square" lIns="228589" tIns="228589" rIns="228589" bIns="228589" anchor="t">
            <a:spAutoFit/>
          </a:bodyPr>
          <a:lstStyle/>
          <a:p>
            <a:pPr marL="571500" indent="-571500">
              <a:buFont typeface="Arial" pitchFamily="34" charset="0"/>
              <a:buChar char="•"/>
            </a:pPr>
            <a:r>
              <a:rPr lang="en-US" sz="4200">
                <a:latin typeface="Times New Roman"/>
                <a:cs typeface="Times New Roman"/>
              </a:rPr>
              <a:t> 390 million children and adolescents were overweight aged 5-19 (WHO, 2024)</a:t>
            </a:r>
            <a:endParaRPr lang="en-US" sz="4200"/>
          </a:p>
          <a:p>
            <a:pPr marL="571500" indent="-571500">
              <a:buFont typeface="Arial" pitchFamily="34" charset="0"/>
              <a:buChar char="•"/>
            </a:pPr>
            <a:r>
              <a:rPr lang="en-US" sz="4200">
                <a:latin typeface="Times New Roman"/>
                <a:cs typeface="Times New Roman"/>
              </a:rPr>
              <a:t> 160 million of those were obese (WHO, 2024)</a:t>
            </a:r>
            <a:endParaRPr lang="en-US" sz="4200"/>
          </a:p>
          <a:p>
            <a:pPr marL="571500" indent="-571500">
              <a:buFont typeface="Arial" pitchFamily="34" charset="0"/>
              <a:buChar char="•"/>
            </a:pPr>
            <a:r>
              <a:rPr lang="en-US" sz="4200">
                <a:solidFill>
                  <a:srgbClr val="203864"/>
                </a:solidFill>
                <a:latin typeface="Times New Roman"/>
                <a:cs typeface="Times New Roman"/>
              </a:rPr>
              <a:t>Obesity is identified as a Body Mass Index (BMI) &gt; 30.0. (CDC, 2024)</a:t>
            </a:r>
          </a:p>
          <a:p>
            <a:pPr marL="571500" indent="-571500">
              <a:buFont typeface="Arial" pitchFamily="34" charset="0"/>
              <a:buChar char="•"/>
            </a:pPr>
            <a:r>
              <a:rPr lang="en-US" sz="4200">
                <a:solidFill>
                  <a:srgbClr val="203864"/>
                </a:solidFill>
                <a:latin typeface="Times New Roman"/>
                <a:cs typeface="Times New Roman"/>
              </a:rPr>
              <a:t>BMI is calculated using an individual's height and weight measurements</a:t>
            </a:r>
            <a:endParaRPr lang="en-US" sz="4200">
              <a:solidFill>
                <a:srgbClr val="000000"/>
              </a:solidFill>
              <a:latin typeface="Times New Roman"/>
              <a:cs typeface="Times New Roman"/>
            </a:endParaRPr>
          </a:p>
          <a:p>
            <a:pPr marL="571500" indent="-571500">
              <a:buFont typeface="Arial" pitchFamily="34" charset="0"/>
              <a:buChar char="•"/>
            </a:pPr>
            <a:r>
              <a:rPr lang="en-US" sz="4200">
                <a:solidFill>
                  <a:srgbClr val="203864"/>
                </a:solidFill>
                <a:latin typeface="Times New Roman"/>
                <a:cs typeface="Times New Roman"/>
              </a:rPr>
              <a:t>Several factors affect obesity in children, specifically socioeconomic (SES) factors (NIH, </a:t>
            </a:r>
            <a:r>
              <a:rPr lang="en-US" sz="4200" err="1">
                <a:solidFill>
                  <a:srgbClr val="203864"/>
                </a:solidFill>
                <a:latin typeface="Times New Roman"/>
                <a:cs typeface="Times New Roman"/>
              </a:rPr>
              <a:t>n.d</a:t>
            </a:r>
            <a:r>
              <a:rPr lang="en-US" sz="4200">
                <a:solidFill>
                  <a:srgbClr val="203864"/>
                </a:solidFill>
                <a:latin typeface="Times New Roman"/>
                <a:cs typeface="Times New Roman"/>
              </a:rPr>
              <a:t>).</a:t>
            </a:r>
          </a:p>
          <a:p>
            <a:pPr marL="2056765" lvl="1" indent="-571500">
              <a:buFont typeface="Courier New" pitchFamily="34" charset="0"/>
              <a:buChar char="o"/>
            </a:pPr>
            <a:r>
              <a:rPr lang="en-US" sz="4200">
                <a:solidFill>
                  <a:srgbClr val="203864"/>
                </a:solidFill>
                <a:latin typeface="Times New Roman"/>
                <a:cs typeface="Times New Roman"/>
              </a:rPr>
              <a:t>Factors of SES include education levels, income, food and housing insecurity, and employment status. </a:t>
            </a:r>
            <a:endParaRPr lang="en-US" sz="4200">
              <a:solidFill>
                <a:srgbClr val="000000"/>
              </a:solidFill>
              <a:latin typeface="Times New Roman"/>
              <a:cs typeface="Times New Roman"/>
            </a:endParaRPr>
          </a:p>
          <a:p>
            <a:pPr marL="1485900" lvl="1" indent="0">
              <a:buNone/>
            </a:pPr>
            <a:endParaRPr lang="en-US" sz="4200">
              <a:solidFill>
                <a:srgbClr val="203864"/>
              </a:solidFill>
              <a:latin typeface="Times New Roman"/>
              <a:cs typeface="Times New Roman"/>
            </a:endParaRPr>
          </a:p>
        </p:txBody>
      </p:sp>
      <p:sp>
        <p:nvSpPr>
          <p:cNvPr id="3" name="Text Placeholder 2"/>
          <p:cNvSpPr>
            <a:spLocks noGrp="1"/>
          </p:cNvSpPr>
          <p:nvPr>
            <p:ph type="body" sz="quarter" idx="11"/>
          </p:nvPr>
        </p:nvSpPr>
        <p:spPr>
          <a:xfrm>
            <a:off x="477827" y="5217891"/>
            <a:ext cx="10048875" cy="1415764"/>
          </a:xfrm>
        </p:spPr>
        <p:txBody>
          <a:bodyPr/>
          <a:lstStyle/>
          <a:p>
            <a:r>
              <a:rPr lang="en-US" sz="8000">
                <a:ea typeface="Calibri"/>
                <a:cs typeface="Calibri"/>
              </a:rPr>
              <a:t>Background</a:t>
            </a:r>
          </a:p>
        </p:txBody>
      </p:sp>
      <p:sp>
        <p:nvSpPr>
          <p:cNvPr id="4" name="Text Placeholder 3"/>
          <p:cNvSpPr>
            <a:spLocks noGrp="1"/>
          </p:cNvSpPr>
          <p:nvPr>
            <p:ph type="body" sz="quarter" idx="20"/>
          </p:nvPr>
        </p:nvSpPr>
        <p:spPr>
          <a:xfrm>
            <a:off x="456767" y="17005525"/>
            <a:ext cx="10050462" cy="1415764"/>
          </a:xfrm>
        </p:spPr>
        <p:txBody>
          <a:bodyPr/>
          <a:lstStyle/>
          <a:p>
            <a:r>
              <a:rPr lang="en-US" sz="8000">
                <a:ea typeface="Calibri"/>
                <a:cs typeface="Calibri"/>
              </a:rPr>
              <a:t>Objectives</a:t>
            </a:r>
            <a:endParaRPr lang="en-US" sz="8000"/>
          </a:p>
        </p:txBody>
      </p:sp>
      <p:sp>
        <p:nvSpPr>
          <p:cNvPr id="5" name="Text Placeholder 4"/>
          <p:cNvSpPr>
            <a:spLocks noGrp="1"/>
          </p:cNvSpPr>
          <p:nvPr>
            <p:ph type="body" sz="quarter" idx="21"/>
          </p:nvPr>
        </p:nvSpPr>
        <p:spPr>
          <a:xfrm>
            <a:off x="11441384" y="6465913"/>
            <a:ext cx="9993175" cy="18989792"/>
          </a:xfrm>
        </p:spPr>
        <p:txBody>
          <a:bodyPr wrap="square" lIns="228589" tIns="228589" rIns="228589" bIns="228589" anchor="t">
            <a:spAutoFit/>
          </a:bodyPr>
          <a:lstStyle/>
          <a:p>
            <a:pPr marL="571500" indent="-571500">
              <a:buFont typeface="Arial" pitchFamily="34" charset="0"/>
              <a:buChar char="•"/>
            </a:pPr>
            <a:r>
              <a:rPr lang="en-US" sz="4200">
                <a:latin typeface="Times New Roman"/>
                <a:cs typeface="Times New Roman"/>
              </a:rPr>
              <a:t>Observational secondary analysis</a:t>
            </a:r>
          </a:p>
          <a:p>
            <a:pPr marL="571500" indent="-571500">
              <a:buFont typeface="Arial" pitchFamily="34" charset="0"/>
              <a:buChar char="•"/>
            </a:pPr>
            <a:r>
              <a:rPr lang="en-US" sz="4200">
                <a:latin typeface="Times New Roman"/>
                <a:cs typeface="Times New Roman"/>
              </a:rPr>
              <a:t>Cross-sectional data from the National Survey of Children's Health (NSCH) 2021 data</a:t>
            </a:r>
            <a:endParaRPr lang="en-US" sz="4200"/>
          </a:p>
          <a:p>
            <a:endParaRPr lang="en-US" sz="4200"/>
          </a:p>
          <a:p>
            <a:pPr marL="571500" indent="-571500">
              <a:buChar char="•"/>
            </a:pPr>
            <a:r>
              <a:rPr lang="en-US" sz="4200" b="1">
                <a:latin typeface="Times New Roman"/>
                <a:cs typeface="Times New Roman"/>
              </a:rPr>
              <a:t>Participants</a:t>
            </a:r>
          </a:p>
          <a:p>
            <a:pPr marL="1485900" lvl="1" indent="0">
              <a:buNone/>
            </a:pPr>
            <a:r>
              <a:rPr lang="en-US" sz="4200">
                <a:solidFill>
                  <a:schemeClr val="accent5">
                    <a:lumMod val="50000"/>
                  </a:schemeClr>
                </a:solidFill>
                <a:latin typeface="Times New Roman"/>
                <a:cs typeface="Times New Roman"/>
              </a:rPr>
              <a:t>- Total sample size: N= 20,198</a:t>
            </a:r>
            <a:endParaRPr lang="en-US" sz="4200">
              <a:solidFill>
                <a:schemeClr val="accent5">
                  <a:lumMod val="50000"/>
                </a:schemeClr>
              </a:solidFill>
              <a:latin typeface="Times New Roman" pitchFamily="18" charset="0"/>
              <a:cs typeface="Times New Roman" pitchFamily="18" charset="0"/>
            </a:endParaRPr>
          </a:p>
          <a:p>
            <a:pPr marL="1828165" lvl="1" indent="-342900">
              <a:buFont typeface="Calibri" panose="020B0604020202020204" pitchFamily="34" charset="0"/>
              <a:buChar char="-"/>
            </a:pPr>
            <a:r>
              <a:rPr lang="en-US" sz="4200">
                <a:solidFill>
                  <a:schemeClr val="accent5">
                    <a:lumMod val="50000"/>
                  </a:schemeClr>
                </a:solidFill>
                <a:latin typeface="Times New Roman"/>
                <a:cs typeface="Times New Roman"/>
              </a:rPr>
              <a:t>United States children, ages 5 - 12</a:t>
            </a:r>
          </a:p>
          <a:p>
            <a:pPr marL="1828165" lvl="1" indent="-342900">
              <a:buFont typeface="Calibri" panose="020B0604020202020204" pitchFamily="34" charset="0"/>
              <a:buChar char="-"/>
            </a:pPr>
            <a:r>
              <a:rPr lang="en-US" sz="4200">
                <a:solidFill>
                  <a:schemeClr val="accent5">
                    <a:lumMod val="50000"/>
                  </a:schemeClr>
                </a:solidFill>
                <a:latin typeface="Times New Roman"/>
                <a:cs typeface="Times New Roman"/>
              </a:rPr>
              <a:t>White, Black or African American, American Indian or Alaska Native, Asian, Native Hawaiian and other Pacific Islanders, and two or more races </a:t>
            </a:r>
            <a:endParaRPr lang="en-US" sz="4200">
              <a:solidFill>
                <a:schemeClr val="accent5">
                  <a:lumMod val="50000"/>
                </a:schemeClr>
              </a:solidFill>
              <a:latin typeface="Times New Roman" pitchFamily="18" charset="0"/>
              <a:cs typeface="Times New Roman" pitchFamily="18" charset="0"/>
            </a:endParaRPr>
          </a:p>
          <a:p>
            <a:endParaRPr lang="en-US" sz="4200"/>
          </a:p>
          <a:p>
            <a:pPr marL="571500" indent="-571500">
              <a:buChar char="•"/>
            </a:pPr>
            <a:r>
              <a:rPr lang="en-US" sz="4200" b="1">
                <a:latin typeface="Times New Roman"/>
                <a:cs typeface="Times New Roman"/>
              </a:rPr>
              <a:t>Measures</a:t>
            </a:r>
          </a:p>
          <a:p>
            <a:pPr marL="2056765" lvl="1" indent="-570865">
              <a:buFont typeface="Calibri" pitchFamily="34" charset="0"/>
              <a:buChar char="-"/>
            </a:pPr>
            <a:r>
              <a:rPr lang="en-US" sz="4200">
                <a:solidFill>
                  <a:srgbClr val="203864"/>
                </a:solidFill>
                <a:latin typeface="Times New Roman"/>
                <a:cs typeface="Times New Roman"/>
              </a:rPr>
              <a:t>Outcome of interest: </a:t>
            </a:r>
            <a:endParaRPr lang="en-US" sz="4200" b="1">
              <a:solidFill>
                <a:srgbClr val="203864"/>
              </a:solidFill>
              <a:latin typeface="Times New Roman"/>
              <a:cs typeface="Times New Roman"/>
            </a:endParaRPr>
          </a:p>
          <a:p>
            <a:pPr marL="2628265" lvl="2" indent="-570865">
              <a:buFont typeface="Wingdings" pitchFamily="34" charset="0"/>
              <a:buChar char="§"/>
            </a:pPr>
            <a:r>
              <a:rPr lang="en-US" sz="4200">
                <a:solidFill>
                  <a:srgbClr val="203864"/>
                </a:solidFill>
                <a:latin typeface="Times New Roman"/>
                <a:cs typeface="Times New Roman"/>
              </a:rPr>
              <a:t>"Doctor Identified as Overweight"</a:t>
            </a:r>
          </a:p>
          <a:p>
            <a:pPr marL="2056765" lvl="1" indent="-570865">
              <a:buFont typeface="Calibri" pitchFamily="34" charset="0"/>
              <a:buChar char="-"/>
            </a:pPr>
            <a:r>
              <a:rPr lang="en-US" sz="4200">
                <a:solidFill>
                  <a:srgbClr val="203864"/>
                </a:solidFill>
                <a:latin typeface="Times New Roman"/>
                <a:cs typeface="Times New Roman"/>
              </a:rPr>
              <a:t>Exposure:</a:t>
            </a:r>
          </a:p>
          <a:p>
            <a:pPr marL="2628265" lvl="2" indent="-570865">
              <a:buFont typeface="Wingdings" pitchFamily="34" charset="0"/>
              <a:buChar char="§"/>
            </a:pPr>
            <a:r>
              <a:rPr lang="en-US" sz="4200">
                <a:solidFill>
                  <a:srgbClr val="203864"/>
                </a:solidFill>
                <a:latin typeface="Times New Roman"/>
                <a:cs typeface="Times New Roman"/>
              </a:rPr>
              <a:t>"Federal Poverty Level"</a:t>
            </a:r>
          </a:p>
          <a:p>
            <a:endParaRPr lang="en-US" sz="4200"/>
          </a:p>
          <a:p>
            <a:pPr marL="571500" indent="-571500">
              <a:buChar char="•"/>
            </a:pPr>
            <a:r>
              <a:rPr lang="en-US" sz="4200" b="1">
                <a:latin typeface="Times New Roman"/>
                <a:cs typeface="Times New Roman"/>
              </a:rPr>
              <a:t>Analysis</a:t>
            </a:r>
          </a:p>
          <a:p>
            <a:pPr marL="1828165" lvl="1" indent="-342900">
              <a:buFont typeface="Calibri" panose="020B0604020202020204" pitchFamily="34" charset="0"/>
              <a:buChar char="-"/>
            </a:pPr>
            <a:r>
              <a:rPr lang="en-US" sz="4200">
                <a:solidFill>
                  <a:srgbClr val="203864"/>
                </a:solidFill>
                <a:latin typeface="Times New Roman"/>
                <a:cs typeface="Times New Roman"/>
              </a:rPr>
              <a:t>Descriptive statistics (frequencies) and ran a crosstabulation with chi-square models</a:t>
            </a:r>
          </a:p>
        </p:txBody>
      </p:sp>
      <p:sp>
        <p:nvSpPr>
          <p:cNvPr id="6" name="Text Placeholder 5"/>
          <p:cNvSpPr>
            <a:spLocks noGrp="1"/>
          </p:cNvSpPr>
          <p:nvPr>
            <p:ph type="body" sz="quarter" idx="22"/>
          </p:nvPr>
        </p:nvSpPr>
        <p:spPr>
          <a:xfrm>
            <a:off x="11460162" y="5217890"/>
            <a:ext cx="10048875" cy="1415764"/>
          </a:xfrm>
        </p:spPr>
        <p:txBody>
          <a:bodyPr/>
          <a:lstStyle/>
          <a:p>
            <a:r>
              <a:rPr lang="en-US" sz="8000">
                <a:ea typeface="Calibri"/>
                <a:cs typeface="Calibri"/>
              </a:rPr>
              <a:t>Methods</a:t>
            </a:r>
            <a:endParaRPr lang="en-US">
              <a:ea typeface="Calibri"/>
              <a:cs typeface="Calibri"/>
            </a:endParaRPr>
          </a:p>
        </p:txBody>
      </p:sp>
      <p:sp>
        <p:nvSpPr>
          <p:cNvPr id="7" name="Text Placeholder 6"/>
          <p:cNvSpPr>
            <a:spLocks noGrp="1"/>
          </p:cNvSpPr>
          <p:nvPr>
            <p:ph type="body" sz="quarter" idx="23"/>
          </p:nvPr>
        </p:nvSpPr>
        <p:spPr>
          <a:xfrm>
            <a:off x="22551464" y="6465913"/>
            <a:ext cx="9558603" cy="4034929"/>
          </a:xfrm>
        </p:spPr>
        <p:txBody>
          <a:bodyPr wrap="square" lIns="228589" tIns="228589" rIns="228589" bIns="228589" anchor="t">
            <a:spAutoFit/>
          </a:bodyPr>
          <a:lstStyle/>
          <a:p>
            <a:r>
              <a:rPr lang="en-US" sz="4200" b="1">
                <a:latin typeface="Times New Roman"/>
                <a:cs typeface="Times New Roman"/>
              </a:rPr>
              <a:t>Descriptive Statistics</a:t>
            </a:r>
          </a:p>
          <a:p>
            <a:pPr marL="571500" indent="-571500">
              <a:buChar char="•"/>
            </a:pPr>
            <a:r>
              <a:rPr lang="en-US" sz="4200">
                <a:latin typeface="Times New Roman"/>
                <a:cs typeface="Times New Roman"/>
              </a:rPr>
              <a:t>The frequency of those overweight was 6.4%</a:t>
            </a:r>
            <a:endParaRPr lang="en-US" sz="4200"/>
          </a:p>
          <a:p>
            <a:pPr marL="571500" indent="-571500">
              <a:buChar char="•"/>
            </a:pPr>
            <a:r>
              <a:rPr lang="en-US" sz="4200">
                <a:latin typeface="Times New Roman"/>
                <a:cs typeface="Times New Roman"/>
              </a:rPr>
              <a:t>The frequency of those living below the poverty line was 13%</a:t>
            </a:r>
          </a:p>
        </p:txBody>
      </p:sp>
      <p:sp>
        <p:nvSpPr>
          <p:cNvPr id="8" name="Text Placeholder 7"/>
          <p:cNvSpPr>
            <a:spLocks noGrp="1"/>
          </p:cNvSpPr>
          <p:nvPr>
            <p:ph type="body" sz="quarter" idx="24"/>
          </p:nvPr>
        </p:nvSpPr>
        <p:spPr>
          <a:xfrm>
            <a:off x="22368714" y="5245187"/>
            <a:ext cx="10058400" cy="1415764"/>
          </a:xfrm>
        </p:spPr>
        <p:txBody>
          <a:bodyPr/>
          <a:lstStyle/>
          <a:p>
            <a:r>
              <a:rPr lang="en-US" sz="8000">
                <a:ea typeface="Calibri"/>
                <a:cs typeface="Calibri"/>
              </a:rPr>
              <a:t>Results</a:t>
            </a:r>
            <a:endParaRPr lang="en-US"/>
          </a:p>
        </p:txBody>
      </p:sp>
      <p:sp>
        <p:nvSpPr>
          <p:cNvPr id="9" name="Text Placeholder 8"/>
          <p:cNvSpPr>
            <a:spLocks noGrp="1"/>
          </p:cNvSpPr>
          <p:nvPr>
            <p:ph type="body" sz="quarter" idx="25"/>
          </p:nvPr>
        </p:nvSpPr>
        <p:spPr>
          <a:xfrm>
            <a:off x="33390292" y="5217890"/>
            <a:ext cx="10047018" cy="1415764"/>
          </a:xfrm>
        </p:spPr>
        <p:txBody>
          <a:bodyPr/>
          <a:lstStyle/>
          <a:p>
            <a:r>
              <a:rPr lang="en-US" sz="8000">
                <a:ea typeface="Calibri"/>
                <a:cs typeface="Calibri"/>
              </a:rPr>
              <a:t>Conclusion</a:t>
            </a:r>
            <a:endParaRPr lang="en-US"/>
          </a:p>
        </p:txBody>
      </p:sp>
      <p:sp>
        <p:nvSpPr>
          <p:cNvPr id="10" name="Text Placeholder 9"/>
          <p:cNvSpPr>
            <a:spLocks noGrp="1"/>
          </p:cNvSpPr>
          <p:nvPr>
            <p:ph type="body" sz="quarter" idx="26"/>
          </p:nvPr>
        </p:nvSpPr>
        <p:spPr>
          <a:xfrm>
            <a:off x="33471006" y="6868457"/>
            <a:ext cx="10047018" cy="14422388"/>
          </a:xfrm>
        </p:spPr>
        <p:txBody>
          <a:bodyPr wrap="square" lIns="228589" tIns="228589" rIns="228589" bIns="228589" anchor="t">
            <a:spAutoFit/>
          </a:bodyPr>
          <a:lstStyle/>
          <a:p>
            <a:pPr marL="457200" indent="-457200">
              <a:buFont typeface="Arial" panose="020B0604020202020204" pitchFamily="34" charset="0"/>
              <a:buChar char="•"/>
            </a:pPr>
            <a:r>
              <a:rPr lang="en-US" sz="4200" b="0" i="0" u="none" strike="noStrike">
                <a:effectLst/>
              </a:rPr>
              <a:t>The results of this study showed that there is a strong, direct relationship between Federal Poverty Level and childhood obesity.</a:t>
            </a:r>
          </a:p>
          <a:p>
            <a:pPr marL="457200" indent="-457200">
              <a:buFont typeface="Arial" panose="020B0604020202020204" pitchFamily="34" charset="0"/>
              <a:buChar char="•"/>
            </a:pPr>
            <a:r>
              <a:rPr lang="en-US" sz="4200"/>
              <a:t>The findings of the study were parallel to the literature found</a:t>
            </a:r>
          </a:p>
          <a:p>
            <a:pPr marL="1943025" lvl="1" indent="-457200">
              <a:buFont typeface="Arial" panose="020B0604020202020204" pitchFamily="34" charset="0"/>
              <a:buChar char="•"/>
            </a:pPr>
            <a:r>
              <a:rPr lang="en-US" sz="4200">
                <a:solidFill>
                  <a:schemeClr val="accent5">
                    <a:lumMod val="50000"/>
                  </a:schemeClr>
                </a:solidFill>
                <a:latin typeface="Times New Roman" panose="02020603050405020304" pitchFamily="18" charset="0"/>
                <a:cs typeface="Times New Roman" panose="02020603050405020304" pitchFamily="18" charset="0"/>
              </a:rPr>
              <a:t>Lower poverty levels were correlated to increased obesity rates (Inoue et al. 2023).</a:t>
            </a:r>
            <a:endParaRPr lang="en-US" sz="4200" b="0" i="0" u="none" strike="noStrike">
              <a:solidFill>
                <a:schemeClr val="accent5">
                  <a:lumMod val="50000"/>
                </a:schemeClr>
              </a:solidFill>
              <a:effectLst/>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4200" b="1"/>
              <a:t>Strengths</a:t>
            </a:r>
          </a:p>
          <a:p>
            <a:pPr marL="1942465" lvl="1" indent="-457200">
              <a:buFont typeface="Arial" panose="020B0604020202020204" pitchFamily="34" charset="0"/>
              <a:buChar char="•"/>
            </a:pPr>
            <a:r>
              <a:rPr lang="en-US" sz="4200">
                <a:solidFill>
                  <a:schemeClr val="accent5">
                    <a:lumMod val="50000"/>
                  </a:schemeClr>
                </a:solidFill>
                <a:latin typeface="Times New Roman" panose="02020603050405020304" pitchFamily="18" charset="0"/>
                <a:cs typeface="Times New Roman" panose="02020603050405020304" pitchFamily="18" charset="0"/>
              </a:rPr>
              <a:t>Large sample size that encompasses a broad spectrum of participants across every FPL</a:t>
            </a:r>
          </a:p>
          <a:p>
            <a:pPr marL="457200" indent="-457200">
              <a:buFont typeface="Arial" panose="020B0604020202020204" pitchFamily="34" charset="0"/>
              <a:buChar char="•"/>
            </a:pPr>
            <a:r>
              <a:rPr lang="en-US" sz="4200" b="1"/>
              <a:t>Limitations</a:t>
            </a:r>
          </a:p>
          <a:p>
            <a:pPr marL="1942465" lvl="1" indent="-457200">
              <a:buFont typeface="Arial" panose="020B0604020202020204" pitchFamily="34" charset="0"/>
              <a:buChar char="•"/>
            </a:pPr>
            <a:r>
              <a:rPr lang="en-US" sz="4200" b="0" i="0" u="none" strike="noStrike">
                <a:solidFill>
                  <a:schemeClr val="accent5">
                    <a:lumMod val="50000"/>
                  </a:schemeClr>
                </a:solidFill>
                <a:effectLst/>
                <a:latin typeface="Times New Roman" panose="02020603050405020304" pitchFamily="18" charset="0"/>
                <a:cs typeface="Times New Roman" panose="02020603050405020304" pitchFamily="18" charset="0"/>
              </a:rPr>
              <a:t>Reliance on observational data</a:t>
            </a:r>
            <a:r>
              <a:rPr lang="en-US" sz="4200">
                <a:solidFill>
                  <a:schemeClr val="accent5">
                    <a:lumMod val="50000"/>
                  </a:schemeClr>
                </a:solidFill>
                <a:latin typeface="Times New Roman" panose="02020603050405020304" pitchFamily="18" charset="0"/>
                <a:cs typeface="Times New Roman" panose="02020603050405020304" pitchFamily="18" charset="0"/>
              </a:rPr>
              <a:t> induces</a:t>
            </a:r>
            <a:r>
              <a:rPr lang="en-US" sz="4200" b="0" i="0" u="none" strike="noStrike">
                <a:solidFill>
                  <a:schemeClr val="accent5">
                    <a:lumMod val="50000"/>
                  </a:schemeClr>
                </a:solidFill>
                <a:effectLst/>
                <a:latin typeface="Times New Roman" panose="02020603050405020304" pitchFamily="18" charset="0"/>
                <a:cs typeface="Times New Roman" panose="02020603050405020304" pitchFamily="18" charset="0"/>
              </a:rPr>
              <a:t> the possibility of bias</a:t>
            </a:r>
          </a:p>
          <a:p>
            <a:pPr marL="1942465" lvl="1" indent="-457200">
              <a:buFont typeface="Arial" panose="020B0604020202020204" pitchFamily="34" charset="0"/>
              <a:buChar char="•"/>
            </a:pPr>
            <a:r>
              <a:rPr lang="en-US" sz="4200" b="0" i="0" u="none" strike="noStrike">
                <a:solidFill>
                  <a:schemeClr val="accent5">
                    <a:lumMod val="50000"/>
                  </a:schemeClr>
                </a:solidFill>
                <a:effectLst/>
                <a:latin typeface="Times New Roman" panose="02020603050405020304" pitchFamily="18" charset="0"/>
                <a:cs typeface="Times New Roman" panose="02020603050405020304" pitchFamily="18" charset="0"/>
              </a:rPr>
              <a:t>Reliance on self-reported measures may introduce inaccuracies</a:t>
            </a:r>
            <a:r>
              <a:rPr lang="en-US" sz="4200">
                <a:solidFill>
                  <a:schemeClr val="accent5">
                    <a:lumMod val="50000"/>
                  </a:schemeClr>
                </a:solidFill>
                <a:latin typeface="Times New Roman" panose="02020603050405020304" pitchFamily="18" charset="0"/>
                <a:cs typeface="Times New Roman" panose="02020603050405020304" pitchFamily="18" charset="0"/>
              </a:rPr>
              <a:t> </a:t>
            </a:r>
          </a:p>
          <a:p>
            <a:pPr marL="571500" indent="-571500">
              <a:buFont typeface="Arial" panose="020B0604020202020204" pitchFamily="34" charset="0"/>
              <a:buChar char="•"/>
            </a:pPr>
            <a:r>
              <a:rPr lang="en-US" sz="4200"/>
              <a:t>Suggested future research: gender, race, or ethnic differences.</a:t>
            </a:r>
          </a:p>
        </p:txBody>
      </p:sp>
      <p:sp>
        <p:nvSpPr>
          <p:cNvPr id="11" name="Text Placeholder 10"/>
          <p:cNvSpPr>
            <a:spLocks noGrp="1"/>
          </p:cNvSpPr>
          <p:nvPr>
            <p:ph type="body" sz="quarter" idx="27"/>
          </p:nvPr>
        </p:nvSpPr>
        <p:spPr>
          <a:xfrm>
            <a:off x="33362247" y="22260669"/>
            <a:ext cx="10047018" cy="1415764"/>
          </a:xfrm>
        </p:spPr>
        <p:txBody>
          <a:bodyPr/>
          <a:lstStyle/>
          <a:p>
            <a:r>
              <a:rPr lang="en-US" sz="8000">
                <a:ea typeface="Calibri"/>
                <a:cs typeface="Calibri"/>
              </a:rPr>
              <a:t>References</a:t>
            </a:r>
            <a:endParaRPr lang="en-US"/>
          </a:p>
        </p:txBody>
      </p:sp>
      <p:sp>
        <p:nvSpPr>
          <p:cNvPr id="14" name="Text Placeholder 13"/>
          <p:cNvSpPr>
            <a:spLocks noGrp="1"/>
          </p:cNvSpPr>
          <p:nvPr>
            <p:ph type="body" sz="quarter" idx="30"/>
          </p:nvPr>
        </p:nvSpPr>
        <p:spPr>
          <a:xfrm>
            <a:off x="33466729" y="23676433"/>
            <a:ext cx="10023083" cy="7183483"/>
          </a:xfrm>
        </p:spPr>
        <p:txBody>
          <a:bodyPr wrap="square" lIns="228589" tIns="228589" rIns="228589" bIns="228589" anchor="t">
            <a:spAutoFit/>
          </a:bodyPr>
          <a:lstStyle/>
          <a:p>
            <a:r>
              <a:rPr lang="en-US" sz="2800">
                <a:solidFill>
                  <a:srgbClr val="000000"/>
                </a:solidFill>
                <a:latin typeface="Times New Roman"/>
                <a:cs typeface="Times New Roman"/>
              </a:rPr>
              <a:t>Centers for Disease Control and Prevention [CDC]. (2024). </a:t>
            </a:r>
            <a:r>
              <a:rPr lang="en-US" sz="2800" i="1">
                <a:solidFill>
                  <a:srgbClr val="000000"/>
                </a:solidFill>
                <a:latin typeface="Times New Roman"/>
                <a:cs typeface="Times New Roman"/>
              </a:rPr>
              <a:t>Body mass index (BMI)</a:t>
            </a:r>
            <a:r>
              <a:rPr lang="en-US" sz="2800">
                <a:solidFill>
                  <a:srgbClr val="000000"/>
                </a:solidFill>
                <a:latin typeface="Times New Roman"/>
                <a:cs typeface="Times New Roman"/>
              </a:rPr>
              <a:t>. Centers for Disease Control and Prevention. </a:t>
            </a:r>
            <a:r>
              <a:rPr lang="en-US" sz="2800" u="sng">
                <a:solidFill>
                  <a:srgbClr val="96607D"/>
                </a:solidFill>
                <a:latin typeface="Times New Roman"/>
                <a:cs typeface="Times New Roman"/>
                <a:hlinkClick r:id="rId3"/>
              </a:rPr>
              <a:t>https://www.cdc.gov/healthyweight/assessing/bmi/index.html</a:t>
            </a:r>
            <a:endParaRPr lang="en-US" sz="2800" u="sng">
              <a:solidFill>
                <a:srgbClr val="96607D"/>
              </a:solidFill>
              <a:latin typeface="Times New Roman"/>
              <a:cs typeface="Times New Roman"/>
            </a:endParaRPr>
          </a:p>
          <a:p>
            <a:r>
              <a:rPr lang="en-US" sz="2800" b="0" i="0" u="none" strike="noStrike">
                <a:solidFill>
                  <a:srgbClr val="000000"/>
                </a:solidFill>
                <a:effectLst/>
                <a:latin typeface="Times New Roman"/>
                <a:cs typeface="Times New Roman"/>
              </a:rPr>
              <a:t>Inoue, K., Seeman, T. E., </a:t>
            </a:r>
            <a:r>
              <a:rPr lang="en-US" sz="2800" b="0" i="0" u="none" strike="noStrike" err="1">
                <a:solidFill>
                  <a:srgbClr val="000000"/>
                </a:solidFill>
                <a:effectLst/>
                <a:latin typeface="Times New Roman"/>
                <a:cs typeface="Times New Roman"/>
              </a:rPr>
              <a:t>Nianogo</a:t>
            </a:r>
            <a:r>
              <a:rPr lang="en-US" sz="2800" b="0" i="0" u="none" strike="noStrike">
                <a:solidFill>
                  <a:srgbClr val="000000"/>
                </a:solidFill>
                <a:effectLst/>
                <a:latin typeface="Times New Roman"/>
                <a:cs typeface="Times New Roman"/>
              </a:rPr>
              <a:t>, R., &amp; Okubo, Y. (2023). The effect of poverty on the relationship between household education levels and obesity in U.S. children and adolescents: An observational study. </a:t>
            </a:r>
            <a:r>
              <a:rPr lang="en-US" sz="2800" b="0" i="1" u="none" strike="noStrike">
                <a:solidFill>
                  <a:srgbClr val="000000"/>
                </a:solidFill>
                <a:effectLst/>
                <a:latin typeface="Times New Roman"/>
                <a:cs typeface="Times New Roman"/>
              </a:rPr>
              <a:t>The Lancet Regional Health - Americas</a:t>
            </a:r>
            <a:r>
              <a:rPr lang="en-US" sz="2800" b="0" i="0" u="none" strike="noStrike">
                <a:solidFill>
                  <a:srgbClr val="000000"/>
                </a:solidFill>
                <a:effectLst/>
                <a:latin typeface="Times New Roman"/>
                <a:cs typeface="Times New Roman"/>
              </a:rPr>
              <a:t>, </a:t>
            </a:r>
            <a:r>
              <a:rPr lang="en-US" sz="2800" b="0" i="1" u="none" strike="noStrike">
                <a:solidFill>
                  <a:srgbClr val="000000"/>
                </a:solidFill>
                <a:effectLst/>
                <a:latin typeface="Times New Roman"/>
                <a:cs typeface="Times New Roman"/>
              </a:rPr>
              <a:t>25</a:t>
            </a:r>
            <a:r>
              <a:rPr lang="en-US" sz="2800" b="0" i="0" u="none" strike="noStrike">
                <a:solidFill>
                  <a:srgbClr val="000000"/>
                </a:solidFill>
                <a:effectLst/>
                <a:latin typeface="Times New Roman"/>
                <a:cs typeface="Times New Roman"/>
              </a:rPr>
              <a:t>, 100565. </a:t>
            </a:r>
            <a:r>
              <a:rPr lang="en-US" sz="2800" b="0" i="0" u="sng" strike="noStrike">
                <a:solidFill>
                  <a:srgbClr val="467886"/>
                </a:solidFill>
                <a:effectLst/>
                <a:latin typeface="Aptos"/>
                <a:cs typeface="Times New Roman"/>
                <a:hlinkClick r:id="rId4"/>
              </a:rPr>
              <a:t>https://doi.org/10.1016/j.lana.2023.100565</a:t>
            </a:r>
            <a:r>
              <a:rPr lang="en-US" sz="2800" b="0" i="0" u="none" strike="noStrike">
                <a:solidFill>
                  <a:srgbClr val="000000"/>
                </a:solidFill>
                <a:effectLst/>
                <a:latin typeface="Times New Roman"/>
                <a:cs typeface="Times New Roman"/>
              </a:rPr>
              <a:t>  </a:t>
            </a:r>
            <a:endParaRPr lang="en-US" sz="2800" u="sng">
              <a:solidFill>
                <a:srgbClr val="96607D"/>
              </a:solidFill>
              <a:latin typeface="Times New Roman"/>
              <a:cs typeface="Times New Roman"/>
            </a:endParaRPr>
          </a:p>
          <a:p>
            <a:r>
              <a:rPr lang="en-US" sz="2800">
                <a:solidFill>
                  <a:srgbClr val="000000"/>
                </a:solidFill>
                <a:latin typeface="Times New Roman"/>
                <a:cs typeface="Times New Roman"/>
              </a:rPr>
              <a:t>National Cancer Institute [NIH]. (n.d.) </a:t>
            </a:r>
            <a:r>
              <a:rPr lang="en-US" sz="2800" i="1">
                <a:solidFill>
                  <a:srgbClr val="000000"/>
                </a:solidFill>
                <a:latin typeface="Times New Roman"/>
                <a:cs typeface="Times New Roman"/>
              </a:rPr>
              <a:t>NCI Dictionary of Cancer terms</a:t>
            </a:r>
            <a:r>
              <a:rPr lang="en-US" sz="2800">
                <a:solidFill>
                  <a:srgbClr val="000000"/>
                </a:solidFill>
                <a:latin typeface="Times New Roman"/>
                <a:cs typeface="Times New Roman"/>
              </a:rPr>
              <a:t>. </a:t>
            </a:r>
            <a:r>
              <a:rPr lang="en-US" sz="2800">
                <a:solidFill>
                  <a:srgbClr val="000000"/>
                </a:solidFill>
                <a:latin typeface="Times New Roman"/>
                <a:cs typeface="Times New Roman"/>
                <a:hlinkClick r:id="rId5"/>
              </a:rPr>
              <a:t>https://www.cancer.gov/publications/dictionaries/cancer-terms/def/socioeconomic</a:t>
            </a:r>
            <a:r>
              <a:rPr lang="en-US" sz="1200">
                <a:solidFill>
                  <a:srgbClr val="000000"/>
                </a:solidFill>
                <a:latin typeface="Times New Roman"/>
                <a:cs typeface="Times New Roman"/>
                <a:hlinkClick r:id="rId5"/>
              </a:rPr>
              <a:t>-status</a:t>
            </a:r>
            <a:endParaRPr lang="en-US" sz="1200">
              <a:solidFill>
                <a:srgbClr val="000000"/>
              </a:solidFill>
              <a:latin typeface="Times New Roman"/>
              <a:cs typeface="Times New Roman"/>
            </a:endParaRPr>
          </a:p>
          <a:p>
            <a:r>
              <a:rPr lang="en-US" sz="2800">
                <a:solidFill>
                  <a:srgbClr val="000000"/>
                </a:solidFill>
                <a:latin typeface="Times New Roman"/>
                <a:cs typeface="Times New Roman"/>
              </a:rPr>
              <a:t>World Health Organization [WHO]. (2024). </a:t>
            </a:r>
            <a:r>
              <a:rPr lang="en-US" sz="2800" i="1">
                <a:solidFill>
                  <a:srgbClr val="000000"/>
                </a:solidFill>
                <a:latin typeface="Times New Roman"/>
                <a:cs typeface="Times New Roman"/>
              </a:rPr>
              <a:t>Obesity and overweight</a:t>
            </a:r>
            <a:r>
              <a:rPr lang="en-US" sz="2800">
                <a:solidFill>
                  <a:srgbClr val="000000"/>
                </a:solidFill>
                <a:latin typeface="Times New Roman"/>
                <a:cs typeface="Times New Roman"/>
              </a:rPr>
              <a:t>. World Health Organization. </a:t>
            </a:r>
            <a:r>
              <a:rPr lang="en-US" sz="2800" u="sng">
                <a:solidFill>
                  <a:srgbClr val="96607D"/>
                </a:solidFill>
                <a:latin typeface="Times New Roman"/>
                <a:cs typeface="Times New Roman"/>
                <a:hlinkClick r:id="rId6"/>
              </a:rPr>
              <a:t>https://www.who.int/news-room/fact-sheets/detail/obesity-and-overweight</a:t>
            </a:r>
            <a:endParaRPr lang="en-US" sz="1200">
              <a:solidFill>
                <a:srgbClr val="000000"/>
              </a:solidFill>
              <a:latin typeface="Times New Roman"/>
              <a:cs typeface="Times New Roman"/>
            </a:endParaRPr>
          </a:p>
        </p:txBody>
      </p:sp>
      <p:sp>
        <p:nvSpPr>
          <p:cNvPr id="15" name="Text Placeholder 14"/>
          <p:cNvSpPr>
            <a:spLocks noGrp="1"/>
          </p:cNvSpPr>
          <p:nvPr>
            <p:ph type="body" sz="quarter" idx="96"/>
          </p:nvPr>
        </p:nvSpPr>
        <p:spPr>
          <a:xfrm>
            <a:off x="425326" y="18441125"/>
            <a:ext cx="10001114" cy="3108521"/>
          </a:xfrm>
        </p:spPr>
        <p:txBody>
          <a:bodyPr wrap="square" lIns="228589" tIns="228589" rIns="228589" bIns="228589" anchor="t">
            <a:spAutoFit/>
          </a:bodyPr>
          <a:lstStyle/>
          <a:p>
            <a:pPr marL="571500" indent="-571500">
              <a:buChar char="•"/>
            </a:pPr>
            <a:r>
              <a:rPr lang="en-US" sz="4200">
                <a:latin typeface="Times New Roman"/>
                <a:cs typeface="Times New Roman"/>
              </a:rPr>
              <a:t>To explore the relationship between socioeconomic status and childhood obesity rates among children in the United States.</a:t>
            </a:r>
            <a:endParaRPr lang="en-US" sz="4200"/>
          </a:p>
        </p:txBody>
      </p:sp>
      <p:sp>
        <p:nvSpPr>
          <p:cNvPr id="16" name="Text Placeholder 15"/>
          <p:cNvSpPr>
            <a:spLocks noGrp="1"/>
          </p:cNvSpPr>
          <p:nvPr>
            <p:ph type="body" sz="quarter" idx="150"/>
          </p:nvPr>
        </p:nvSpPr>
        <p:spPr/>
        <p:txBody>
          <a:bodyPr lIns="91440" tIns="45720" rIns="91440" bIns="45720" anchor="t">
            <a:normAutofit/>
          </a:bodyPr>
          <a:lstStyle/>
          <a:p>
            <a:r>
              <a:rPr lang="en-US" sz="7200"/>
              <a:t>Department of Health Sciences, Sacred Heart University </a:t>
            </a:r>
          </a:p>
        </p:txBody>
      </p:sp>
      <p:sp>
        <p:nvSpPr>
          <p:cNvPr id="17" name="Text Placeholder 16"/>
          <p:cNvSpPr>
            <a:spLocks noGrp="1"/>
          </p:cNvSpPr>
          <p:nvPr>
            <p:ph type="body" sz="quarter" idx="151"/>
          </p:nvPr>
        </p:nvSpPr>
        <p:spPr>
          <a:xfrm>
            <a:off x="5250075" y="2366294"/>
            <a:ext cx="33188182" cy="2248247"/>
          </a:xfrm>
        </p:spPr>
        <p:txBody>
          <a:bodyPr>
            <a:normAutofit fontScale="92500"/>
          </a:bodyPr>
          <a:lstStyle/>
          <a:p>
            <a:r>
              <a:rPr lang="en-US"/>
              <a:t>Leah </a:t>
            </a:r>
            <a:r>
              <a:rPr lang="en-US" err="1"/>
              <a:t>Demko</a:t>
            </a:r>
            <a:r>
              <a:rPr lang="en-US"/>
              <a:t>, Megan Gaffney, Abigail Hudson, Katherine </a:t>
            </a:r>
            <a:r>
              <a:rPr lang="en-US" err="1"/>
              <a:t>Mazzarelli</a:t>
            </a:r>
            <a:r>
              <a:rPr lang="en-US"/>
              <a:t>, &amp; Sabrina </a:t>
            </a:r>
            <a:r>
              <a:rPr lang="en-US" err="1"/>
              <a:t>Palen</a:t>
            </a:r>
            <a:r>
              <a:rPr lang="en-US"/>
              <a:t> </a:t>
            </a:r>
          </a:p>
        </p:txBody>
      </p:sp>
      <p:sp>
        <p:nvSpPr>
          <p:cNvPr id="18" name="Text Placeholder 17"/>
          <p:cNvSpPr>
            <a:spLocks noGrp="1"/>
          </p:cNvSpPr>
          <p:nvPr>
            <p:ph type="body" sz="quarter" idx="153"/>
          </p:nvPr>
        </p:nvSpPr>
        <p:spPr>
          <a:xfrm>
            <a:off x="5932593" y="465813"/>
            <a:ext cx="31998968" cy="2184903"/>
          </a:xfrm>
        </p:spPr>
        <p:txBody>
          <a:bodyPr lIns="91440" tIns="45720" rIns="91440" bIns="45720" anchor="t" anchorCtr="1">
            <a:normAutofit/>
          </a:bodyPr>
          <a:lstStyle/>
          <a:p>
            <a:r>
              <a:rPr lang="en-US">
                <a:ea typeface="Calibri"/>
                <a:cs typeface="Calibri"/>
              </a:rPr>
              <a:t>Poverty's Role in Shaping the Childhood Obesity Epidemic</a:t>
            </a:r>
            <a:endParaRPr lang="en-US"/>
          </a:p>
        </p:txBody>
      </p:sp>
      <p:pic>
        <p:nvPicPr>
          <p:cNvPr id="20" name="Picture 19" descr="A close-up of a logo&#10;&#10;Description automatically generated">
            <a:extLst>
              <a:ext uri="{FF2B5EF4-FFF2-40B4-BE49-F238E27FC236}">
                <a16:creationId xmlns:a16="http://schemas.microsoft.com/office/drawing/2014/main" id="{8DDAAD08-4CA2-9701-9F61-008FB10A99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199" y="1234963"/>
            <a:ext cx="5155398" cy="1737645"/>
          </a:xfrm>
          <a:prstGeom prst="rect">
            <a:avLst/>
          </a:prstGeom>
        </p:spPr>
      </p:pic>
      <p:pic>
        <p:nvPicPr>
          <p:cNvPr id="22" name="Picture 21" descr="A logo for a university&#10;&#10;Description automatically generated">
            <a:extLst>
              <a:ext uri="{FF2B5EF4-FFF2-40B4-BE49-F238E27FC236}">
                <a16:creationId xmlns:a16="http://schemas.microsoft.com/office/drawing/2014/main" id="{37093877-1BE6-DBBF-5DD4-E6B9B69608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08756" y="656029"/>
            <a:ext cx="4102100" cy="3441700"/>
          </a:xfrm>
          <a:prstGeom prst="rect">
            <a:avLst/>
          </a:prstGeom>
        </p:spPr>
      </p:pic>
      <p:pic>
        <p:nvPicPr>
          <p:cNvPr id="19" name="Picture 18" descr="A graph of different colored bars&#10;&#10;Description automatically generated">
            <a:extLst>
              <a:ext uri="{FF2B5EF4-FFF2-40B4-BE49-F238E27FC236}">
                <a16:creationId xmlns:a16="http://schemas.microsoft.com/office/drawing/2014/main" id="{088CA8D8-E606-41AF-F7C5-8C7EAE3CCB19}"/>
              </a:ext>
            </a:extLst>
          </p:cNvPr>
          <p:cNvPicPr>
            <a:picLocks noChangeAspect="1"/>
          </p:cNvPicPr>
          <p:nvPr/>
        </p:nvPicPr>
        <p:blipFill>
          <a:blip r:embed="rId9"/>
          <a:stretch>
            <a:fillRect/>
          </a:stretch>
        </p:blipFill>
        <p:spPr>
          <a:xfrm>
            <a:off x="22660893" y="17580769"/>
            <a:ext cx="9531339" cy="7433735"/>
          </a:xfrm>
          <a:prstGeom prst="rect">
            <a:avLst/>
          </a:prstGeom>
        </p:spPr>
      </p:pic>
      <p:sp>
        <p:nvSpPr>
          <p:cNvPr id="21" name="Text Placeholder 3">
            <a:extLst>
              <a:ext uri="{FF2B5EF4-FFF2-40B4-BE49-F238E27FC236}">
                <a16:creationId xmlns:a16="http://schemas.microsoft.com/office/drawing/2014/main" id="{A9D8B84C-D7E1-7576-3A8C-A53D72178CC4}"/>
              </a:ext>
            </a:extLst>
          </p:cNvPr>
          <p:cNvSpPr txBox="1">
            <a:spLocks/>
          </p:cNvSpPr>
          <p:nvPr/>
        </p:nvSpPr>
        <p:spPr>
          <a:xfrm>
            <a:off x="329847" y="27323784"/>
            <a:ext cx="10050462" cy="1415764"/>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8000">
                <a:cs typeface="Calibri"/>
              </a:rPr>
              <a:t>Hypothesis</a:t>
            </a:r>
            <a:endParaRPr lang="en-US" sz="8000"/>
          </a:p>
        </p:txBody>
      </p:sp>
      <p:sp>
        <p:nvSpPr>
          <p:cNvPr id="23" name="TextBox 22">
            <a:extLst>
              <a:ext uri="{FF2B5EF4-FFF2-40B4-BE49-F238E27FC236}">
                <a16:creationId xmlns:a16="http://schemas.microsoft.com/office/drawing/2014/main" id="{EFF50936-2584-CEEE-1FEC-332EC00BB319}"/>
              </a:ext>
            </a:extLst>
          </p:cNvPr>
          <p:cNvSpPr txBox="1"/>
          <p:nvPr/>
        </p:nvSpPr>
        <p:spPr>
          <a:xfrm>
            <a:off x="369134" y="29107058"/>
            <a:ext cx="10129503" cy="2677656"/>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4200">
                <a:solidFill>
                  <a:schemeClr val="tx2"/>
                </a:solidFill>
                <a:latin typeface="Times New Roman"/>
                <a:cs typeface="Times New Roman"/>
              </a:rPr>
              <a:t>Family federal poverty level is significantly associated with being overweight among children in the United States ages 5 to 12 years old.</a:t>
            </a:r>
            <a:endParaRPr lang="en-US" sz="4200">
              <a:solidFill>
                <a:schemeClr val="tx2"/>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B1EAF77-6A49-62B1-D481-1CCB0BC41CED}"/>
              </a:ext>
            </a:extLst>
          </p:cNvPr>
          <p:cNvSpPr txBox="1"/>
          <p:nvPr/>
        </p:nvSpPr>
        <p:spPr>
          <a:xfrm>
            <a:off x="22571165" y="15657010"/>
            <a:ext cx="9445148"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i="1">
                <a:solidFill>
                  <a:schemeClr val="accent5">
                    <a:lumMod val="50000"/>
                  </a:schemeClr>
                </a:solidFill>
                <a:latin typeface="Times New Roman"/>
                <a:cs typeface="Times New Roman"/>
              </a:rPr>
              <a:t>Table 1</a:t>
            </a:r>
            <a:r>
              <a:rPr lang="en-US" sz="2600">
                <a:solidFill>
                  <a:schemeClr val="accent5">
                    <a:lumMod val="50000"/>
                  </a:schemeClr>
                </a:solidFill>
                <a:latin typeface="Times New Roman"/>
                <a:cs typeface="Times New Roman"/>
              </a:rPr>
              <a:t>: Children classified as overweight by a doctor and family federal poverty level, of 20,198 participants</a:t>
            </a:r>
            <a:endParaRPr lang="en-US" sz="26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7E28C325-81A2-A886-9C57-5353BC613D67}"/>
              </a:ext>
            </a:extLst>
          </p:cNvPr>
          <p:cNvSpPr txBox="1"/>
          <p:nvPr/>
        </p:nvSpPr>
        <p:spPr>
          <a:xfrm>
            <a:off x="22883209" y="25015342"/>
            <a:ext cx="8821060"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i="1">
                <a:solidFill>
                  <a:schemeClr val="accent5">
                    <a:lumMod val="50000"/>
                  </a:schemeClr>
                </a:solidFill>
                <a:latin typeface="Times New Roman"/>
                <a:cs typeface="Times New Roman"/>
              </a:rPr>
              <a:t>Figure 3</a:t>
            </a:r>
            <a:r>
              <a:rPr lang="en-US" sz="2600">
                <a:solidFill>
                  <a:schemeClr val="accent5">
                    <a:lumMod val="50000"/>
                  </a:schemeClr>
                </a:solidFill>
                <a:latin typeface="Times New Roman"/>
                <a:cs typeface="Times New Roman"/>
              </a:rPr>
              <a:t>: Bar chart analysis showing the correlation between low family poverty levels and overweight children</a:t>
            </a:r>
            <a:endParaRPr lang="en-US" sz="26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C835930D-918C-21E0-2AE3-C682B8B006F5}"/>
              </a:ext>
            </a:extLst>
          </p:cNvPr>
          <p:cNvSpPr txBox="1"/>
          <p:nvPr/>
        </p:nvSpPr>
        <p:spPr>
          <a:xfrm>
            <a:off x="22646690" y="26668252"/>
            <a:ext cx="944514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200">
                <a:solidFill>
                  <a:schemeClr val="accent5">
                    <a:lumMod val="50000"/>
                  </a:schemeClr>
                </a:solidFill>
                <a:latin typeface="Times New Roman"/>
                <a:cs typeface="Times New Roman"/>
              </a:rPr>
              <a:t>9.4% of children living below the poverty line were overweight compared to 4.6% in the FPL or greater</a:t>
            </a:r>
            <a:endParaRPr lang="en-US" sz="4200">
              <a:solidFill>
                <a:schemeClr val="accent5">
                  <a:lumMod val="50000"/>
                </a:schemeClr>
              </a:solidFill>
              <a:latin typeface="Times New Roman" panose="02020603050405020304" pitchFamily="18" charset="0"/>
              <a:cs typeface="Times New Roman" panose="02020603050405020304" pitchFamily="18" charset="0"/>
            </a:endParaRPr>
          </a:p>
          <a:p>
            <a:pPr marL="571500" indent="-571500">
              <a:buFont typeface="Arial"/>
              <a:buChar char="•"/>
            </a:pPr>
            <a:r>
              <a:rPr lang="en-US" sz="4200">
                <a:solidFill>
                  <a:schemeClr val="accent5">
                    <a:lumMod val="50000"/>
                  </a:schemeClr>
                </a:solidFill>
                <a:latin typeface="Times New Roman"/>
                <a:cs typeface="Times New Roman"/>
              </a:rPr>
              <a:t>A Chi-squared test showed a p-value of &lt;0.001, a statistically significant relationship between family federal poverty levels and overweight children</a:t>
            </a:r>
          </a:p>
        </p:txBody>
      </p:sp>
      <p:pic>
        <p:nvPicPr>
          <p:cNvPr id="13" name="Picture 12" descr="Hayes, A. (2023). Federal Poverty Level (FPL) Definition. Investopedia. https://www.investopedia.com/terms/f/fpl.asp &#10;">
            <a:extLst>
              <a:ext uri="{FF2B5EF4-FFF2-40B4-BE49-F238E27FC236}">
                <a16:creationId xmlns:a16="http://schemas.microsoft.com/office/drawing/2014/main" id="{BECC48F7-BB29-DF69-FCEC-11C8E9E2D5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81575" y="21517263"/>
            <a:ext cx="3937000" cy="4711700"/>
          </a:xfrm>
          <a:prstGeom prst="rect">
            <a:avLst/>
          </a:prstGeom>
        </p:spPr>
      </p:pic>
      <p:pic>
        <p:nvPicPr>
          <p:cNvPr id="29" name="Picture 28" descr="A diagram of a person&amp;#39;s body&#10;&#10;Description automatically generated">
            <a:extLst>
              <a:ext uri="{FF2B5EF4-FFF2-40B4-BE49-F238E27FC236}">
                <a16:creationId xmlns:a16="http://schemas.microsoft.com/office/drawing/2014/main" id="{EA74D01A-98ED-6C23-125D-AA876D45C4BF}"/>
              </a:ext>
            </a:extLst>
          </p:cNvPr>
          <p:cNvPicPr>
            <a:picLocks noChangeAspect="1"/>
          </p:cNvPicPr>
          <p:nvPr/>
        </p:nvPicPr>
        <p:blipFill>
          <a:blip r:embed="rId11"/>
          <a:stretch>
            <a:fillRect/>
          </a:stretch>
        </p:blipFill>
        <p:spPr>
          <a:xfrm>
            <a:off x="11677034" y="25544015"/>
            <a:ext cx="9603599" cy="5008091"/>
          </a:xfrm>
          <a:prstGeom prst="rect">
            <a:avLst/>
          </a:prstGeom>
        </p:spPr>
      </p:pic>
      <p:sp>
        <p:nvSpPr>
          <p:cNvPr id="12" name="TextBox 11">
            <a:extLst>
              <a:ext uri="{FF2B5EF4-FFF2-40B4-BE49-F238E27FC236}">
                <a16:creationId xmlns:a16="http://schemas.microsoft.com/office/drawing/2014/main" id="{3B365DED-AAB5-7592-1DEB-4AEB1CDBBBB0}"/>
              </a:ext>
            </a:extLst>
          </p:cNvPr>
          <p:cNvSpPr txBox="1"/>
          <p:nvPr/>
        </p:nvSpPr>
        <p:spPr>
          <a:xfrm>
            <a:off x="11804022" y="30884033"/>
            <a:ext cx="9349624"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i="1">
                <a:solidFill>
                  <a:schemeClr val="tx2"/>
                </a:solidFill>
                <a:latin typeface="Times New Roman"/>
                <a:cs typeface="Times New Roman"/>
              </a:rPr>
              <a:t>Figure 2</a:t>
            </a:r>
            <a:r>
              <a:rPr lang="en-US" sz="2600">
                <a:solidFill>
                  <a:schemeClr val="tx2"/>
                </a:solidFill>
                <a:latin typeface="Times New Roman"/>
                <a:cs typeface="Times New Roman"/>
              </a:rPr>
              <a:t>: Body Mass Index (BMI) ranges indicating each category on the BMI scale (Pharmacy Digital Library)</a:t>
            </a:r>
          </a:p>
        </p:txBody>
      </p:sp>
      <p:sp>
        <p:nvSpPr>
          <p:cNvPr id="26" name="TextBox 25">
            <a:extLst>
              <a:ext uri="{FF2B5EF4-FFF2-40B4-BE49-F238E27FC236}">
                <a16:creationId xmlns:a16="http://schemas.microsoft.com/office/drawing/2014/main" id="{2C25FD59-EB82-0DBD-CBAC-E9D2B94FB6BC}"/>
              </a:ext>
            </a:extLst>
          </p:cNvPr>
          <p:cNvSpPr txBox="1"/>
          <p:nvPr/>
        </p:nvSpPr>
        <p:spPr>
          <a:xfrm>
            <a:off x="1241186" y="26431232"/>
            <a:ext cx="8017778"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i="1">
                <a:solidFill>
                  <a:schemeClr val="tx2"/>
                </a:solidFill>
                <a:latin typeface="Times New Roman"/>
                <a:cs typeface="Times New Roman"/>
              </a:rPr>
              <a:t>Figure 1</a:t>
            </a:r>
            <a:r>
              <a:rPr lang="en-US" sz="2600">
                <a:solidFill>
                  <a:schemeClr val="tx2"/>
                </a:solidFill>
                <a:latin typeface="Times New Roman"/>
                <a:cs typeface="Times New Roman"/>
              </a:rPr>
              <a:t>: Measure of Federal Poverty Line (FPL) made by the government (Investopedia)</a:t>
            </a:r>
            <a:endParaRPr lang="en-US" sz="2600">
              <a:solidFill>
                <a:schemeClr val="tx2"/>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805B371-F939-7D1C-EC60-35226B04D11F}"/>
              </a:ext>
            </a:extLst>
          </p:cNvPr>
          <p:cNvSpPr txBox="1"/>
          <p:nvPr/>
        </p:nvSpPr>
        <p:spPr>
          <a:xfrm>
            <a:off x="22571165" y="16839897"/>
            <a:ext cx="7974767"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300" b="1">
                <a:solidFill>
                  <a:srgbClr val="002060"/>
                </a:solidFill>
                <a:latin typeface="Times New Roman"/>
                <a:cs typeface="Times New Roman"/>
              </a:rPr>
              <a:t>Inferential Statistics</a:t>
            </a:r>
            <a:endParaRPr lang="en-US" sz="4300" b="1">
              <a:solidFill>
                <a:srgbClr val="002060"/>
              </a:solidFill>
              <a:latin typeface="Times New Roman" panose="02020603050405020304" pitchFamily="18" charset="0"/>
              <a:cs typeface="Times New Roman" panose="02020603050405020304" pitchFamily="18" charset="0"/>
            </a:endParaRPr>
          </a:p>
        </p:txBody>
      </p:sp>
      <p:pic>
        <p:nvPicPr>
          <p:cNvPr id="31" name="Picture 30" descr="A table with numbers and text&#10;&#10;Description automatically generated">
            <a:extLst>
              <a:ext uri="{FF2B5EF4-FFF2-40B4-BE49-F238E27FC236}">
                <a16:creationId xmlns:a16="http://schemas.microsoft.com/office/drawing/2014/main" id="{45A084E5-16E2-46AF-7500-7B5D3BE65D1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795498" y="10427191"/>
            <a:ext cx="9369206" cy="5243670"/>
          </a:xfrm>
          <a:prstGeom prst="rect">
            <a:avLst/>
          </a:prstGeom>
        </p:spPr>
      </p:pic>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0</TotalTime>
  <Words>681</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vt:i4>
      </vt:variant>
    </vt:vector>
  </HeadingPairs>
  <TitlesOfParts>
    <vt:vector size="12" baseType="lpstr">
      <vt:lpstr>Aptos</vt:lpstr>
      <vt:lpstr>Arial</vt:lpstr>
      <vt:lpstr>Arial Black</vt:lpstr>
      <vt:lpstr>Calibri</vt:lpstr>
      <vt:lpstr>Courier New</vt:lpstr>
      <vt:lpstr>Times New Roman</vt:lpstr>
      <vt:lpstr>Trebuchet MS</vt:lpstr>
      <vt:lpstr>Wingdings</vt:lpstr>
      <vt:lpstr>36x48-Template-V2b</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Leah Demko</cp:lastModifiedBy>
  <cp:revision>3</cp:revision>
  <dcterms:created xsi:type="dcterms:W3CDTF">2012-02-03T19:11:35Z</dcterms:created>
  <dcterms:modified xsi:type="dcterms:W3CDTF">2024-04-16T14:07:31Z</dcterms:modified>
</cp:coreProperties>
</file>