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4"/>
  </p:sldMasterIdLst>
  <p:notesMasterIdLst>
    <p:notesMasterId r:id="rId6"/>
  </p:notesMasterIdLst>
  <p:sldIdLst>
    <p:sldId id="257" r:id="rId5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C9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C9D954-32EB-4AEB-B7DE-F810B8BE5979}" v="4676" dt="2024-04-18T12:55:50.075"/>
    <p1510:client id="{1A924398-E2C9-B64D-9C7A-249C7FE26490}" v="8" dt="2024-04-19T14:35:45.392"/>
    <p1510:client id="{67412ED4-2927-ED9E-4ED4-12036E65C740}" v="13" dt="2024-04-19T14:20:36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21" d="100"/>
          <a:sy n="21" d="100"/>
        </p:scale>
        <p:origin x="196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410D72-7A6D-4A79-A3AF-C35B747E1B7B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C6214C2-9DDE-4795-8EAC-944555FE0981}">
      <dgm:prSet phldrT="[Text]" custT="1"/>
      <dgm:spPr/>
      <dgm:t>
        <a:bodyPr/>
        <a:lstStyle/>
        <a:p>
          <a:r>
            <a:rPr lang="en-US" sz="4000">
              <a:latin typeface="Baskerville" panose="02020502070401020303"/>
            </a:rPr>
            <a:t>Phase 2: Scale Development</a:t>
          </a:r>
        </a:p>
      </dgm:t>
    </dgm:pt>
    <dgm:pt modelId="{406E4FEF-B07E-4390-B644-83D8B4C0DA80}" type="parTrans" cxnId="{4512D7F4-B270-4A18-A937-36E4579DB067}">
      <dgm:prSet/>
      <dgm:spPr/>
      <dgm:t>
        <a:bodyPr/>
        <a:lstStyle/>
        <a:p>
          <a:endParaRPr lang="en-US"/>
        </a:p>
      </dgm:t>
    </dgm:pt>
    <dgm:pt modelId="{6E3A125C-01F6-4A6C-A6E2-600B6FE13934}" type="sibTrans" cxnId="{4512D7F4-B270-4A18-A937-36E4579DB067}">
      <dgm:prSet/>
      <dgm:spPr/>
      <dgm:t>
        <a:bodyPr/>
        <a:lstStyle/>
        <a:p>
          <a:endParaRPr lang="en-US"/>
        </a:p>
      </dgm:t>
    </dgm:pt>
    <dgm:pt modelId="{EA076777-4B9C-48D3-B64A-808E75CD6F08}">
      <dgm:prSet custT="1"/>
      <dgm:spPr/>
      <dgm:t>
        <a:bodyPr/>
        <a:lstStyle/>
        <a:p>
          <a:r>
            <a:rPr lang="en-US" sz="3600">
              <a:latin typeface="Baskerville" panose="02020502070401020303"/>
            </a:rPr>
            <a:t>Pre-test items with experts and sample</a:t>
          </a:r>
        </a:p>
      </dgm:t>
    </dgm:pt>
    <dgm:pt modelId="{05238B4B-7C99-48D7-BB07-D65B8DF16FB6}" type="parTrans" cxnId="{8398F1BC-05C9-49E3-9790-5B524D10FE37}">
      <dgm:prSet/>
      <dgm:spPr/>
      <dgm:t>
        <a:bodyPr/>
        <a:lstStyle/>
        <a:p>
          <a:endParaRPr lang="en-US"/>
        </a:p>
      </dgm:t>
    </dgm:pt>
    <dgm:pt modelId="{63C7A41D-3BD0-4175-B1E3-1EEBD0C9EF0E}" type="sibTrans" cxnId="{8398F1BC-05C9-49E3-9790-5B524D10FE37}">
      <dgm:prSet/>
      <dgm:spPr/>
      <dgm:t>
        <a:bodyPr/>
        <a:lstStyle/>
        <a:p>
          <a:endParaRPr lang="en-US"/>
        </a:p>
      </dgm:t>
    </dgm:pt>
    <dgm:pt modelId="{61FF3E9E-B621-4226-BE00-590A6FF8038B}">
      <dgm:prSet custT="1"/>
      <dgm:spPr/>
      <dgm:t>
        <a:bodyPr/>
        <a:lstStyle/>
        <a:p>
          <a:r>
            <a:rPr lang="en-US" sz="3600">
              <a:latin typeface="Baskerville" panose="02020502070401020303"/>
            </a:rPr>
            <a:t>Reduce number of items</a:t>
          </a:r>
        </a:p>
      </dgm:t>
    </dgm:pt>
    <dgm:pt modelId="{4A2D81CD-2C78-4740-B490-1F7EE936861A}" type="parTrans" cxnId="{77F4AB2B-34D0-420C-B91E-C55230DE2001}">
      <dgm:prSet/>
      <dgm:spPr/>
      <dgm:t>
        <a:bodyPr/>
        <a:lstStyle/>
        <a:p>
          <a:endParaRPr lang="en-US"/>
        </a:p>
      </dgm:t>
    </dgm:pt>
    <dgm:pt modelId="{6C6A9683-D305-4576-98EB-4308D17F0CBD}" type="sibTrans" cxnId="{77F4AB2B-34D0-420C-B91E-C55230DE2001}">
      <dgm:prSet/>
      <dgm:spPr/>
      <dgm:t>
        <a:bodyPr/>
        <a:lstStyle/>
        <a:p>
          <a:endParaRPr lang="en-US"/>
        </a:p>
      </dgm:t>
    </dgm:pt>
    <dgm:pt modelId="{D3C81564-94C2-44E1-9748-8F7281BA8188}">
      <dgm:prSet phldrT="[Text]" custT="1"/>
      <dgm:spPr/>
      <dgm:t>
        <a:bodyPr/>
        <a:lstStyle/>
        <a:p>
          <a:r>
            <a:rPr lang="en-US" sz="4000">
              <a:latin typeface="Baskerville" panose="02020502070401020303"/>
            </a:rPr>
            <a:t>Phase 1: Item Development</a:t>
          </a:r>
          <a:endParaRPr lang="en-US" sz="4000"/>
        </a:p>
      </dgm:t>
    </dgm:pt>
    <dgm:pt modelId="{3E153FFE-0BB4-455F-BAC1-CD6952459E23}" type="parTrans" cxnId="{71423E6A-DB9C-44F3-9557-41C9F169A422}">
      <dgm:prSet/>
      <dgm:spPr/>
      <dgm:t>
        <a:bodyPr/>
        <a:lstStyle/>
        <a:p>
          <a:endParaRPr lang="en-US"/>
        </a:p>
      </dgm:t>
    </dgm:pt>
    <dgm:pt modelId="{B5347621-BAAB-42FC-8159-568DFE3FC9AC}" type="sibTrans" cxnId="{71423E6A-DB9C-44F3-9557-41C9F169A422}">
      <dgm:prSet/>
      <dgm:spPr/>
      <dgm:t>
        <a:bodyPr/>
        <a:lstStyle/>
        <a:p>
          <a:endParaRPr lang="en-US"/>
        </a:p>
      </dgm:t>
    </dgm:pt>
    <dgm:pt modelId="{A64D8D7E-8739-4B1F-8F5D-6398D406139F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3600">
              <a:latin typeface="Baskerville" panose="02020502070401020303"/>
            </a:rPr>
            <a:t>Establish content validity </a:t>
          </a:r>
        </a:p>
      </dgm:t>
    </dgm:pt>
    <dgm:pt modelId="{C81EDF6A-B767-4F5A-8E9E-0DEE2E02E762}" type="parTrans" cxnId="{FD6F69DB-66C2-4145-9A6D-D2A5BBBF0992}">
      <dgm:prSet/>
      <dgm:spPr/>
      <dgm:t>
        <a:bodyPr/>
        <a:lstStyle/>
        <a:p>
          <a:endParaRPr lang="en-US"/>
        </a:p>
      </dgm:t>
    </dgm:pt>
    <dgm:pt modelId="{26B8E769-EC28-42BE-9F67-CC3DF6E4A3CA}" type="sibTrans" cxnId="{FD6F69DB-66C2-4145-9A6D-D2A5BBBF0992}">
      <dgm:prSet/>
      <dgm:spPr/>
      <dgm:t>
        <a:bodyPr/>
        <a:lstStyle/>
        <a:p>
          <a:endParaRPr lang="en-US"/>
        </a:p>
      </dgm:t>
    </dgm:pt>
    <dgm:pt modelId="{BDF4E1EB-159B-416C-917D-0A8944FEB96D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3600">
              <a:latin typeface="Baskerville" panose="02020502070401020303"/>
            </a:rPr>
            <a:t>Create large pool of items </a:t>
          </a:r>
        </a:p>
      </dgm:t>
    </dgm:pt>
    <dgm:pt modelId="{C28AF4E4-1061-47D8-9A22-278FD5D04785}" type="parTrans" cxnId="{CE55782D-149C-4471-89CD-85F53EB72FC2}">
      <dgm:prSet/>
      <dgm:spPr/>
      <dgm:t>
        <a:bodyPr/>
        <a:lstStyle/>
        <a:p>
          <a:endParaRPr lang="en-US"/>
        </a:p>
      </dgm:t>
    </dgm:pt>
    <dgm:pt modelId="{650A0DD2-DD42-43C1-A669-081840CD72AC}" type="sibTrans" cxnId="{CE55782D-149C-4471-89CD-85F53EB72FC2}">
      <dgm:prSet/>
      <dgm:spPr/>
      <dgm:t>
        <a:bodyPr/>
        <a:lstStyle/>
        <a:p>
          <a:endParaRPr lang="en-US"/>
        </a:p>
      </dgm:t>
    </dgm:pt>
    <dgm:pt modelId="{1E225907-D08D-4818-A9F0-189792A4F0C5}">
      <dgm:prSet phldrT="[Text]" custT="1"/>
      <dgm:spPr/>
      <dgm:t>
        <a:bodyPr/>
        <a:lstStyle/>
        <a:p>
          <a:r>
            <a:rPr lang="en-US" sz="4000">
              <a:latin typeface="Baskerville" panose="02020502070401020303"/>
            </a:rPr>
            <a:t>Phase 3: Scale Evaluation </a:t>
          </a:r>
        </a:p>
      </dgm:t>
    </dgm:pt>
    <dgm:pt modelId="{95DCB46A-0959-4533-BF38-E052B353F7F0}" type="parTrans" cxnId="{BAB47863-F5BA-4FF6-B9BB-CB8B3A5F72F2}">
      <dgm:prSet/>
      <dgm:spPr/>
      <dgm:t>
        <a:bodyPr/>
        <a:lstStyle/>
        <a:p>
          <a:endParaRPr lang="en-US"/>
        </a:p>
      </dgm:t>
    </dgm:pt>
    <dgm:pt modelId="{93F985C0-EDDF-44B0-8D2A-E7539312A33F}" type="sibTrans" cxnId="{BAB47863-F5BA-4FF6-B9BB-CB8B3A5F72F2}">
      <dgm:prSet/>
      <dgm:spPr/>
      <dgm:t>
        <a:bodyPr/>
        <a:lstStyle/>
        <a:p>
          <a:endParaRPr lang="en-US"/>
        </a:p>
      </dgm:t>
    </dgm:pt>
    <dgm:pt modelId="{7B3DC55C-8D10-43BE-B7AE-C60F3F37F1E2}">
      <dgm:prSet phldrT="[Text]" custT="1"/>
      <dgm:spPr/>
      <dgm:t>
        <a:bodyPr/>
        <a:lstStyle/>
        <a:p>
          <a:r>
            <a:rPr lang="en-US" sz="3600">
              <a:latin typeface="Baskerville" panose="02020502070401020303"/>
            </a:rPr>
            <a:t>Tests for reliability and validity </a:t>
          </a:r>
        </a:p>
      </dgm:t>
    </dgm:pt>
    <dgm:pt modelId="{29E46F1E-495F-4449-87A5-555CD155CA60}" type="parTrans" cxnId="{AF376D33-B1CF-4DC8-9A18-EB41349BE3ED}">
      <dgm:prSet/>
      <dgm:spPr/>
      <dgm:t>
        <a:bodyPr/>
        <a:lstStyle/>
        <a:p>
          <a:endParaRPr lang="en-US"/>
        </a:p>
      </dgm:t>
    </dgm:pt>
    <dgm:pt modelId="{8F9766D5-9634-4681-8CA7-CA0AF52471F1}" type="sibTrans" cxnId="{AF376D33-B1CF-4DC8-9A18-EB41349BE3ED}">
      <dgm:prSet/>
      <dgm:spPr/>
      <dgm:t>
        <a:bodyPr/>
        <a:lstStyle/>
        <a:p>
          <a:endParaRPr lang="en-US"/>
        </a:p>
      </dgm:t>
    </dgm:pt>
    <dgm:pt modelId="{0233AA21-C141-4634-B54E-B1F08BA0C27D}">
      <dgm:prSet custT="1"/>
      <dgm:spPr/>
      <dgm:t>
        <a:bodyPr/>
        <a:lstStyle/>
        <a:p>
          <a:r>
            <a:rPr lang="en-US" sz="3600">
              <a:latin typeface="Baskerville" panose="02020502070401020303"/>
            </a:rPr>
            <a:t>Administer survey to 600 people</a:t>
          </a:r>
        </a:p>
      </dgm:t>
    </dgm:pt>
    <dgm:pt modelId="{D20CF6BF-7959-4B12-B4B5-6F79DFFAC635}" type="parTrans" cxnId="{E1484D15-8493-4BB4-B240-FDA775E3010D}">
      <dgm:prSet/>
      <dgm:spPr/>
      <dgm:t>
        <a:bodyPr/>
        <a:lstStyle/>
        <a:p>
          <a:endParaRPr lang="en-US"/>
        </a:p>
      </dgm:t>
    </dgm:pt>
    <dgm:pt modelId="{1BE99DA7-60EC-497F-B1A0-01C49D81F7ED}" type="sibTrans" cxnId="{E1484D15-8493-4BB4-B240-FDA775E3010D}">
      <dgm:prSet/>
      <dgm:spPr/>
      <dgm:t>
        <a:bodyPr/>
        <a:lstStyle/>
        <a:p>
          <a:endParaRPr lang="en-US"/>
        </a:p>
      </dgm:t>
    </dgm:pt>
    <dgm:pt modelId="{2B925942-18EB-4028-8A34-2B4CC855783C}">
      <dgm:prSet phldrT="[Text]" custT="1"/>
      <dgm:spPr/>
      <dgm:t>
        <a:bodyPr/>
        <a:lstStyle/>
        <a:p>
          <a:r>
            <a:rPr lang="en-US" sz="3600">
              <a:latin typeface="Baskerville" panose="02020502070401020303"/>
            </a:rPr>
            <a:t>Potentially confirm structure </a:t>
          </a:r>
        </a:p>
      </dgm:t>
    </dgm:pt>
    <dgm:pt modelId="{36F92808-B075-45C7-B274-426330731D9C}" type="parTrans" cxnId="{C5211301-CB43-4FFF-9AE1-7F5E888D176A}">
      <dgm:prSet/>
      <dgm:spPr/>
      <dgm:t>
        <a:bodyPr/>
        <a:lstStyle/>
        <a:p>
          <a:endParaRPr lang="en-US"/>
        </a:p>
      </dgm:t>
    </dgm:pt>
    <dgm:pt modelId="{CA273BF7-5B14-448C-A776-DBD2217CBB7E}" type="sibTrans" cxnId="{C5211301-CB43-4FFF-9AE1-7F5E888D176A}">
      <dgm:prSet/>
      <dgm:spPr/>
      <dgm:t>
        <a:bodyPr/>
        <a:lstStyle/>
        <a:p>
          <a:endParaRPr lang="en-US"/>
        </a:p>
      </dgm:t>
    </dgm:pt>
    <dgm:pt modelId="{F3EFC2C7-F5C6-4E66-BE4B-FC87602D6BED}" type="pres">
      <dgm:prSet presAssocID="{72410D72-7A6D-4A79-A3AF-C35B747E1B7B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DD50986-2C4C-4BFC-8EBC-B5E94A6360A2}" type="pres">
      <dgm:prSet presAssocID="{D3C81564-94C2-44E1-9748-8F7281BA8188}" presName="Accent1" presStyleCnt="0"/>
      <dgm:spPr/>
    </dgm:pt>
    <dgm:pt modelId="{6BA18D9D-84C7-4F3F-8E98-6DB0C09D975F}" type="pres">
      <dgm:prSet presAssocID="{D3C81564-94C2-44E1-9748-8F7281BA8188}" presName="Accent" presStyleLbl="node1" presStyleIdx="0" presStyleCnt="3"/>
      <dgm:spPr/>
    </dgm:pt>
    <dgm:pt modelId="{91F7CB69-A877-4D24-B310-B5F36F65AD5D}" type="pres">
      <dgm:prSet presAssocID="{D3C81564-94C2-44E1-9748-8F7281BA8188}" presName="Child1" presStyleLbl="revTx" presStyleIdx="0" presStyleCnt="6" custScaleX="178463" custLinFactNeighborX="31653" custLinFactNeighborY="-26826">
        <dgm:presLayoutVars>
          <dgm:chMax val="0"/>
          <dgm:chPref val="0"/>
          <dgm:bulletEnabled val="1"/>
        </dgm:presLayoutVars>
      </dgm:prSet>
      <dgm:spPr/>
    </dgm:pt>
    <dgm:pt modelId="{BBC0A215-7C7F-41A9-AE07-CC6F563787F6}" type="pres">
      <dgm:prSet presAssocID="{D3C81564-94C2-44E1-9748-8F7281BA8188}" presName="Parent1" presStyleLbl="revTx" presStyleIdx="1" presStyleCnt="6" custScaleX="119490">
        <dgm:presLayoutVars>
          <dgm:chMax val="1"/>
          <dgm:chPref val="1"/>
          <dgm:bulletEnabled val="1"/>
        </dgm:presLayoutVars>
      </dgm:prSet>
      <dgm:spPr/>
    </dgm:pt>
    <dgm:pt modelId="{79C5056C-730D-44F0-BEC7-7D6C63590B6D}" type="pres">
      <dgm:prSet presAssocID="{CC6214C2-9DDE-4795-8EAC-944555FE0981}" presName="Accent2" presStyleCnt="0"/>
      <dgm:spPr/>
    </dgm:pt>
    <dgm:pt modelId="{36AAE98D-5153-4627-9DE9-51D59046D102}" type="pres">
      <dgm:prSet presAssocID="{CC6214C2-9DDE-4795-8EAC-944555FE0981}" presName="Accent" presStyleLbl="node1" presStyleIdx="1" presStyleCnt="3"/>
      <dgm:spPr/>
    </dgm:pt>
    <dgm:pt modelId="{45493219-3B08-4383-82E4-97FBC93C249E}" type="pres">
      <dgm:prSet presAssocID="{CC6214C2-9DDE-4795-8EAC-944555FE0981}" presName="Child2" presStyleLbl="revTx" presStyleIdx="2" presStyleCnt="6" custScaleX="186336" custLinFactNeighborX="72669" custLinFactNeighborY="-15033">
        <dgm:presLayoutVars>
          <dgm:chMax val="0"/>
          <dgm:chPref val="0"/>
          <dgm:bulletEnabled val="1"/>
        </dgm:presLayoutVars>
      </dgm:prSet>
      <dgm:spPr/>
    </dgm:pt>
    <dgm:pt modelId="{035AF1BC-99AB-4A79-98EA-D86D957547E2}" type="pres">
      <dgm:prSet presAssocID="{CC6214C2-9DDE-4795-8EAC-944555FE0981}" presName="Parent2" presStyleLbl="revTx" presStyleIdx="3" presStyleCnt="6" custScaleX="128105" custLinFactNeighborX="9443" custLinFactNeighborY="-30">
        <dgm:presLayoutVars>
          <dgm:chMax val="1"/>
          <dgm:chPref val="1"/>
          <dgm:bulletEnabled val="1"/>
        </dgm:presLayoutVars>
      </dgm:prSet>
      <dgm:spPr/>
    </dgm:pt>
    <dgm:pt modelId="{222F23EA-0208-49CE-BC9A-D2E8E82A2D55}" type="pres">
      <dgm:prSet presAssocID="{1E225907-D08D-4818-A9F0-189792A4F0C5}" presName="Accent3" presStyleCnt="0"/>
      <dgm:spPr/>
    </dgm:pt>
    <dgm:pt modelId="{70794B7B-DDC8-4EAA-B34D-C7B7BA95B363}" type="pres">
      <dgm:prSet presAssocID="{1E225907-D08D-4818-A9F0-189792A4F0C5}" presName="Accent" presStyleLbl="node1" presStyleIdx="2" presStyleCnt="3"/>
      <dgm:spPr/>
    </dgm:pt>
    <dgm:pt modelId="{6F1ED3B2-270A-436B-A4A6-82DEEC59462E}" type="pres">
      <dgm:prSet presAssocID="{1E225907-D08D-4818-A9F0-189792A4F0C5}" presName="Child3" presStyleLbl="revTx" presStyleIdx="4" presStyleCnt="6" custScaleX="141819" custLinFactNeighborX="12623" custLinFactNeighborY="-1896">
        <dgm:presLayoutVars>
          <dgm:chMax val="0"/>
          <dgm:chPref val="0"/>
          <dgm:bulletEnabled val="1"/>
        </dgm:presLayoutVars>
      </dgm:prSet>
      <dgm:spPr/>
    </dgm:pt>
    <dgm:pt modelId="{DABC0FAF-49F3-4371-9C6D-4931B58548C7}" type="pres">
      <dgm:prSet presAssocID="{1E225907-D08D-4818-A9F0-189792A4F0C5}" presName="Parent3" presStyleLbl="revTx" presStyleIdx="5" presStyleCnt="6">
        <dgm:presLayoutVars>
          <dgm:chMax val="1"/>
          <dgm:chPref val="1"/>
          <dgm:bulletEnabled val="1"/>
        </dgm:presLayoutVars>
      </dgm:prSet>
      <dgm:spPr/>
    </dgm:pt>
  </dgm:ptLst>
  <dgm:cxnLst>
    <dgm:cxn modelId="{C5211301-CB43-4FFF-9AE1-7F5E888D176A}" srcId="{1E225907-D08D-4818-A9F0-189792A4F0C5}" destId="{2B925942-18EB-4028-8A34-2B4CC855783C}" srcOrd="1" destOrd="0" parTransId="{36F92808-B075-45C7-B274-426330731D9C}" sibTransId="{CA273BF7-5B14-448C-A776-DBD2217CBB7E}"/>
    <dgm:cxn modelId="{D4663110-54EB-43F2-9064-0773016916A0}" type="presOf" srcId="{A64D8D7E-8739-4B1F-8F5D-6398D406139F}" destId="{91F7CB69-A877-4D24-B310-B5F36F65AD5D}" srcOrd="0" destOrd="0" presId="urn:microsoft.com/office/officeart/2009/layout/CircleArrowProcess"/>
    <dgm:cxn modelId="{E1484D15-8493-4BB4-B240-FDA775E3010D}" srcId="{CC6214C2-9DDE-4795-8EAC-944555FE0981}" destId="{0233AA21-C141-4634-B54E-B1F08BA0C27D}" srcOrd="1" destOrd="0" parTransId="{D20CF6BF-7959-4B12-B4B5-6F79DFFAC635}" sibTransId="{1BE99DA7-60EC-497F-B1A0-01C49D81F7ED}"/>
    <dgm:cxn modelId="{A08F4528-12B5-4CAC-BAD3-D52D31F7C157}" type="presOf" srcId="{72410D72-7A6D-4A79-A3AF-C35B747E1B7B}" destId="{F3EFC2C7-F5C6-4E66-BE4B-FC87602D6BED}" srcOrd="0" destOrd="0" presId="urn:microsoft.com/office/officeart/2009/layout/CircleArrowProcess"/>
    <dgm:cxn modelId="{77F4AB2B-34D0-420C-B91E-C55230DE2001}" srcId="{CC6214C2-9DDE-4795-8EAC-944555FE0981}" destId="{61FF3E9E-B621-4226-BE00-590A6FF8038B}" srcOrd="2" destOrd="0" parTransId="{4A2D81CD-2C78-4740-B490-1F7EE936861A}" sibTransId="{6C6A9683-D305-4576-98EB-4308D17F0CBD}"/>
    <dgm:cxn modelId="{CE55782D-149C-4471-89CD-85F53EB72FC2}" srcId="{D3C81564-94C2-44E1-9748-8F7281BA8188}" destId="{BDF4E1EB-159B-416C-917D-0A8944FEB96D}" srcOrd="1" destOrd="0" parTransId="{C28AF4E4-1061-47D8-9A22-278FD5D04785}" sibTransId="{650A0DD2-DD42-43C1-A669-081840CD72AC}"/>
    <dgm:cxn modelId="{AF376D33-B1CF-4DC8-9A18-EB41349BE3ED}" srcId="{1E225907-D08D-4818-A9F0-189792A4F0C5}" destId="{7B3DC55C-8D10-43BE-B7AE-C60F3F37F1E2}" srcOrd="0" destOrd="0" parTransId="{29E46F1E-495F-4449-87A5-555CD155CA60}" sibTransId="{8F9766D5-9634-4681-8CA7-CA0AF52471F1}"/>
    <dgm:cxn modelId="{A947384C-7DA1-41ED-BDC3-3D5C44172DE9}" type="presOf" srcId="{BDF4E1EB-159B-416C-917D-0A8944FEB96D}" destId="{91F7CB69-A877-4D24-B310-B5F36F65AD5D}" srcOrd="0" destOrd="1" presId="urn:microsoft.com/office/officeart/2009/layout/CircleArrowProcess"/>
    <dgm:cxn modelId="{D38ED051-5A7F-4D77-A440-D00F99C7EAA1}" type="presOf" srcId="{0233AA21-C141-4634-B54E-B1F08BA0C27D}" destId="{45493219-3B08-4383-82E4-97FBC93C249E}" srcOrd="0" destOrd="1" presId="urn:microsoft.com/office/officeart/2009/layout/CircleArrowProcess"/>
    <dgm:cxn modelId="{EB4EA75F-F9E9-4709-9D59-1D1F1FEE61A0}" type="presOf" srcId="{D3C81564-94C2-44E1-9748-8F7281BA8188}" destId="{BBC0A215-7C7F-41A9-AE07-CC6F563787F6}" srcOrd="0" destOrd="0" presId="urn:microsoft.com/office/officeart/2009/layout/CircleArrowProcess"/>
    <dgm:cxn modelId="{BAB47863-F5BA-4FF6-B9BB-CB8B3A5F72F2}" srcId="{72410D72-7A6D-4A79-A3AF-C35B747E1B7B}" destId="{1E225907-D08D-4818-A9F0-189792A4F0C5}" srcOrd="2" destOrd="0" parTransId="{95DCB46A-0959-4533-BF38-E052B353F7F0}" sibTransId="{93F985C0-EDDF-44B0-8D2A-E7539312A33F}"/>
    <dgm:cxn modelId="{71423E6A-DB9C-44F3-9557-41C9F169A422}" srcId="{72410D72-7A6D-4A79-A3AF-C35B747E1B7B}" destId="{D3C81564-94C2-44E1-9748-8F7281BA8188}" srcOrd="0" destOrd="0" parTransId="{3E153FFE-0BB4-455F-BAC1-CD6952459E23}" sibTransId="{B5347621-BAAB-42FC-8159-568DFE3FC9AC}"/>
    <dgm:cxn modelId="{21D0146F-2AAA-43E7-8627-ADCACAFD21AB}" type="presOf" srcId="{CC6214C2-9DDE-4795-8EAC-944555FE0981}" destId="{035AF1BC-99AB-4A79-98EA-D86D957547E2}" srcOrd="0" destOrd="0" presId="urn:microsoft.com/office/officeart/2009/layout/CircleArrowProcess"/>
    <dgm:cxn modelId="{FB97B176-4D4D-42D8-BAE3-8A8E2F0640C1}" type="presOf" srcId="{61FF3E9E-B621-4226-BE00-590A6FF8038B}" destId="{45493219-3B08-4383-82E4-97FBC93C249E}" srcOrd="0" destOrd="2" presId="urn:microsoft.com/office/officeart/2009/layout/CircleArrowProcess"/>
    <dgm:cxn modelId="{22357C98-2AC4-4BF3-86E1-FD8AA2E52170}" type="presOf" srcId="{7B3DC55C-8D10-43BE-B7AE-C60F3F37F1E2}" destId="{6F1ED3B2-270A-436B-A4A6-82DEEC59462E}" srcOrd="0" destOrd="0" presId="urn:microsoft.com/office/officeart/2009/layout/CircleArrowProcess"/>
    <dgm:cxn modelId="{DF0D7CB0-6EFE-468B-BF65-0CB80DF887BD}" type="presOf" srcId="{EA076777-4B9C-48D3-B64A-808E75CD6F08}" destId="{45493219-3B08-4383-82E4-97FBC93C249E}" srcOrd="0" destOrd="0" presId="urn:microsoft.com/office/officeart/2009/layout/CircleArrowProcess"/>
    <dgm:cxn modelId="{0F5F2BBB-4B6E-4E08-BED6-3DF5F3150A57}" type="presOf" srcId="{1E225907-D08D-4818-A9F0-189792A4F0C5}" destId="{DABC0FAF-49F3-4371-9C6D-4931B58548C7}" srcOrd="0" destOrd="0" presId="urn:microsoft.com/office/officeart/2009/layout/CircleArrowProcess"/>
    <dgm:cxn modelId="{8398F1BC-05C9-49E3-9790-5B524D10FE37}" srcId="{CC6214C2-9DDE-4795-8EAC-944555FE0981}" destId="{EA076777-4B9C-48D3-B64A-808E75CD6F08}" srcOrd="0" destOrd="0" parTransId="{05238B4B-7C99-48D7-BB07-D65B8DF16FB6}" sibTransId="{63C7A41D-3BD0-4175-B1E3-1EEBD0C9EF0E}"/>
    <dgm:cxn modelId="{D69CC5CC-3DF2-4E01-924A-18E473CADF9B}" type="presOf" srcId="{2B925942-18EB-4028-8A34-2B4CC855783C}" destId="{6F1ED3B2-270A-436B-A4A6-82DEEC59462E}" srcOrd="0" destOrd="1" presId="urn:microsoft.com/office/officeart/2009/layout/CircleArrowProcess"/>
    <dgm:cxn modelId="{FD6F69DB-66C2-4145-9A6D-D2A5BBBF0992}" srcId="{D3C81564-94C2-44E1-9748-8F7281BA8188}" destId="{A64D8D7E-8739-4B1F-8F5D-6398D406139F}" srcOrd="0" destOrd="0" parTransId="{C81EDF6A-B767-4F5A-8E9E-0DEE2E02E762}" sibTransId="{26B8E769-EC28-42BE-9F67-CC3DF6E4A3CA}"/>
    <dgm:cxn modelId="{4512D7F4-B270-4A18-A937-36E4579DB067}" srcId="{72410D72-7A6D-4A79-A3AF-C35B747E1B7B}" destId="{CC6214C2-9DDE-4795-8EAC-944555FE0981}" srcOrd="1" destOrd="0" parTransId="{406E4FEF-B07E-4390-B644-83D8B4C0DA80}" sibTransId="{6E3A125C-01F6-4A6C-A6E2-600B6FE13934}"/>
    <dgm:cxn modelId="{ECD82F44-88F8-4CCA-8DFD-E64A18D76762}" type="presParOf" srcId="{F3EFC2C7-F5C6-4E66-BE4B-FC87602D6BED}" destId="{3DD50986-2C4C-4BFC-8EBC-B5E94A6360A2}" srcOrd="0" destOrd="0" presId="urn:microsoft.com/office/officeart/2009/layout/CircleArrowProcess"/>
    <dgm:cxn modelId="{02717765-C893-41F2-B229-E5A17DF4A1F3}" type="presParOf" srcId="{3DD50986-2C4C-4BFC-8EBC-B5E94A6360A2}" destId="{6BA18D9D-84C7-4F3F-8E98-6DB0C09D975F}" srcOrd="0" destOrd="0" presId="urn:microsoft.com/office/officeart/2009/layout/CircleArrowProcess"/>
    <dgm:cxn modelId="{21400B5C-31E9-46CB-88C7-37BD2F5CA616}" type="presParOf" srcId="{F3EFC2C7-F5C6-4E66-BE4B-FC87602D6BED}" destId="{91F7CB69-A877-4D24-B310-B5F36F65AD5D}" srcOrd="1" destOrd="0" presId="urn:microsoft.com/office/officeart/2009/layout/CircleArrowProcess"/>
    <dgm:cxn modelId="{2C9E53AC-08EF-4F5B-B759-AA4873A1229B}" type="presParOf" srcId="{F3EFC2C7-F5C6-4E66-BE4B-FC87602D6BED}" destId="{BBC0A215-7C7F-41A9-AE07-CC6F563787F6}" srcOrd="2" destOrd="0" presId="urn:microsoft.com/office/officeart/2009/layout/CircleArrowProcess"/>
    <dgm:cxn modelId="{5D0A9340-D4D4-41E5-ADA0-E62BF28ECE98}" type="presParOf" srcId="{F3EFC2C7-F5C6-4E66-BE4B-FC87602D6BED}" destId="{79C5056C-730D-44F0-BEC7-7D6C63590B6D}" srcOrd="3" destOrd="0" presId="urn:microsoft.com/office/officeart/2009/layout/CircleArrowProcess"/>
    <dgm:cxn modelId="{F15C122C-732B-4DB4-9D43-C36C0C04919B}" type="presParOf" srcId="{79C5056C-730D-44F0-BEC7-7D6C63590B6D}" destId="{36AAE98D-5153-4627-9DE9-51D59046D102}" srcOrd="0" destOrd="0" presId="urn:microsoft.com/office/officeart/2009/layout/CircleArrowProcess"/>
    <dgm:cxn modelId="{DEF5192A-3402-47A6-931C-B1E5576FAD77}" type="presParOf" srcId="{F3EFC2C7-F5C6-4E66-BE4B-FC87602D6BED}" destId="{45493219-3B08-4383-82E4-97FBC93C249E}" srcOrd="4" destOrd="0" presId="urn:microsoft.com/office/officeart/2009/layout/CircleArrowProcess"/>
    <dgm:cxn modelId="{EAF97A23-9570-449C-BDB5-636F5C33B862}" type="presParOf" srcId="{F3EFC2C7-F5C6-4E66-BE4B-FC87602D6BED}" destId="{035AF1BC-99AB-4A79-98EA-D86D957547E2}" srcOrd="5" destOrd="0" presId="urn:microsoft.com/office/officeart/2009/layout/CircleArrowProcess"/>
    <dgm:cxn modelId="{C92E0A7D-5E5C-4037-90F5-9F5EC2E0DFAD}" type="presParOf" srcId="{F3EFC2C7-F5C6-4E66-BE4B-FC87602D6BED}" destId="{222F23EA-0208-49CE-BC9A-D2E8E82A2D55}" srcOrd="6" destOrd="0" presId="urn:microsoft.com/office/officeart/2009/layout/CircleArrowProcess"/>
    <dgm:cxn modelId="{AF27870E-9C71-49D4-8EC8-DF07F85C8F01}" type="presParOf" srcId="{222F23EA-0208-49CE-BC9A-D2E8E82A2D55}" destId="{70794B7B-DDC8-4EAA-B34D-C7B7BA95B363}" srcOrd="0" destOrd="0" presId="urn:microsoft.com/office/officeart/2009/layout/CircleArrowProcess"/>
    <dgm:cxn modelId="{0CD413E1-FCCD-4E29-81FD-5F6F12FF91C0}" type="presParOf" srcId="{F3EFC2C7-F5C6-4E66-BE4B-FC87602D6BED}" destId="{6F1ED3B2-270A-436B-A4A6-82DEEC59462E}" srcOrd="7" destOrd="0" presId="urn:microsoft.com/office/officeart/2009/layout/CircleArrowProcess"/>
    <dgm:cxn modelId="{7B561C36-8987-43B8-863F-26A5C71226EC}" type="presParOf" srcId="{F3EFC2C7-F5C6-4E66-BE4B-FC87602D6BED}" destId="{DABC0FAF-49F3-4371-9C6D-4931B58548C7}" srcOrd="8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A18D9D-84C7-4F3F-8E98-6DB0C09D975F}">
      <dsp:nvSpPr>
        <dsp:cNvPr id="0" name=""/>
        <dsp:cNvSpPr/>
      </dsp:nvSpPr>
      <dsp:spPr>
        <a:xfrm>
          <a:off x="3500617" y="0"/>
          <a:ext cx="4394184" cy="439485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7CB69-A877-4D24-B310-B5F36F65AD5D}">
      <dsp:nvSpPr>
        <dsp:cNvPr id="0" name=""/>
        <dsp:cNvSpPr/>
      </dsp:nvSpPr>
      <dsp:spPr>
        <a:xfrm>
          <a:off x="7695819" y="838373"/>
          <a:ext cx="4705195" cy="1758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3600" kern="1200">
              <a:latin typeface="Baskerville" panose="02020502070401020303"/>
            </a:rPr>
            <a:t>Establish content validity 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3600" kern="1200">
              <a:latin typeface="Baskerville" panose="02020502070401020303"/>
            </a:rPr>
            <a:t>Create large pool of items </a:t>
          </a:r>
        </a:p>
      </dsp:txBody>
      <dsp:txXfrm>
        <a:off x="7695819" y="838373"/>
        <a:ext cx="4705195" cy="1758306"/>
      </dsp:txXfrm>
    </dsp:sp>
    <dsp:sp modelId="{BBC0A215-7C7F-41A9-AE07-CC6F563787F6}">
      <dsp:nvSpPr>
        <dsp:cNvPr id="0" name=""/>
        <dsp:cNvSpPr/>
      </dsp:nvSpPr>
      <dsp:spPr>
        <a:xfrm>
          <a:off x="4233927" y="1586675"/>
          <a:ext cx="2917663" cy="122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>
              <a:latin typeface="Baskerville" panose="02020502070401020303"/>
            </a:rPr>
            <a:t>Phase 1: Item Development</a:t>
          </a:r>
          <a:endParaRPr lang="en-US" sz="4000" kern="1200"/>
        </a:p>
      </dsp:txBody>
      <dsp:txXfrm>
        <a:off x="4233927" y="1586675"/>
        <a:ext cx="2917663" cy="1220589"/>
      </dsp:txXfrm>
    </dsp:sp>
    <dsp:sp modelId="{36AAE98D-5153-4627-9DE9-51D59046D102}">
      <dsp:nvSpPr>
        <dsp:cNvPr id="0" name=""/>
        <dsp:cNvSpPr/>
      </dsp:nvSpPr>
      <dsp:spPr>
        <a:xfrm>
          <a:off x="2280148" y="2525168"/>
          <a:ext cx="4394184" cy="439485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493219-3B08-4383-82E4-97FBC93C249E}">
      <dsp:nvSpPr>
        <dsp:cNvPr id="0" name=""/>
        <dsp:cNvSpPr/>
      </dsp:nvSpPr>
      <dsp:spPr>
        <a:xfrm>
          <a:off x="7452129" y="3585506"/>
          <a:ext cx="4912768" cy="1758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>
              <a:latin typeface="Baskerville" panose="02020502070401020303"/>
            </a:rPr>
            <a:t>Pre-test items with experts and sample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>
              <a:latin typeface="Baskerville" panose="02020502070401020303"/>
            </a:rPr>
            <a:t>Administer survey to 600 people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>
              <a:latin typeface="Baskerville" panose="02020502070401020303"/>
            </a:rPr>
            <a:t>Reduce number of items</a:t>
          </a:r>
        </a:p>
      </dsp:txBody>
      <dsp:txXfrm>
        <a:off x="7452129" y="3585506"/>
        <a:ext cx="4912768" cy="1758306"/>
      </dsp:txXfrm>
    </dsp:sp>
    <dsp:sp modelId="{035AF1BC-99AB-4A79-98EA-D86D957547E2}">
      <dsp:nvSpPr>
        <dsp:cNvPr id="0" name=""/>
        <dsp:cNvSpPr/>
      </dsp:nvSpPr>
      <dsp:spPr>
        <a:xfrm>
          <a:off x="3143806" y="4126084"/>
          <a:ext cx="3128021" cy="122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>
              <a:latin typeface="Baskerville" panose="02020502070401020303"/>
            </a:rPr>
            <a:t>Phase 2: Scale Development</a:t>
          </a:r>
        </a:p>
      </dsp:txBody>
      <dsp:txXfrm>
        <a:off x="3143806" y="4126084"/>
        <a:ext cx="3128021" cy="1220589"/>
      </dsp:txXfrm>
    </dsp:sp>
    <dsp:sp modelId="{70794B7B-DDC8-4EAA-B34D-C7B7BA95B363}">
      <dsp:nvSpPr>
        <dsp:cNvPr id="0" name=""/>
        <dsp:cNvSpPr/>
      </dsp:nvSpPr>
      <dsp:spPr>
        <a:xfrm>
          <a:off x="3813368" y="5352517"/>
          <a:ext cx="3775284" cy="377679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1ED3B2-270A-436B-A4A6-82DEEC59462E}">
      <dsp:nvSpPr>
        <dsp:cNvPr id="0" name=""/>
        <dsp:cNvSpPr/>
      </dsp:nvSpPr>
      <dsp:spPr>
        <a:xfrm>
          <a:off x="7677152" y="6355357"/>
          <a:ext cx="3739072" cy="1758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>
              <a:latin typeface="Baskerville" panose="02020502070401020303"/>
            </a:rPr>
            <a:t>Tests for reliability and validity 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>
              <a:latin typeface="Baskerville" panose="02020502070401020303"/>
            </a:rPr>
            <a:t>Potentially confirm structure </a:t>
          </a:r>
        </a:p>
      </dsp:txBody>
      <dsp:txXfrm>
        <a:off x="7677152" y="6355357"/>
        <a:ext cx="3739072" cy="1758306"/>
      </dsp:txXfrm>
    </dsp:sp>
    <dsp:sp modelId="{DABC0FAF-49F3-4371-9C6D-4931B58548C7}">
      <dsp:nvSpPr>
        <dsp:cNvPr id="0" name=""/>
        <dsp:cNvSpPr/>
      </dsp:nvSpPr>
      <dsp:spPr>
        <a:xfrm>
          <a:off x="4477653" y="6669878"/>
          <a:ext cx="2441763" cy="12205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>
              <a:latin typeface="Baskerville" panose="02020502070401020303"/>
            </a:rPr>
            <a:t>Phase 3: Scale Evaluation </a:t>
          </a:r>
        </a:p>
      </dsp:txBody>
      <dsp:txXfrm>
        <a:off x="4477653" y="6669878"/>
        <a:ext cx="2441763" cy="12205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C9AC6-1331-40D6-AB7F-F04D537FA298}" type="datetimeFigureOut">
              <a:rPr lang="en-US" smtClean="0"/>
              <a:t>4/19/24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639C2-DFE1-4B90-9B6A-A42094804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66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6639C2-DFE1-4B90-9B6A-A420948044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23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5290752" y="11456371"/>
            <a:ext cx="33309696" cy="7900416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16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02703" y="20892211"/>
            <a:ext cx="24485803" cy="595149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91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94560" indent="0" algn="ctr">
              <a:buNone/>
              <a:defRPr sz="912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47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5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51203" y="4498848"/>
            <a:ext cx="5059037" cy="239207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09021" y="4498848"/>
            <a:ext cx="22637635" cy="239207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3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3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5310835" y="11456371"/>
            <a:ext cx="33313421" cy="7900416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16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02703" y="20891832"/>
            <a:ext cx="24485803" cy="6072394"/>
          </a:xfrm>
        </p:spPr>
        <p:txBody>
          <a:bodyPr anchor="t" anchorCtr="1">
            <a:normAutofit/>
          </a:bodyPr>
          <a:lstStyle>
            <a:lvl1pPr marL="0" indent="0">
              <a:buNone/>
              <a:defRPr sz="9120">
                <a:solidFill>
                  <a:schemeClr val="tx1"/>
                </a:solidFill>
              </a:defRPr>
            </a:lvl1pPr>
            <a:lvl2pPr marL="2194560" indent="0">
              <a:buNone/>
              <a:defRPr sz="912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5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90750" y="12662611"/>
            <a:ext cx="15782510" cy="148895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17938" y="12662611"/>
            <a:ext cx="15794477" cy="148895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7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90747" y="11104485"/>
            <a:ext cx="15782515" cy="337961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9120" b="0" cap="all" spc="480" baseline="0">
                <a:solidFill>
                  <a:schemeClr val="tx2"/>
                </a:solidFill>
              </a:defRPr>
            </a:lvl1pPr>
            <a:lvl2pPr marL="2194560" indent="0">
              <a:buNone/>
              <a:defRPr sz="912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0747" y="15087600"/>
            <a:ext cx="15782515" cy="1246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817938" y="15087600"/>
            <a:ext cx="15794477" cy="12464525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2817938" y="11104485"/>
            <a:ext cx="15794477" cy="3379618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9120" b="0" cap="all" spc="480" baseline="0">
                <a:solidFill>
                  <a:schemeClr val="tx2"/>
                </a:solidFill>
              </a:defRPr>
            </a:lvl1pPr>
            <a:lvl2pPr marL="2194560" indent="0">
              <a:buNone/>
              <a:defRPr sz="912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7857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9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9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21945600" cy="3291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3075375" y="10770381"/>
            <a:ext cx="15794851" cy="5479186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008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9888" y="3862426"/>
            <a:ext cx="17337024" cy="25193549"/>
          </a:xfrm>
        </p:spPr>
        <p:txBody>
          <a:bodyPr>
            <a:normAutofit/>
          </a:bodyPr>
          <a:lstStyle>
            <a:lvl1pPr>
              <a:defRPr sz="9120">
                <a:solidFill>
                  <a:schemeClr val="tx1"/>
                </a:solidFill>
              </a:defRPr>
            </a:lvl1pPr>
            <a:lvl2pPr>
              <a:defRPr sz="7680">
                <a:solidFill>
                  <a:schemeClr val="tx1"/>
                </a:solidFill>
              </a:defRPr>
            </a:lvl2pPr>
            <a:lvl3pPr>
              <a:defRPr sz="7680">
                <a:solidFill>
                  <a:schemeClr val="tx1"/>
                </a:solidFill>
              </a:defRPr>
            </a:lvl3pPr>
            <a:lvl4pPr>
              <a:defRPr sz="7680">
                <a:solidFill>
                  <a:schemeClr val="tx1"/>
                </a:solidFill>
              </a:defRPr>
            </a:lvl4pPr>
            <a:lvl5pPr>
              <a:defRPr sz="7680">
                <a:solidFill>
                  <a:schemeClr val="tx1"/>
                </a:solidFill>
              </a:defRPr>
            </a:lvl5pPr>
            <a:lvl6pPr>
              <a:defRPr sz="7680"/>
            </a:lvl6pPr>
            <a:lvl7pPr>
              <a:defRPr sz="7680"/>
            </a:lvl7pPr>
            <a:lvl8pPr>
              <a:defRPr sz="7680"/>
            </a:lvl8pPr>
            <a:lvl9pPr>
              <a:defRPr sz="76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42232" y="17039606"/>
            <a:ext cx="13661136" cy="10531373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7200">
                <a:solidFill>
                  <a:srgbClr val="FFFFFF"/>
                </a:solidFill>
              </a:defRPr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075375" y="29933798"/>
            <a:ext cx="18270710" cy="1536192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7" y="0"/>
            <a:ext cx="21945595" cy="3291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3072384" y="10770374"/>
            <a:ext cx="15800832" cy="54864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1008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945603" y="0"/>
            <a:ext cx="21967550" cy="32918400"/>
          </a:xfrm>
          <a:solidFill>
            <a:schemeClr val="tx1"/>
          </a:solidFill>
        </p:spPr>
        <p:txBody>
          <a:bodyPr anchor="t"/>
          <a:lstStyle>
            <a:lvl1pPr marL="0" indent="0">
              <a:buNone/>
              <a:defRPr sz="1536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42232" y="17039613"/>
            <a:ext cx="13661136" cy="1053137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7200">
                <a:solidFill>
                  <a:srgbClr val="FFFFFF"/>
                </a:solidFill>
              </a:defRPr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072384" y="29933798"/>
            <a:ext cx="18258739" cy="1536192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53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7709018" y="4630522"/>
            <a:ext cx="28501224" cy="5705856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9018" y="12662619"/>
            <a:ext cx="28501224" cy="14889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698926" y="29946317"/>
            <a:ext cx="9913488" cy="15550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DBFE6FE-6D5C-4743-BF80-D763939FE7BF}" type="datetimeFigureOut">
              <a:rPr lang="en-US" smtClean="0"/>
              <a:t>4/19/24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90747" y="29933798"/>
            <a:ext cx="21871987" cy="15361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52538" y="29846016"/>
            <a:ext cx="1755648" cy="1755648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5280" spc="0" baseline="0">
                <a:solidFill>
                  <a:srgbClr val="FFFFFF"/>
                </a:solidFill>
              </a:defRPr>
            </a:lvl1pPr>
          </a:lstStyle>
          <a:p>
            <a:fld id="{1A16B580-8B55-6449-B950-B83D6ED7A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710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4389120" rtl="0" eaLnBrk="1" latinLnBrk="0" hangingPunct="1">
        <a:lnSpc>
          <a:spcPct val="90000"/>
        </a:lnSpc>
        <a:spcBef>
          <a:spcPct val="0"/>
        </a:spcBef>
        <a:buNone/>
        <a:defRPr sz="12480" kern="1200" cap="all" spc="96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100000"/>
        </a:lnSpc>
        <a:spcBef>
          <a:spcPts val="4800"/>
        </a:spcBef>
        <a:buClr>
          <a:schemeClr val="accent2"/>
        </a:buClr>
        <a:buFont typeface="Arial" panose="020B0604020202020204" pitchFamily="34" charset="0"/>
        <a:buChar char="•"/>
        <a:defRPr sz="864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194560" indent="-1097280" algn="l" defTabSz="4389120" rtl="0" eaLnBrk="1" latinLnBrk="0" hangingPunct="1">
        <a:lnSpc>
          <a:spcPct val="100000"/>
        </a:lnSpc>
        <a:spcBef>
          <a:spcPts val="4800"/>
        </a:spcBef>
        <a:buClr>
          <a:schemeClr val="accent2"/>
        </a:buClr>
        <a:buFont typeface="Arial" panose="020B0604020202020204" pitchFamily="34" charset="0"/>
        <a:buChar char="•"/>
        <a:defRPr sz="76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3291840" indent="-1097280" algn="l" defTabSz="4389120" rtl="0" eaLnBrk="1" latinLnBrk="0" hangingPunct="1">
        <a:lnSpc>
          <a:spcPct val="100000"/>
        </a:lnSpc>
        <a:spcBef>
          <a:spcPts val="4800"/>
        </a:spcBef>
        <a:buClr>
          <a:schemeClr val="accent2"/>
        </a:buClr>
        <a:buFont typeface="Arial" panose="020B0604020202020204" pitchFamily="34" charset="0"/>
        <a:buChar char="•"/>
        <a:defRPr sz="76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4389120" indent="-1097280" algn="l" defTabSz="4389120" rtl="0" eaLnBrk="1" latinLnBrk="0" hangingPunct="1">
        <a:lnSpc>
          <a:spcPct val="100000"/>
        </a:lnSpc>
        <a:spcBef>
          <a:spcPts val="4800"/>
        </a:spcBef>
        <a:buClr>
          <a:schemeClr val="accent2"/>
        </a:buClr>
        <a:buFont typeface="Arial" panose="020B0604020202020204" pitchFamily="34" charset="0"/>
        <a:buChar char="•"/>
        <a:defRPr sz="76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5486400" indent="-1097280" algn="l" defTabSz="4389120" rtl="0" eaLnBrk="1" latinLnBrk="0" hangingPunct="1">
        <a:lnSpc>
          <a:spcPct val="100000"/>
        </a:lnSpc>
        <a:spcBef>
          <a:spcPts val="4800"/>
        </a:spcBef>
        <a:buClr>
          <a:schemeClr val="accent2"/>
        </a:buClr>
        <a:buFont typeface="Arial" panose="020B0604020202020204" pitchFamily="34" charset="0"/>
        <a:buChar char="•"/>
        <a:defRPr sz="768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6309360" indent="-1097280" algn="l" defTabSz="4389120" rtl="0" eaLnBrk="1" latinLnBrk="0" hangingPunct="1">
        <a:lnSpc>
          <a:spcPct val="100000"/>
        </a:lnSpc>
        <a:spcBef>
          <a:spcPts val="4800"/>
        </a:spcBef>
        <a:buClr>
          <a:schemeClr val="accent2"/>
        </a:buClr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1097280" algn="l" defTabSz="4389120" rtl="0" eaLnBrk="1" latinLnBrk="0" hangingPunct="1">
        <a:lnSpc>
          <a:spcPct val="100000"/>
        </a:lnSpc>
        <a:spcBef>
          <a:spcPts val="4800"/>
        </a:spcBef>
        <a:buClr>
          <a:schemeClr val="accent2"/>
        </a:buClr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7pPr>
      <a:lvl8pPr marL="7955280" indent="-1097280" algn="l" defTabSz="4389120" rtl="0" eaLnBrk="1" latinLnBrk="0" hangingPunct="1">
        <a:lnSpc>
          <a:spcPct val="100000"/>
        </a:lnSpc>
        <a:spcBef>
          <a:spcPts val="4800"/>
        </a:spcBef>
        <a:buClr>
          <a:schemeClr val="accent2"/>
        </a:buClr>
        <a:buFont typeface="Arial" panose="020B0604020202020204" pitchFamily="34" charset="0"/>
        <a:buChar char="•"/>
        <a:defRPr sz="768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8778240" indent="-1097280" algn="l" defTabSz="4389120" rtl="0" eaLnBrk="1" latinLnBrk="0" hangingPunct="1">
        <a:lnSpc>
          <a:spcPct val="100000"/>
        </a:lnSpc>
        <a:spcBef>
          <a:spcPts val="4800"/>
        </a:spcBef>
        <a:buClr>
          <a:schemeClr val="accent2"/>
        </a:buClr>
        <a:buFont typeface="Arial" panose="020B0604020202020204" pitchFamily="34" charset="0"/>
        <a:buChar char="•"/>
        <a:defRPr sz="768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F2E7187-319B-0FCB-17F5-57B756222D4F}"/>
              </a:ext>
            </a:extLst>
          </p:cNvPr>
          <p:cNvSpPr/>
          <p:nvPr/>
        </p:nvSpPr>
        <p:spPr>
          <a:xfrm>
            <a:off x="12055643" y="10859408"/>
            <a:ext cx="21310284" cy="21749346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120ECE33-61BA-CB80-5937-458B4E0E460E}"/>
              </a:ext>
            </a:extLst>
          </p:cNvPr>
          <p:cNvSpPr/>
          <p:nvPr/>
        </p:nvSpPr>
        <p:spPr>
          <a:xfrm>
            <a:off x="33777806" y="18436192"/>
            <a:ext cx="9844449" cy="924345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C76F7EE-DB4A-1B83-EBB3-DB35304EF652}"/>
              </a:ext>
            </a:extLst>
          </p:cNvPr>
          <p:cNvSpPr/>
          <p:nvPr/>
        </p:nvSpPr>
        <p:spPr>
          <a:xfrm>
            <a:off x="415951" y="9008641"/>
            <a:ext cx="11133643" cy="709807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8B1B5B1-BDC8-8F1F-B9B4-391900837AD0}"/>
              </a:ext>
            </a:extLst>
          </p:cNvPr>
          <p:cNvSpPr/>
          <p:nvPr/>
        </p:nvSpPr>
        <p:spPr>
          <a:xfrm>
            <a:off x="420074" y="5463854"/>
            <a:ext cx="11037443" cy="321373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072672-0D00-E2F1-260C-65BD2BA08369}"/>
              </a:ext>
            </a:extLst>
          </p:cNvPr>
          <p:cNvSpPr/>
          <p:nvPr/>
        </p:nvSpPr>
        <p:spPr>
          <a:xfrm>
            <a:off x="15467" y="-255777"/>
            <a:ext cx="43891200" cy="53674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F48EF9-3EBC-42E3-D838-E5E17A25AC0E}"/>
              </a:ext>
            </a:extLst>
          </p:cNvPr>
          <p:cNvSpPr txBox="1"/>
          <p:nvPr/>
        </p:nvSpPr>
        <p:spPr>
          <a:xfrm>
            <a:off x="-230328" y="-273744"/>
            <a:ext cx="439717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800" b="1" i="0">
                <a:effectLst/>
                <a:latin typeface="Baskerville" panose="02020502070401020303" pitchFamily="18" charset="0"/>
                <a:ea typeface="Baskerville" panose="02020502070401020303" pitchFamily="18" charset="0"/>
              </a:rPr>
              <a:t>One </a:t>
            </a:r>
            <a:r>
              <a:rPr lang="en-US" sz="10800" b="1">
                <a:latin typeface="Baskerville" panose="02020502070401020303" pitchFamily="18" charset="0"/>
                <a:ea typeface="Baskerville" panose="02020502070401020303" pitchFamily="18" charset="0"/>
              </a:rPr>
              <a:t>Y</a:t>
            </a:r>
            <a:r>
              <a:rPr lang="en-US" sz="10800" b="1" i="0">
                <a:effectLst/>
                <a:latin typeface="Baskerville" panose="02020502070401020303" pitchFamily="18" charset="0"/>
                <a:ea typeface="Baskerville" panose="02020502070401020303" pitchFamily="18" charset="0"/>
              </a:rPr>
              <a:t>ear </a:t>
            </a:r>
            <a:r>
              <a:rPr lang="en-US" sz="10800" b="1">
                <a:latin typeface="Baskerville" panose="02020502070401020303" pitchFamily="18" charset="0"/>
                <a:ea typeface="Baskerville" panose="02020502070401020303" pitchFamily="18" charset="0"/>
              </a:rPr>
              <a:t>L</a:t>
            </a:r>
            <a:r>
              <a:rPr lang="en-US" sz="10800" b="1" i="0">
                <a:effectLst/>
                <a:latin typeface="Baskerville" panose="02020502070401020303" pitchFamily="18" charset="0"/>
                <a:ea typeface="Baskerville" panose="02020502070401020303" pitchFamily="18" charset="0"/>
              </a:rPr>
              <a:t>ater: </a:t>
            </a:r>
            <a:r>
              <a:rPr lang="en-US" sz="10800" b="1">
                <a:latin typeface="Baskerville" panose="02020502070401020303" pitchFamily="18" charset="0"/>
                <a:ea typeface="Baskerville" panose="02020502070401020303" pitchFamily="18" charset="0"/>
              </a:rPr>
              <a:t> </a:t>
            </a:r>
            <a:r>
              <a:rPr lang="en-US" sz="10800" b="1" i="0">
                <a:effectLst/>
                <a:latin typeface="Baskerville" panose="02020502070401020303" pitchFamily="18" charset="0"/>
                <a:ea typeface="Baskerville" panose="02020502070401020303" pitchFamily="18" charset="0"/>
              </a:rPr>
              <a:t>Development of the Ageist Experiences Questionnaire</a:t>
            </a:r>
            <a:endParaRPr lang="en-US" sz="10800" b="1">
              <a:latin typeface="Baskerville" panose="02020502070401020303" pitchFamily="18" charset="0"/>
              <a:ea typeface="Baskerville" panose="02020502070401020303" pitchFamily="18" charset="0"/>
              <a:cs typeface="Aparajita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25A7B9-0F1D-7AD1-1A02-A0649C8FDA13}"/>
              </a:ext>
            </a:extLst>
          </p:cNvPr>
          <p:cNvSpPr txBox="1"/>
          <p:nvPr/>
        </p:nvSpPr>
        <p:spPr>
          <a:xfrm>
            <a:off x="3882342" y="2855950"/>
            <a:ext cx="370636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latin typeface="Baskerville" panose="02020502070401020303" pitchFamily="18" charset="0"/>
                <a:ea typeface="Baskerville" panose="02020502070401020303" pitchFamily="18" charset="0"/>
                <a:cs typeface="Aparajita" panose="020B0604020202020204" pitchFamily="34" charset="0"/>
              </a:rPr>
              <a:t>Ava K. </a:t>
            </a:r>
            <a:r>
              <a:rPr lang="en-US" sz="8800" b="1" dirty="0" err="1">
                <a:latin typeface="Baskerville" panose="02020502070401020303" pitchFamily="18" charset="0"/>
                <a:ea typeface="Baskerville" panose="02020502070401020303" pitchFamily="18" charset="0"/>
                <a:cs typeface="Aparajita" panose="020B0604020202020204" pitchFamily="34" charset="0"/>
              </a:rPr>
              <a:t>Bjelka</a:t>
            </a:r>
            <a:r>
              <a:rPr lang="en-US" sz="8800" b="1" dirty="0">
                <a:latin typeface="Baskerville" panose="02020502070401020303" pitchFamily="18" charset="0"/>
                <a:ea typeface="Baskerville" panose="02020502070401020303" pitchFamily="18" charset="0"/>
                <a:cs typeface="Aparajita" panose="020B0604020202020204" pitchFamily="34" charset="0"/>
              </a:rPr>
              <a:t>, Francesca L. Davenport, &amp; Angelina M. </a:t>
            </a:r>
            <a:r>
              <a:rPr lang="en-US" sz="8800" b="1" dirty="0" err="1">
                <a:latin typeface="Baskerville" panose="02020502070401020303" pitchFamily="18" charset="0"/>
                <a:ea typeface="Baskerville" panose="02020502070401020303" pitchFamily="18" charset="0"/>
                <a:cs typeface="Aparajita" panose="020B0604020202020204" pitchFamily="34" charset="0"/>
              </a:rPr>
              <a:t>Wargo</a:t>
            </a:r>
            <a:endParaRPr lang="en-US" sz="8800" b="1" dirty="0">
              <a:latin typeface="Baskerville" panose="02020502070401020303" pitchFamily="18" charset="0"/>
              <a:ea typeface="Baskerville" panose="02020502070401020303" pitchFamily="18" charset="0"/>
              <a:cs typeface="Aparajit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252EF6-0A92-82EE-BAA3-9F33A2FCBD7E}"/>
              </a:ext>
            </a:extLst>
          </p:cNvPr>
          <p:cNvSpPr txBox="1"/>
          <p:nvPr/>
        </p:nvSpPr>
        <p:spPr>
          <a:xfrm>
            <a:off x="4128137" y="4009781"/>
            <a:ext cx="37063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Baskerville" panose="02020502070401020303" pitchFamily="18" charset="0"/>
                <a:ea typeface="Baskerville" panose="02020502070401020303" pitchFamily="18" charset="0"/>
                <a:cs typeface="Aparajita" panose="020B0604020202020204" pitchFamily="34" charset="0"/>
              </a:rPr>
              <a:t>Faculty Advisor: Dr. Michael T. Vale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100A55-3755-626C-9EB0-4270050DBFD6}"/>
              </a:ext>
            </a:extLst>
          </p:cNvPr>
          <p:cNvSpPr txBox="1"/>
          <p:nvPr/>
        </p:nvSpPr>
        <p:spPr>
          <a:xfrm>
            <a:off x="-89207" y="5321144"/>
            <a:ext cx="11240746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7000" b="1">
                <a:latin typeface="Baskerville"/>
                <a:cs typeface="Aparajita"/>
              </a:rPr>
              <a:t>What is Ageism?</a:t>
            </a:r>
            <a:endParaRPr lang="en-US" sz="7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48DB9A-1678-0A64-81AA-A87E10E46A3D}"/>
              </a:ext>
            </a:extLst>
          </p:cNvPr>
          <p:cNvSpPr txBox="1"/>
          <p:nvPr/>
        </p:nvSpPr>
        <p:spPr>
          <a:xfrm>
            <a:off x="14230564" y="10992313"/>
            <a:ext cx="17962362" cy="12464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7500" b="1">
                <a:solidFill>
                  <a:schemeClr val="accent5">
                    <a:lumMod val="50000"/>
                  </a:schemeClr>
                </a:solidFill>
                <a:latin typeface="Baskerville"/>
                <a:cs typeface="Aparajita"/>
              </a:rPr>
              <a:t>Example Items:</a:t>
            </a:r>
            <a:endParaRPr lang="en-US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C2794A0-F1FD-70CB-BB20-22F0A2D22628}"/>
              </a:ext>
            </a:extLst>
          </p:cNvPr>
          <p:cNvSpPr/>
          <p:nvPr/>
        </p:nvSpPr>
        <p:spPr>
          <a:xfrm>
            <a:off x="13132822" y="12371713"/>
            <a:ext cx="5948790" cy="195119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B5A8A4-D6A2-327B-7981-096E9DE7762F}"/>
              </a:ext>
            </a:extLst>
          </p:cNvPr>
          <p:cNvSpPr txBox="1"/>
          <p:nvPr/>
        </p:nvSpPr>
        <p:spPr>
          <a:xfrm>
            <a:off x="13180949" y="12397353"/>
            <a:ext cx="5948789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600" b="1">
                <a:latin typeface="Baskerville"/>
                <a:cs typeface="Aparajita"/>
              </a:rPr>
              <a:t>Hostile Items</a:t>
            </a:r>
            <a:endParaRPr lang="en-US" sz="66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F92906E-D8BE-1CC2-C0B4-34CFC4FF0215}"/>
              </a:ext>
            </a:extLst>
          </p:cNvPr>
          <p:cNvSpPr txBox="1"/>
          <p:nvPr/>
        </p:nvSpPr>
        <p:spPr>
          <a:xfrm>
            <a:off x="715553" y="6216512"/>
            <a:ext cx="10588975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>
                <a:effectLst/>
                <a:latin typeface="Baskerville" panose="02020502070401020303"/>
                <a:ea typeface="Calibri" panose="020F0502020204030204" pitchFamily="34" charset="0"/>
                <a:cs typeface="Times New Roman"/>
              </a:rPr>
              <a:t>Ageism is a form of prejudice based on one’s perceived age (Bulter, 1969). Ageism</a:t>
            </a:r>
            <a:r>
              <a:rPr lang="en-US" sz="4000">
                <a:latin typeface="Baskerville" panose="02020502070401020303"/>
                <a:ea typeface="Calibri" panose="020F0502020204030204" pitchFamily="34" charset="0"/>
                <a:cs typeface="Times New Roman"/>
              </a:rPr>
              <a:t> and is</a:t>
            </a:r>
            <a:r>
              <a:rPr lang="en-US" sz="4000">
                <a:effectLst/>
                <a:latin typeface="Baskerville" panose="02020502070401020303"/>
                <a:ea typeface="Calibri" panose="020F0502020204030204" pitchFamily="34" charset="0"/>
                <a:cs typeface="Times New Roman"/>
              </a:rPr>
              <a:t> a worldwide health and social justice issue (Levy, 2009; 2020) </a:t>
            </a:r>
          </a:p>
          <a:p>
            <a:pPr marL="285750" marR="0" indent="-28575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3600" kern="100">
              <a:effectLst/>
              <a:latin typeface="Baskerville" panose="02020502070401020303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6A32600-0317-FB6F-865D-DF74F07CDBFB}"/>
              </a:ext>
            </a:extLst>
          </p:cNvPr>
          <p:cNvSpPr txBox="1"/>
          <p:nvPr/>
        </p:nvSpPr>
        <p:spPr>
          <a:xfrm>
            <a:off x="529823" y="10146832"/>
            <a:ext cx="10692002" cy="56323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kern="100">
                <a:latin typeface="Baskerville" panose="02020502070401020303"/>
                <a:ea typeface="Calibri" panose="020F0502020204030204" pitchFamily="34" charset="0"/>
                <a:cs typeface="Arial"/>
              </a:rPr>
              <a:t>Current ageism measures are limited because…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kern="100">
                <a:effectLst/>
                <a:latin typeface="Baskerville" panose="02020502070401020303"/>
                <a:ea typeface="Calibri" panose="020F0502020204030204" pitchFamily="34" charset="0"/>
                <a:cs typeface="Arial"/>
              </a:rPr>
              <a:t>Most focus on attitudes directed toward older adults, not experiences of ageism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kern="100">
                <a:latin typeface="Baskerville" panose="02020502070401020303"/>
                <a:ea typeface="Calibri" panose="020F0502020204030204" pitchFamily="34" charset="0"/>
                <a:cs typeface="Arial"/>
              </a:rPr>
              <a:t>The few that focus on experiences</a:t>
            </a:r>
            <a:r>
              <a:rPr lang="en-US" sz="4000" kern="100">
                <a:effectLst/>
                <a:latin typeface="Baskerville" panose="02020502070401020303"/>
                <a:ea typeface="Calibri" panose="020F0502020204030204" pitchFamily="34" charset="0"/>
                <a:cs typeface="Arial"/>
              </a:rPr>
              <a:t> exclude benevolent or positive experiences (Allen et al., 2021; Sublett &amp; Bisconti, 2023)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kern="100">
                <a:effectLst/>
                <a:latin typeface="Baskerville" panose="02020502070401020303"/>
                <a:ea typeface="Calibri" panose="020F0502020204030204" pitchFamily="34" charset="0"/>
                <a:cs typeface="Arial"/>
              </a:rPr>
              <a:t>Measures are specific to older adults, even though individuals of all ages can experience ageism (Chasteen et al., 2021)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02C77CF-90F0-4582-5BB4-9CE8E556A70B}"/>
              </a:ext>
            </a:extLst>
          </p:cNvPr>
          <p:cNvSpPr txBox="1"/>
          <p:nvPr/>
        </p:nvSpPr>
        <p:spPr>
          <a:xfrm>
            <a:off x="516429" y="9029756"/>
            <a:ext cx="11087361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7000" b="1">
                <a:latin typeface="Baskerville"/>
                <a:cs typeface="Aparajita"/>
              </a:rPr>
              <a:t>Existing Measurement Limits </a:t>
            </a:r>
            <a:endParaRPr lang="en-US" sz="700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DFB5902F-3A3D-DF27-CFA1-F8C6B2B7F994}"/>
              </a:ext>
            </a:extLst>
          </p:cNvPr>
          <p:cNvSpPr/>
          <p:nvPr/>
        </p:nvSpPr>
        <p:spPr>
          <a:xfrm>
            <a:off x="12206585" y="5933140"/>
            <a:ext cx="20415195" cy="468680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6461E81-8E1B-5EF4-6BC4-D6D4F5417ECD}"/>
              </a:ext>
            </a:extLst>
          </p:cNvPr>
          <p:cNvSpPr txBox="1"/>
          <p:nvPr/>
        </p:nvSpPr>
        <p:spPr>
          <a:xfrm>
            <a:off x="12220919" y="5933141"/>
            <a:ext cx="21936017" cy="12464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7500" b="1">
                <a:latin typeface="Baskerville"/>
                <a:ea typeface="Baskerville" panose="02020502070401020303" pitchFamily="18" charset="0"/>
                <a:cs typeface="Aparajita"/>
              </a:rPr>
              <a:t>Ageism is Social Justice and Health Concern </a:t>
            </a:r>
            <a:endParaRPr lang="en-US" sz="7500" b="1">
              <a:latin typeface="Baskerville" panose="02020502070401020303" pitchFamily="18" charset="0"/>
              <a:ea typeface="Baskerville" panose="02020502070401020303" pitchFamily="18" charset="0"/>
              <a:cs typeface="Aparajita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89F2D1-9EAC-A3FA-202E-8A51FF632B95}"/>
              </a:ext>
            </a:extLst>
          </p:cNvPr>
          <p:cNvSpPr txBox="1"/>
          <p:nvPr/>
        </p:nvSpPr>
        <p:spPr>
          <a:xfrm>
            <a:off x="12609775" y="7070724"/>
            <a:ext cx="20761073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Arial,Sans-Serif"/>
              <a:buChar char="•"/>
            </a:pPr>
            <a:r>
              <a:rPr lang="en-US" sz="3600">
                <a:solidFill>
                  <a:srgbClr val="FFFFFF"/>
                </a:solidFill>
                <a:latin typeface="Baskerville" panose="02020502070401020303"/>
                <a:cs typeface="Times New Roman"/>
              </a:rPr>
              <a:t>Regardless who you are and where you come from, aging affects you</a:t>
            </a:r>
          </a:p>
          <a:p>
            <a:pPr marL="571500" indent="-571500">
              <a:buFont typeface="Arial,Sans-Serif"/>
              <a:buChar char="•"/>
            </a:pPr>
            <a:r>
              <a:rPr lang="en-US" sz="3600">
                <a:solidFill>
                  <a:srgbClr val="FFFFFF"/>
                </a:solidFill>
                <a:latin typeface="Baskerville" panose="02020502070401020303"/>
                <a:cs typeface="Times New Roman"/>
              </a:rPr>
              <a:t>Ageism negatively affects health and costs $63 billion per year in the US (Levy et al., 2009; Levy et al., 2020)</a:t>
            </a:r>
          </a:p>
          <a:p>
            <a:pPr marL="571500" indent="-571500">
              <a:buFont typeface="Arial,Sans-Serif"/>
              <a:buChar char="•"/>
            </a:pPr>
            <a:r>
              <a:rPr lang="en-US" sz="3600">
                <a:solidFill>
                  <a:srgbClr val="FFFFFF"/>
                </a:solidFill>
                <a:latin typeface="Baskerville" panose="02020502070401020303"/>
                <a:cs typeface="Times New Roman"/>
              </a:rPr>
              <a:t>Ageism is one of the few forms of prejudice also considered to be socially </a:t>
            </a:r>
          </a:p>
          <a:p>
            <a:pPr marL="571500" indent="-571500">
              <a:buFont typeface="Arial,Sans-Serif"/>
              <a:buChar char="•"/>
            </a:pPr>
            <a:r>
              <a:rPr lang="en-US" sz="3600">
                <a:solidFill>
                  <a:srgbClr val="FFFFFF"/>
                </a:solidFill>
                <a:latin typeface="Baskerville" panose="02020502070401020303"/>
                <a:cs typeface="Times New Roman"/>
              </a:rPr>
              <a:t>This study provides necessary tools to better capture how ageism is experienced in everyday life, and could provide insight on to how to address and reduce ageism</a:t>
            </a:r>
          </a:p>
          <a:p>
            <a:endParaRPr lang="en-US" sz="3600">
              <a:latin typeface="Baskerville" panose="02020502070401020303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FAD612D7-D175-0506-C134-9D67FE79EA6E}"/>
              </a:ext>
            </a:extLst>
          </p:cNvPr>
          <p:cNvSpPr/>
          <p:nvPr/>
        </p:nvSpPr>
        <p:spPr>
          <a:xfrm>
            <a:off x="299308" y="16271496"/>
            <a:ext cx="11133643" cy="1633725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15F9BBE-EDB7-41DA-B671-AF6D3E6F00BD}"/>
              </a:ext>
            </a:extLst>
          </p:cNvPr>
          <p:cNvSpPr txBox="1"/>
          <p:nvPr/>
        </p:nvSpPr>
        <p:spPr>
          <a:xfrm>
            <a:off x="192332" y="16437760"/>
            <a:ext cx="10931592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7000" b="1">
                <a:latin typeface="Baskerville"/>
                <a:cs typeface="Aparajita"/>
              </a:rPr>
              <a:t>Types of Ageism </a:t>
            </a:r>
            <a:endParaRPr lang="en-US" sz="700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75911C1-D058-F377-53B6-A728357E1F97}"/>
              </a:ext>
            </a:extLst>
          </p:cNvPr>
          <p:cNvSpPr txBox="1"/>
          <p:nvPr/>
        </p:nvSpPr>
        <p:spPr>
          <a:xfrm>
            <a:off x="625772" y="17607311"/>
            <a:ext cx="10877539" cy="156042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Experiences based on age can be perceived as being negative, positive, or both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Hostile experiences: </a:t>
            </a:r>
            <a:r>
              <a:rPr lang="en-US" sz="40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Perceived as ill-intended and based on negative assumptions </a:t>
            </a:r>
          </a:p>
          <a:p>
            <a:pPr marL="1485900" lvl="2" indent="-57150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Discriminatory treatment &amp; social exclusion</a:t>
            </a:r>
          </a:p>
          <a:p>
            <a:pPr marL="1485900" lvl="2" indent="-57150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Hostile elderspeak</a:t>
            </a:r>
          </a:p>
          <a:p>
            <a:pPr marL="1485900" lvl="2" indent="-57150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Intergenerational tensions </a:t>
            </a:r>
          </a:p>
          <a:p>
            <a:pPr marL="1485900" lvl="2" indent="-57150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Assumptions about ability/competence </a:t>
            </a:r>
          </a:p>
          <a:p>
            <a:pPr marL="1485900" lvl="2" indent="-57150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Assumptions about appearance and sex</a:t>
            </a:r>
          </a:p>
          <a:p>
            <a:pPr marL="1485900" lvl="2" indent="-57150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Hostile epithets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Positive experiences: </a:t>
            </a:r>
            <a:r>
              <a:rPr lang="en-US" sz="40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Perceived as well-intended without any negative assumptions 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Wisdom and gained life experience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Generativity 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Socioemotional gains 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Gained respect</a:t>
            </a:r>
          </a:p>
          <a:p>
            <a:pPr marL="1657350" lvl="2" indent="-74295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Positive assumptions about appearance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Benevolent experiences:</a:t>
            </a:r>
            <a:r>
              <a:rPr lang="en-US" sz="40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 Perceived as well-intentioned, but communicate negative assumptions</a:t>
            </a:r>
          </a:p>
          <a:p>
            <a:pPr marL="1485900" lvl="2" indent="-57150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Acts of overaccommodation</a:t>
            </a:r>
          </a:p>
          <a:p>
            <a:pPr marL="1485900" lvl="2" indent="-57150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Acts of overprotection </a:t>
            </a:r>
          </a:p>
          <a:p>
            <a:pPr marL="1485900" lvl="2" indent="-57150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Benevolent elderspeak</a:t>
            </a:r>
          </a:p>
          <a:p>
            <a:pPr marL="1485900" lvl="2" indent="-57150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Patronizing/infantilizing remarks and unearned reverence</a:t>
            </a:r>
          </a:p>
          <a:p>
            <a:pPr marL="1485900" lvl="2" indent="-571500">
              <a:buFont typeface="+mj-lt"/>
              <a:buAutoNum type="arabicPeriod"/>
            </a:pPr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Denial of age</a:t>
            </a:r>
          </a:p>
          <a:p>
            <a:pPr lvl="1"/>
            <a:r>
              <a:rPr lang="en-US" sz="3600" dirty="0">
                <a:latin typeface="Baskerville" panose="02020502070401020303"/>
                <a:ea typeface="Calibri" panose="020F0502020204030204" pitchFamily="34" charset="0"/>
                <a:cs typeface="Times New Roman"/>
              </a:rPr>
              <a:t> </a:t>
            </a:r>
            <a:endParaRPr lang="en-US" sz="3600" kern="100" dirty="0">
              <a:effectLst/>
              <a:latin typeface="Baskerville" panose="02020502070401020303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978E82C-DC99-92AA-1444-2BA17E5348E2}"/>
              </a:ext>
            </a:extLst>
          </p:cNvPr>
          <p:cNvSpPr/>
          <p:nvPr/>
        </p:nvSpPr>
        <p:spPr>
          <a:xfrm>
            <a:off x="33918258" y="5693682"/>
            <a:ext cx="9844450" cy="1238400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skerville" panose="02020502070401020303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B8BDFB1-D35A-F3AE-F608-03F92B489BE3}"/>
              </a:ext>
            </a:extLst>
          </p:cNvPr>
          <p:cNvSpPr txBox="1"/>
          <p:nvPr/>
        </p:nvSpPr>
        <p:spPr>
          <a:xfrm>
            <a:off x="35253741" y="6057137"/>
            <a:ext cx="7559040" cy="12464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7500" b="1">
                <a:latin typeface="Baskerville"/>
                <a:ea typeface="Baskerville" panose="02020502070401020303" pitchFamily="18" charset="0"/>
                <a:cs typeface="Aparajita"/>
              </a:rPr>
              <a:t>Methodology</a:t>
            </a:r>
            <a:endParaRPr lang="en-US" sz="7500" b="1">
              <a:latin typeface="Baskerville" panose="02020502070401020303" pitchFamily="18" charset="0"/>
              <a:ea typeface="Baskerville" panose="02020502070401020303" pitchFamily="18" charset="0"/>
              <a:cs typeface="Aparajita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91DD88-9902-E5FE-D490-8A15517B73F5}"/>
              </a:ext>
            </a:extLst>
          </p:cNvPr>
          <p:cNvSpPr txBox="1"/>
          <p:nvPr/>
        </p:nvSpPr>
        <p:spPr>
          <a:xfrm>
            <a:off x="34156936" y="7254315"/>
            <a:ext cx="96057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skerville" panose="02020502070401020303"/>
              </a:rPr>
              <a:t>We are creating of our questionnaire based on the recommendation of Boateng et al. (2018)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B4E4180-E028-BCBF-743B-DB5E38421501}"/>
              </a:ext>
            </a:extLst>
          </p:cNvPr>
          <p:cNvSpPr txBox="1"/>
          <p:nvPr/>
        </p:nvSpPr>
        <p:spPr>
          <a:xfrm>
            <a:off x="33871976" y="19503496"/>
            <a:ext cx="9993097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Baskerville" panose="02020502070401020303"/>
              </a:rPr>
              <a:t>We also have sister scales examining internalized ageist attitudes that align with each scale (“People should go out their way to protect older people because of their age”)</a:t>
            </a:r>
          </a:p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Baskerville" panose="02020502070401020303"/>
              </a:rPr>
              <a:t>We hope to finish Phase 1 of the hostile and positive items by the end of April </a:t>
            </a:r>
          </a:p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Baskerville" panose="02020502070401020303"/>
              </a:rPr>
              <a:t>The next step is to conduct 15 interviews with target population </a:t>
            </a:r>
          </a:p>
          <a:p>
            <a:pPr marL="1028700" lvl="1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solidFill>
                  <a:srgbClr val="FFFFFF"/>
                </a:solidFill>
                <a:latin typeface="Baskerville" panose="02020502070401020303"/>
              </a:rPr>
              <a:t>5 young, 5 middle-aged, and 5 older adults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solidFill>
                  <a:srgbClr val="FFFFFF"/>
                </a:solidFill>
                <a:latin typeface="Baskerville" panose="02020502070401020303"/>
              </a:rPr>
              <a:t>Once items are finalized, we will assess them in a large pool of items in a sample of 200 young, 200 middle-aged, and  200 older adults  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askerville" panose="02020502070401020303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8762AE4-1C2D-410B-1E57-34041FC4B100}"/>
              </a:ext>
            </a:extLst>
          </p:cNvPr>
          <p:cNvSpPr txBox="1"/>
          <p:nvPr/>
        </p:nvSpPr>
        <p:spPr>
          <a:xfrm>
            <a:off x="33918258" y="18436193"/>
            <a:ext cx="9518367" cy="12464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7500" b="1">
                <a:latin typeface="Baskerville"/>
                <a:ea typeface="Baskerville" panose="02020502070401020303" pitchFamily="18" charset="0"/>
                <a:cs typeface="Aparajita"/>
              </a:rPr>
              <a:t>Next Steps</a:t>
            </a:r>
            <a:endParaRPr lang="en-US" sz="7500" b="1">
              <a:latin typeface="Baskerville" panose="02020502070401020303" pitchFamily="18" charset="0"/>
              <a:ea typeface="Baskerville" panose="02020502070401020303" pitchFamily="18" charset="0"/>
              <a:cs typeface="Aparajita" panose="020B0604020202020204" pitchFamily="34" charset="0"/>
            </a:endParaRP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E4CDC158-EB42-CDEB-C3F5-35C767DFB354}"/>
              </a:ext>
            </a:extLst>
          </p:cNvPr>
          <p:cNvSpPr/>
          <p:nvPr/>
        </p:nvSpPr>
        <p:spPr>
          <a:xfrm>
            <a:off x="25967971" y="12371713"/>
            <a:ext cx="6224955" cy="195119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8AE894AA-8666-EC0E-B64E-537758053521}"/>
              </a:ext>
            </a:extLst>
          </p:cNvPr>
          <p:cNvSpPr/>
          <p:nvPr/>
        </p:nvSpPr>
        <p:spPr>
          <a:xfrm>
            <a:off x="19513132" y="12371713"/>
            <a:ext cx="5948790" cy="1951196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5A4D3D-BC2C-1963-C2F4-8790CB0F352A}"/>
              </a:ext>
            </a:extLst>
          </p:cNvPr>
          <p:cNvSpPr txBox="1"/>
          <p:nvPr/>
        </p:nvSpPr>
        <p:spPr>
          <a:xfrm>
            <a:off x="19561259" y="12346968"/>
            <a:ext cx="5948788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600" b="1">
                <a:latin typeface="Baskerville"/>
                <a:cs typeface="Aparajita"/>
              </a:rPr>
              <a:t>Positive Items</a:t>
            </a:r>
            <a:endParaRPr lang="en-US" sz="660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FED509-3E0A-070D-FB71-BA2EFDD184D5}"/>
              </a:ext>
            </a:extLst>
          </p:cNvPr>
          <p:cNvSpPr txBox="1"/>
          <p:nvPr/>
        </p:nvSpPr>
        <p:spPr>
          <a:xfrm>
            <a:off x="26062378" y="12346968"/>
            <a:ext cx="6178675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600" b="1" dirty="0">
                <a:latin typeface="Baskerville"/>
                <a:cs typeface="Aparajita"/>
              </a:rPr>
              <a:t>Benevolent Items</a:t>
            </a:r>
            <a:endParaRPr lang="en-US" sz="6600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5F4643D-A6D9-E978-37F6-4CD380FA2411}"/>
              </a:ext>
            </a:extLst>
          </p:cNvPr>
          <p:cNvSpPr txBox="1"/>
          <p:nvPr/>
        </p:nvSpPr>
        <p:spPr>
          <a:xfrm>
            <a:off x="26084614" y="13994949"/>
            <a:ext cx="6130548" cy="2059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Baskerville" panose="02020502070401020303"/>
              </a:rPr>
              <a:t>Overaccommodation  </a:t>
            </a:r>
          </a:p>
          <a:p>
            <a:r>
              <a:rPr lang="en-US" sz="3600" dirty="0">
                <a:latin typeface="Baskerville" panose="02020502070401020303"/>
              </a:rPr>
              <a:t>1. Due to my age, someone helped me with an everyday act, even though I did not need the assistance </a:t>
            </a:r>
          </a:p>
          <a:p>
            <a:r>
              <a:rPr lang="en-US" sz="3600" dirty="0">
                <a:latin typeface="Baskerville" panose="02020502070401020303"/>
              </a:rPr>
              <a:t>15. People offer unsolicited advice, because of my age</a:t>
            </a:r>
          </a:p>
          <a:p>
            <a:r>
              <a:rPr lang="en-US" sz="3600" b="1" dirty="0">
                <a:latin typeface="Baskerville" panose="02020502070401020303"/>
              </a:rPr>
              <a:t>Overprotection </a:t>
            </a:r>
          </a:p>
          <a:p>
            <a:r>
              <a:rPr lang="en-US" sz="3600" dirty="0">
                <a:latin typeface="Baskerville" panose="02020502070401020303"/>
              </a:rPr>
              <a:t>26. Due to my age, people feel the need to oversee my finances</a:t>
            </a:r>
          </a:p>
          <a:p>
            <a:r>
              <a:rPr lang="en-US" sz="3600" dirty="0">
                <a:latin typeface="Baskerville" panose="02020502070401020303"/>
              </a:rPr>
              <a:t>34. Due to my age, I am reminded to keep safe, when there is minimal risk involved</a:t>
            </a:r>
          </a:p>
          <a:p>
            <a:r>
              <a:rPr lang="en-US" sz="3600" b="1" dirty="0">
                <a:latin typeface="Baskerville" panose="02020502070401020303"/>
              </a:rPr>
              <a:t>Benevolent Elderspeak </a:t>
            </a:r>
          </a:p>
          <a:p>
            <a:r>
              <a:rPr lang="en-US" sz="3600" dirty="0">
                <a:latin typeface="Baskerville" panose="02020502070401020303"/>
              </a:rPr>
              <a:t>47. Others adapted the way they speak, to help me understand them</a:t>
            </a:r>
          </a:p>
          <a:p>
            <a:r>
              <a:rPr lang="en-US" sz="3600" dirty="0">
                <a:latin typeface="Baskerville" panose="02020502070401020303"/>
              </a:rPr>
              <a:t>50. Because of my age, people speak to me in a childish tone to show they care</a:t>
            </a:r>
          </a:p>
          <a:p>
            <a:r>
              <a:rPr lang="en-US" sz="3600" b="1" dirty="0">
                <a:latin typeface="Baskerville" panose="02020502070401020303"/>
              </a:rPr>
              <a:t>Benevolent Remarks </a:t>
            </a:r>
          </a:p>
          <a:p>
            <a:r>
              <a:rPr lang="en-US" sz="3600" dirty="0">
                <a:latin typeface="Baskerville" panose="02020502070401020303"/>
              </a:rPr>
              <a:t>54. Because of my age, people unintentionally patronize me</a:t>
            </a:r>
          </a:p>
          <a:p>
            <a:r>
              <a:rPr lang="en-US" sz="3600" dirty="0">
                <a:latin typeface="Baskerville" panose="02020502070401020303"/>
              </a:rPr>
              <a:t>56. Because of my age, people refer to me with terms of endearment (e.g., dear, sweetie, honey)</a:t>
            </a:r>
          </a:p>
          <a:p>
            <a:r>
              <a:rPr lang="en-US" sz="3600" b="1" dirty="0">
                <a:latin typeface="Baskerville" panose="02020502070401020303"/>
              </a:rPr>
              <a:t>Denial of Age</a:t>
            </a:r>
          </a:p>
          <a:p>
            <a:r>
              <a:rPr lang="en-US" sz="3600" dirty="0">
                <a:latin typeface="Baskerville" panose="02020502070401020303"/>
              </a:rPr>
              <a:t>81. Someone told me that I look good for my age </a:t>
            </a:r>
          </a:p>
          <a:p>
            <a:r>
              <a:rPr lang="en-US" sz="3600" dirty="0">
                <a:latin typeface="Baskerville" panose="02020502070401020303"/>
              </a:rPr>
              <a:t>88. People tell me that I have an “old soul”</a:t>
            </a:r>
          </a:p>
          <a:p>
            <a:endParaRPr lang="en-US" sz="3600" b="1" dirty="0">
              <a:latin typeface="Baskerville" panose="02020502070401020303"/>
            </a:endParaRPr>
          </a:p>
          <a:p>
            <a:pPr marL="342900" indent="-342900">
              <a:buFont typeface="+mj-lt"/>
              <a:buAutoNum type="arabicPeriod" startAt="5"/>
            </a:pPr>
            <a:endParaRPr lang="en-US" sz="3600" dirty="0">
              <a:latin typeface="Baskerville" panose="02020502070401020303"/>
            </a:endParaRPr>
          </a:p>
          <a:p>
            <a:pPr marL="342900" indent="-342900">
              <a:buFont typeface="+mj-lt"/>
              <a:buAutoNum type="arabicPeriod" startAt="5"/>
            </a:pPr>
            <a:endParaRPr lang="en-US" sz="3600" dirty="0">
              <a:latin typeface="Baskerville" panose="02020502070401020303"/>
            </a:endParaRPr>
          </a:p>
          <a:p>
            <a:pPr marL="342900" indent="-342900">
              <a:buFont typeface="+mj-lt"/>
              <a:buAutoNum type="arabicPeriod" startAt="5"/>
            </a:pPr>
            <a:endParaRPr lang="en-US" sz="3600" dirty="0">
              <a:latin typeface="Baskerville" panose="02020502070401020303"/>
            </a:endParaRPr>
          </a:p>
          <a:p>
            <a:pPr marL="342900" indent="-342900">
              <a:buFont typeface="+mj-lt"/>
              <a:buAutoNum type="arabicPeriod" startAt="5"/>
            </a:pPr>
            <a:endParaRPr lang="en-US" sz="3600" dirty="0">
              <a:latin typeface="Baskerville" panose="02020502070401020303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DE33E33-3114-3FD4-13F5-54C664B1D6C6}"/>
              </a:ext>
            </a:extLst>
          </p:cNvPr>
          <p:cNvSpPr txBox="1"/>
          <p:nvPr/>
        </p:nvSpPr>
        <p:spPr>
          <a:xfrm>
            <a:off x="13281414" y="13550171"/>
            <a:ext cx="6130548" cy="20590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Baskerville" panose="02020502070401020303"/>
              </a:rPr>
              <a:t>Discrimination &amp; Exclusion </a:t>
            </a:r>
          </a:p>
          <a:p>
            <a:r>
              <a:rPr lang="en-US" sz="3600">
                <a:latin typeface="Baskerville" panose="02020502070401020303"/>
              </a:rPr>
              <a:t>2.</a:t>
            </a:r>
            <a:r>
              <a:rPr lang="en-US" sz="3600" b="1">
                <a:latin typeface="Baskerville" panose="02020502070401020303"/>
              </a:rPr>
              <a:t> </a:t>
            </a:r>
            <a:r>
              <a:rPr lang="en-US" sz="3600">
                <a:latin typeface="Baskerville" panose="02020502070401020303"/>
              </a:rPr>
              <a:t>I was ignored because of my age </a:t>
            </a:r>
          </a:p>
          <a:p>
            <a:r>
              <a:rPr lang="en-US" sz="3600">
                <a:latin typeface="Baskerville" panose="02020502070401020303"/>
              </a:rPr>
              <a:t>11. There are places that I am not welcomed (e.g., bars, concerts) because of my age </a:t>
            </a:r>
          </a:p>
          <a:p>
            <a:r>
              <a:rPr lang="en-US" sz="3600" b="1">
                <a:latin typeface="Baskerville" panose="02020502070401020303"/>
              </a:rPr>
              <a:t>Hostile Elderspeak </a:t>
            </a:r>
          </a:p>
          <a:p>
            <a:r>
              <a:rPr lang="en-US" sz="3600">
                <a:latin typeface="Baskerville" panose="02020502070401020303"/>
              </a:rPr>
              <a:t>6. Because of my age, people alter the way they talk because they think I am not able to hear</a:t>
            </a:r>
          </a:p>
          <a:p>
            <a:r>
              <a:rPr lang="en-US" sz="3600">
                <a:latin typeface="Baskerville" panose="02020502070401020303"/>
              </a:rPr>
              <a:t>25. Because of my age, people overexplain simple concepts because they assume I do not understand</a:t>
            </a:r>
          </a:p>
          <a:p>
            <a:r>
              <a:rPr lang="en-US" sz="3600" b="1">
                <a:latin typeface="Baskerville" panose="02020502070401020303"/>
              </a:rPr>
              <a:t>Assumptions about Ability </a:t>
            </a:r>
          </a:p>
          <a:p>
            <a:r>
              <a:rPr lang="en-US" sz="3600">
                <a:latin typeface="Baskerville" panose="02020502070401020303"/>
              </a:rPr>
              <a:t>Someone assumed my memory is bad based because of my age</a:t>
            </a:r>
          </a:p>
          <a:p>
            <a:r>
              <a:rPr lang="en-US" sz="3600">
                <a:latin typeface="Baskerville" panose="02020502070401020303"/>
              </a:rPr>
              <a:t>Someone assumed about my technology usage because of my age</a:t>
            </a:r>
          </a:p>
          <a:p>
            <a:r>
              <a:rPr lang="en-US" sz="3600" b="1">
                <a:latin typeface="Baskerville" panose="02020502070401020303"/>
              </a:rPr>
              <a:t>Appearance Assumptions</a:t>
            </a:r>
          </a:p>
          <a:p>
            <a:r>
              <a:rPr lang="en-US" sz="3600">
                <a:latin typeface="Baskerville" panose="02020502070401020303"/>
              </a:rPr>
              <a:t>50. Someone suggested that I try to look a different age than I really am</a:t>
            </a:r>
          </a:p>
          <a:p>
            <a:r>
              <a:rPr lang="en-US" sz="3600">
                <a:latin typeface="Baskerville" panose="02020502070401020303"/>
              </a:rPr>
              <a:t>53. Someone assumed that I do not have sex, because of my age</a:t>
            </a:r>
          </a:p>
          <a:p>
            <a:r>
              <a:rPr lang="en-US" sz="3600" b="1">
                <a:latin typeface="Baskerville" panose="02020502070401020303"/>
              </a:rPr>
              <a:t>Hostile Epithets </a:t>
            </a:r>
          </a:p>
          <a:p>
            <a:r>
              <a:rPr lang="en-US" sz="3600">
                <a:latin typeface="Baskerville" panose="02020502070401020303"/>
              </a:rPr>
              <a:t>53. Someone made jokes about my age</a:t>
            </a:r>
          </a:p>
          <a:p>
            <a:r>
              <a:rPr lang="en-US" sz="3600">
                <a:latin typeface="Baskerville" panose="02020502070401020303"/>
              </a:rPr>
              <a:t>54. I was called an insulting name that relates to my age  </a:t>
            </a:r>
          </a:p>
          <a:p>
            <a:endParaRPr lang="en-US" sz="3600">
              <a:latin typeface="Baskerville" panose="02020502070401020303"/>
            </a:endParaRPr>
          </a:p>
          <a:p>
            <a:endParaRPr lang="en-US" sz="3600">
              <a:latin typeface="Baskerville" panose="02020502070401020303"/>
            </a:endParaRPr>
          </a:p>
          <a:p>
            <a:pPr marL="342900" indent="-342900">
              <a:buFont typeface="+mj-lt"/>
              <a:buAutoNum type="arabicPeriod" startAt="5"/>
            </a:pPr>
            <a:endParaRPr lang="en-US" sz="3600">
              <a:latin typeface="Baskerville" panose="02020502070401020303"/>
            </a:endParaRPr>
          </a:p>
          <a:p>
            <a:pPr marL="342900" indent="-342900">
              <a:buFont typeface="+mj-lt"/>
              <a:buAutoNum type="arabicPeriod" startAt="5"/>
            </a:pPr>
            <a:endParaRPr lang="en-US" sz="3600">
              <a:latin typeface="Baskerville" panose="02020502070401020303"/>
            </a:endParaRPr>
          </a:p>
          <a:p>
            <a:pPr marL="342900" indent="-342900">
              <a:buFont typeface="+mj-lt"/>
              <a:buAutoNum type="arabicPeriod" startAt="5"/>
            </a:pPr>
            <a:endParaRPr lang="en-US" sz="3600">
              <a:latin typeface="Baskerville" panose="02020502070401020303"/>
            </a:endParaRPr>
          </a:p>
        </p:txBody>
      </p:sp>
      <p:graphicFrame>
        <p:nvGraphicFramePr>
          <p:cNvPr id="82" name="Diagram 81">
            <a:extLst>
              <a:ext uri="{FF2B5EF4-FFF2-40B4-BE49-F238E27FC236}">
                <a16:creationId xmlns:a16="http://schemas.microsoft.com/office/drawing/2014/main" id="{DB333931-B17E-81E6-1757-A2C0313E54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1078232"/>
              </p:ext>
            </p:extLst>
          </p:nvPr>
        </p:nvGraphicFramePr>
        <p:xfrm>
          <a:off x="31449150" y="8486691"/>
          <a:ext cx="13846629" cy="91293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3" name="TextBox 82">
            <a:extLst>
              <a:ext uri="{FF2B5EF4-FFF2-40B4-BE49-F238E27FC236}">
                <a16:creationId xmlns:a16="http://schemas.microsoft.com/office/drawing/2014/main" id="{62AACCCA-264A-2D72-CD72-7A105E31102C}"/>
              </a:ext>
            </a:extLst>
          </p:cNvPr>
          <p:cNvSpPr txBox="1"/>
          <p:nvPr/>
        </p:nvSpPr>
        <p:spPr>
          <a:xfrm>
            <a:off x="19645511" y="13505349"/>
            <a:ext cx="6130548" cy="20036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Baskerville" panose="02020502070401020303"/>
              </a:rPr>
              <a:t>Wisdom &amp; Life Experience</a:t>
            </a:r>
          </a:p>
          <a:p>
            <a:r>
              <a:rPr lang="en-US" sz="3600">
                <a:latin typeface="Baskerville" panose="02020502070401020303"/>
              </a:rPr>
              <a:t>1. Because of my age, someone assumed I was wise</a:t>
            </a:r>
          </a:p>
          <a:p>
            <a:pPr marL="342900" indent="-342900">
              <a:buFont typeface="+mj-lt"/>
              <a:buAutoNum type="arabicPeriod" startAt="5"/>
            </a:pPr>
            <a:r>
              <a:rPr lang="en-US" sz="3600">
                <a:latin typeface="Baskerville" panose="02020502070401020303"/>
              </a:rPr>
              <a:t> Because of my age, people come to me for advice  </a:t>
            </a:r>
          </a:p>
          <a:p>
            <a:r>
              <a:rPr lang="en-US" sz="3600">
                <a:latin typeface="Baskerville" panose="02020502070401020303"/>
              </a:rPr>
              <a:t>6. I was told that I have an “old soul” in a positive way </a:t>
            </a:r>
          </a:p>
          <a:p>
            <a:r>
              <a:rPr lang="en-US" sz="3600" b="1">
                <a:latin typeface="Baskerville" panose="02020502070401020303"/>
              </a:rPr>
              <a:t>Generativity </a:t>
            </a:r>
          </a:p>
          <a:p>
            <a:r>
              <a:rPr lang="en-US" sz="3600">
                <a:latin typeface="Baskerville" panose="02020502070401020303"/>
              </a:rPr>
              <a:t>6. I have positive experiences with people younger than me</a:t>
            </a:r>
          </a:p>
          <a:p>
            <a:r>
              <a:rPr lang="en-US" sz="3600">
                <a:latin typeface="Baskerville" panose="02020502070401020303"/>
              </a:rPr>
              <a:t>7.	Someone appreciated your care about future generations  </a:t>
            </a:r>
          </a:p>
          <a:p>
            <a:r>
              <a:rPr lang="en-US" sz="3600" b="1">
                <a:latin typeface="Baskerville" panose="02020502070401020303"/>
              </a:rPr>
              <a:t>Socioemotional gains</a:t>
            </a:r>
          </a:p>
          <a:p>
            <a:r>
              <a:rPr lang="en-US" sz="3600">
                <a:latin typeface="Baskerville" panose="02020502070401020303"/>
              </a:rPr>
              <a:t>8. Someone assumed I was mature because of my age</a:t>
            </a:r>
          </a:p>
          <a:p>
            <a:r>
              <a:rPr lang="en-US" sz="3600">
                <a:latin typeface="Baskerville" panose="02020502070401020303"/>
              </a:rPr>
              <a:t>9.  Because of my age, I do not sweat the small stuff</a:t>
            </a:r>
          </a:p>
          <a:p>
            <a:r>
              <a:rPr lang="en-US" sz="3600" b="1">
                <a:latin typeface="Baskerville" panose="02020502070401020303"/>
              </a:rPr>
              <a:t>11.	</a:t>
            </a:r>
            <a:r>
              <a:rPr lang="en-US" sz="3600">
                <a:latin typeface="Baskerville" panose="02020502070401020303"/>
              </a:rPr>
              <a:t>I was told that I have confidence because my age  </a:t>
            </a:r>
          </a:p>
          <a:p>
            <a:r>
              <a:rPr lang="en-US" sz="3600" b="1">
                <a:latin typeface="Baskerville" panose="02020502070401020303"/>
              </a:rPr>
              <a:t>Gained Respect</a:t>
            </a:r>
          </a:p>
          <a:p>
            <a:r>
              <a:rPr lang="en-US" sz="3600">
                <a:latin typeface="Baskerville" panose="02020502070401020303"/>
              </a:rPr>
              <a:t>14. Someone offered a gesture of respect due to my age   </a:t>
            </a:r>
          </a:p>
          <a:p>
            <a:r>
              <a:rPr lang="en-US" sz="3600">
                <a:latin typeface="Baskerville" panose="02020502070401020303"/>
              </a:rPr>
              <a:t>15. I am positively viewed by others because of my age</a:t>
            </a:r>
          </a:p>
          <a:p>
            <a:r>
              <a:rPr lang="en-US" sz="3600">
                <a:latin typeface="Baskerville" panose="02020502070401020303"/>
              </a:rPr>
              <a:t>16. Because of my age, people treat me with the respect I deserve   </a:t>
            </a:r>
          </a:p>
          <a:p>
            <a:r>
              <a:rPr lang="en-US" sz="3600" b="1">
                <a:latin typeface="Baskerville" panose="02020502070401020303"/>
              </a:rPr>
              <a:t>Positive Appearance Assumptions </a:t>
            </a:r>
          </a:p>
          <a:p>
            <a:r>
              <a:rPr lang="en-US" sz="3600">
                <a:latin typeface="Baskerville" panose="02020502070401020303"/>
              </a:rPr>
              <a:t>17. Because of my age, people view me as attractive </a:t>
            </a:r>
          </a:p>
          <a:p>
            <a:r>
              <a:rPr lang="en-US" sz="3600">
                <a:latin typeface="Baskerville" panose="02020502070401020303"/>
              </a:rPr>
              <a:t>18. Because of my age, people view me as being sexy </a:t>
            </a:r>
          </a:p>
          <a:p>
            <a:endParaRPr lang="en-US" sz="3600">
              <a:latin typeface="Baskerville" panose="02020502070401020303"/>
            </a:endParaRPr>
          </a:p>
          <a:p>
            <a:endParaRPr lang="en-US" sz="3600" b="1">
              <a:latin typeface="Baskerville" panose="02020502070401020303"/>
            </a:endParaRPr>
          </a:p>
          <a:p>
            <a:endParaRPr lang="en-US" sz="3600">
              <a:latin typeface="Baskerville" panose="02020502070401020303"/>
            </a:endParaRP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3284026B-DF78-5519-84FE-13ACD2EA4D17}"/>
              </a:ext>
            </a:extLst>
          </p:cNvPr>
          <p:cNvSpPr/>
          <p:nvPr/>
        </p:nvSpPr>
        <p:spPr>
          <a:xfrm>
            <a:off x="33619565" y="28302896"/>
            <a:ext cx="10115752" cy="430585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4F02044-065D-7630-1763-400E95FC430D}"/>
              </a:ext>
            </a:extLst>
          </p:cNvPr>
          <p:cNvSpPr txBox="1"/>
          <p:nvPr/>
        </p:nvSpPr>
        <p:spPr>
          <a:xfrm>
            <a:off x="33749321" y="28302896"/>
            <a:ext cx="9750279" cy="12464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7500" b="1">
                <a:latin typeface="Baskerville" panose="02020502070401020303" pitchFamily="18" charset="0"/>
                <a:ea typeface="Baskerville" panose="02020502070401020303" pitchFamily="18" charset="0"/>
                <a:cs typeface="Aparajita" panose="020B0604020202020204" pitchFamily="34" charset="0"/>
              </a:rPr>
              <a:t>Lessons Learned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60FA21A-7222-A171-F274-3B5BD8FE7FAA}"/>
              </a:ext>
            </a:extLst>
          </p:cNvPr>
          <p:cNvSpPr txBox="1"/>
          <p:nvPr/>
        </p:nvSpPr>
        <p:spPr>
          <a:xfrm>
            <a:off x="34276685" y="29382210"/>
            <a:ext cx="95883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askerville" panose="02020502070401020303"/>
              </a:rPr>
              <a:t>Creating a questionable is not a straight-forward task and requires many decisions</a:t>
            </a:r>
          </a:p>
          <a:p>
            <a:pPr marL="571500" marR="0" lvl="0" indent="-5715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000" dirty="0">
                <a:solidFill>
                  <a:srgbClr val="FFFFFF"/>
                </a:solidFill>
                <a:latin typeface="Baskerville" panose="02020502070401020303"/>
              </a:rPr>
              <a:t>We now appreciate the many ways that age affects the way we are viewed and treated for people of all ages </a:t>
            </a:r>
          </a:p>
        </p:txBody>
      </p:sp>
    </p:spTree>
    <p:extLst>
      <p:ext uri="{BB962C8B-B14F-4D97-AF65-F5344CB8AC3E}">
        <p14:creationId xmlns:p14="http://schemas.microsoft.com/office/powerpoint/2010/main" val="189647973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05172A28645348B5F36AA903DE6ED1" ma:contentTypeVersion="4" ma:contentTypeDescription="Create a new document." ma:contentTypeScope="" ma:versionID="b4ae23053ff1a1ac407fb480bab165a4">
  <xsd:schema xmlns:xsd="http://www.w3.org/2001/XMLSchema" xmlns:xs="http://www.w3.org/2001/XMLSchema" xmlns:p="http://schemas.microsoft.com/office/2006/metadata/properties" xmlns:ns2="bde924b7-4d48-4e9b-ada7-52edf5c7a4c7" targetNamespace="http://schemas.microsoft.com/office/2006/metadata/properties" ma:root="true" ma:fieldsID="6f74d8e399397c1db52e77e0a4042c76" ns2:_="">
    <xsd:import namespace="bde924b7-4d48-4e9b-ada7-52edf5c7a4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e924b7-4d48-4e9b-ada7-52edf5c7a4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3496F5-6DB8-4DC5-BA44-FDB2424BC7AD}">
  <ds:schemaRefs>
    <ds:schemaRef ds:uri="http://purl.org/dc/dcmitype/"/>
    <ds:schemaRef ds:uri="bde924b7-4d48-4e9b-ada7-52edf5c7a4c7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8E39A39-F6BC-488C-BB22-954D32DC50D8}">
  <ds:schemaRefs>
    <ds:schemaRef ds:uri="bde924b7-4d48-4e9b-ada7-52edf5c7a4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9A44A2A-35E9-438E-82EB-241E4F49EE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{CC265BCA-8298-0D4E-A8D8-E7A420338905}tf10001120</Template>
  <TotalTime>0</TotalTime>
  <Words>1049</Words>
  <Application>Microsoft Macintosh PowerPoint</Application>
  <PresentationFormat>Custom</PresentationFormat>
  <Paragraphs>118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Arial,Sans-Serif</vt:lpstr>
      <vt:lpstr>Baskerville</vt:lpstr>
      <vt:lpstr>Gill Sans MT</vt:lpstr>
      <vt:lpstr>Wingdings</vt:lpstr>
      <vt:lpstr>Parcel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Bjelka, Ava K.</dc:creator>
  <cp:lastModifiedBy>Davenport, Francesca L.</cp:lastModifiedBy>
  <cp:revision>2</cp:revision>
  <cp:lastPrinted>2024-03-25T22:48:27Z</cp:lastPrinted>
  <dcterms:created xsi:type="dcterms:W3CDTF">2024-03-25T22:22:07Z</dcterms:created>
  <dcterms:modified xsi:type="dcterms:W3CDTF">2024-04-19T14:35:45Z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0x0101003205172A28645348B5F36AA903DE6ED1</vt:lpwstr>
  </property>
</Properties>
</file>