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577"/>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41"/>
    <p:restoredTop sz="94789"/>
  </p:normalViewPr>
  <p:slideViewPr>
    <p:cSldViewPr snapToGrid="0" snapToObjects="1">
      <p:cViewPr varScale="1">
        <p:scale>
          <a:sx n="22" d="100"/>
          <a:sy n="22" d="100"/>
        </p:scale>
        <p:origin x="75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3CF0-E818-3D4D-943B-513DCF762125}"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73CF0-E818-3D4D-943B-513DCF762125}" type="datetimeFigureOut">
              <a:rPr lang="en-US" smtClean="0"/>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73CF0-E818-3D4D-943B-513DCF762125}" type="datetimeFigureOut">
              <a:rPr lang="en-US" smtClean="0"/>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4/18/24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022F0-D88F-1246-9F1C-47723AD72CBA}"/>
              </a:ext>
            </a:extLst>
          </p:cNvPr>
          <p:cNvSpPr txBox="1"/>
          <p:nvPr/>
        </p:nvSpPr>
        <p:spPr>
          <a:xfrm>
            <a:off x="0" y="-76914"/>
            <a:ext cx="43891200" cy="5730240"/>
          </a:xfrm>
          <a:prstGeom prst="rect">
            <a:avLst/>
          </a:prstGeom>
          <a:solidFill>
            <a:srgbClr val="942092">
              <a:alpha val="67059"/>
            </a:srgbClr>
          </a:solidFill>
          <a:ln>
            <a:solidFill>
              <a:schemeClr val="accent1">
                <a:lumMod val="60000"/>
                <a:lumOff val="40000"/>
              </a:schemeClr>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CAA20BE9-403B-1448-9837-40833B496779}"/>
              </a:ext>
            </a:extLst>
          </p:cNvPr>
          <p:cNvSpPr>
            <a:spLocks noGrp="1"/>
          </p:cNvSpPr>
          <p:nvPr>
            <p:ph type="ctrTitle"/>
          </p:nvPr>
        </p:nvSpPr>
        <p:spPr>
          <a:xfrm>
            <a:off x="15351531" y="10605364"/>
            <a:ext cx="11132083" cy="4445829"/>
          </a:xfrm>
          <a:ln>
            <a:noFill/>
          </a:ln>
        </p:spPr>
        <p:txBody>
          <a:bodyPr>
            <a:noAutofit/>
          </a:bodyPr>
          <a:lstStyle/>
          <a:p>
            <a:br>
              <a:rPr lang="en-US" sz="6600" dirty="0">
                <a:solidFill>
                  <a:srgbClr val="532577"/>
                </a:solidFill>
                <a:latin typeface="Optima" panose="02000503060000020004" pitchFamily="2" charset="0"/>
                <a:ea typeface="Palatino" pitchFamily="2" charset="77"/>
              </a:rPr>
            </a:br>
            <a:r>
              <a:rPr lang="en-US" sz="6600" dirty="0">
                <a:solidFill>
                  <a:srgbClr val="532577"/>
                </a:solidFill>
                <a:latin typeface="Optima" panose="02000503060000020004" pitchFamily="2" charset="0"/>
                <a:ea typeface="Palatino" pitchFamily="2" charset="77"/>
              </a:rPr>
              <a:t>“The fall death rate increased by </a:t>
            </a:r>
            <a:r>
              <a:rPr lang="en-US" sz="6600" b="1" dirty="0">
                <a:solidFill>
                  <a:srgbClr val="532577"/>
                </a:solidFill>
                <a:latin typeface="Optima" panose="02000503060000020004" pitchFamily="2" charset="0"/>
                <a:ea typeface="Palatino" pitchFamily="2" charset="77"/>
              </a:rPr>
              <a:t>41% </a:t>
            </a:r>
            <a:r>
              <a:rPr lang="en-US" sz="6600" dirty="0">
                <a:solidFill>
                  <a:srgbClr val="532577"/>
                </a:solidFill>
                <a:latin typeface="Optima" panose="02000503060000020004" pitchFamily="2" charset="0"/>
                <a:ea typeface="Palatino" pitchFamily="2" charset="77"/>
              </a:rPr>
              <a:t>from 2012 to 2021” (Centers for Disease Control and Prevention, 2023).  </a:t>
            </a:r>
          </a:p>
        </p:txBody>
      </p:sp>
      <p:sp>
        <p:nvSpPr>
          <p:cNvPr id="4" name="TextBox 3">
            <a:extLst>
              <a:ext uri="{FF2B5EF4-FFF2-40B4-BE49-F238E27FC236}">
                <a16:creationId xmlns:a16="http://schemas.microsoft.com/office/drawing/2014/main" id="{19AAD7CE-EF43-8248-9770-71455449FC61}"/>
              </a:ext>
            </a:extLst>
          </p:cNvPr>
          <p:cNvSpPr txBox="1"/>
          <p:nvPr/>
        </p:nvSpPr>
        <p:spPr>
          <a:xfrm>
            <a:off x="0" y="576137"/>
            <a:ext cx="43891200" cy="1785104"/>
          </a:xfrm>
          <a:prstGeom prst="rect">
            <a:avLst/>
          </a:prstGeom>
          <a:noFill/>
        </p:spPr>
        <p:txBody>
          <a:bodyPr wrap="square" rtlCol="0">
            <a:spAutoFit/>
          </a:bodyPr>
          <a:lstStyle/>
          <a:p>
            <a:pPr algn="ctr"/>
            <a:r>
              <a:rPr lang="en-US" sz="11000" b="1" dirty="0">
                <a:solidFill>
                  <a:schemeClr val="bg1"/>
                </a:solidFill>
                <a:latin typeface="Palatino" pitchFamily="2" charset="77"/>
                <a:ea typeface="Palatino" pitchFamily="2" charset="77"/>
                <a:cs typeface="Calibri" panose="020F0502020204030204" pitchFamily="34" charset="0"/>
              </a:rPr>
              <a:t>Evidence-Based QI: Evaluation of Falls Prevention Tools</a:t>
            </a:r>
          </a:p>
        </p:txBody>
      </p:sp>
      <p:sp>
        <p:nvSpPr>
          <p:cNvPr id="5" name="TextBox 4">
            <a:extLst>
              <a:ext uri="{FF2B5EF4-FFF2-40B4-BE49-F238E27FC236}">
                <a16:creationId xmlns:a16="http://schemas.microsoft.com/office/drawing/2014/main" id="{788A2085-0E21-AC47-B015-3675993C83EC}"/>
              </a:ext>
            </a:extLst>
          </p:cNvPr>
          <p:cNvSpPr txBox="1"/>
          <p:nvPr/>
        </p:nvSpPr>
        <p:spPr>
          <a:xfrm>
            <a:off x="0" y="2361241"/>
            <a:ext cx="43891200" cy="3231654"/>
          </a:xfrm>
          <a:prstGeom prst="rect">
            <a:avLst/>
          </a:prstGeom>
          <a:noFill/>
        </p:spPr>
        <p:txBody>
          <a:bodyPr wrap="square" rtlCol="0">
            <a:spAutoFit/>
          </a:bodyPr>
          <a:lstStyle/>
          <a:p>
            <a:pPr algn="ctr"/>
            <a:r>
              <a:rPr lang="en-US" sz="6800" i="1" dirty="0">
                <a:solidFill>
                  <a:schemeClr val="bg1"/>
                </a:solidFill>
                <a:latin typeface="Palatino" pitchFamily="2" charset="77"/>
                <a:ea typeface="Palatino" pitchFamily="2" charset="77"/>
              </a:rPr>
              <a:t>Isabella Guarente, SN</a:t>
            </a:r>
          </a:p>
          <a:p>
            <a:pPr algn="ctr"/>
            <a:r>
              <a:rPr lang="en-US" sz="6800" i="1" dirty="0">
                <a:solidFill>
                  <a:schemeClr val="bg1"/>
                </a:solidFill>
                <a:latin typeface="Palatino" pitchFamily="2" charset="77"/>
                <a:ea typeface="Palatino" pitchFamily="2" charset="77"/>
              </a:rPr>
              <a:t>Nursing Major Nutrition Honors Minor</a:t>
            </a:r>
          </a:p>
          <a:p>
            <a:pPr algn="ctr"/>
            <a:r>
              <a:rPr lang="en-US" sz="6800" i="1" dirty="0">
                <a:solidFill>
                  <a:schemeClr val="bg1"/>
                </a:solidFill>
                <a:latin typeface="Palatino" pitchFamily="2" charset="77"/>
                <a:ea typeface="Palatino" pitchFamily="2" charset="77"/>
              </a:rPr>
              <a:t>DHCON Faculty Mentor: Dr. Theresa Soltis, DNP, APRN, FNP-BC</a:t>
            </a:r>
          </a:p>
        </p:txBody>
      </p:sp>
      <p:sp>
        <p:nvSpPr>
          <p:cNvPr id="11" name="TextBox 10">
            <a:extLst>
              <a:ext uri="{FF2B5EF4-FFF2-40B4-BE49-F238E27FC236}">
                <a16:creationId xmlns:a16="http://schemas.microsoft.com/office/drawing/2014/main" id="{F91B0380-F941-CD4A-9E41-15827C047312}"/>
              </a:ext>
            </a:extLst>
          </p:cNvPr>
          <p:cNvSpPr txBox="1"/>
          <p:nvPr/>
        </p:nvSpPr>
        <p:spPr>
          <a:xfrm>
            <a:off x="27788443" y="29323079"/>
            <a:ext cx="8906919" cy="1446550"/>
          </a:xfrm>
          <a:prstGeom prst="rect">
            <a:avLst/>
          </a:prstGeom>
          <a:noFill/>
        </p:spPr>
        <p:txBody>
          <a:bodyPr wrap="square" rtlCol="0">
            <a:spAutoFit/>
          </a:bodyPr>
          <a:lstStyle/>
          <a:p>
            <a:r>
              <a:rPr lang="en-US" sz="8800" b="1" dirty="0">
                <a:solidFill>
                  <a:srgbClr val="532577"/>
                </a:solidFill>
                <a:latin typeface="Palatino" pitchFamily="2" charset="77"/>
                <a:ea typeface="Palatino" pitchFamily="2" charset="77"/>
              </a:rPr>
              <a:t>To read more…</a:t>
            </a:r>
          </a:p>
        </p:txBody>
      </p:sp>
      <p:sp>
        <p:nvSpPr>
          <p:cNvPr id="12" name="TextBox 11">
            <a:extLst>
              <a:ext uri="{FF2B5EF4-FFF2-40B4-BE49-F238E27FC236}">
                <a16:creationId xmlns:a16="http://schemas.microsoft.com/office/drawing/2014/main" id="{A64C766F-0D5A-C14D-86B0-13F632F0E1E3}"/>
              </a:ext>
            </a:extLst>
          </p:cNvPr>
          <p:cNvSpPr txBox="1"/>
          <p:nvPr/>
        </p:nvSpPr>
        <p:spPr>
          <a:xfrm>
            <a:off x="27788444" y="6439330"/>
            <a:ext cx="15568746" cy="8402300"/>
          </a:xfrm>
          <a:prstGeom prst="rect">
            <a:avLst/>
          </a:prstGeom>
          <a:noFill/>
        </p:spPr>
        <p:txBody>
          <a:bodyPr wrap="square" rtlCol="0">
            <a:spAutoFit/>
          </a:bodyPr>
          <a:lstStyle/>
          <a:p>
            <a:r>
              <a:rPr lang="en-US" sz="6000" b="1" i="1" dirty="0">
                <a:latin typeface="Optima" panose="02000503060000020004" pitchFamily="2" charset="0"/>
                <a:ea typeface="Palatino" pitchFamily="2" charset="77"/>
              </a:rPr>
              <a:t>Appraisal of Systematic Review. </a:t>
            </a:r>
            <a:r>
              <a:rPr lang="en-US" sz="6000" dirty="0">
                <a:solidFill>
                  <a:srgbClr val="532577"/>
                </a:solidFill>
                <a:latin typeface="Optima" panose="02000503060000020004" pitchFamily="2" charset="0"/>
                <a:ea typeface="Palatino" pitchFamily="2" charset="77"/>
              </a:rPr>
              <a:t>Researchers used 115 studies in the qualitative synthesis, including prospective cohort or cross-sectional studies and correlates to a Level 3 evidence. Results indicated that there is no “ideal” tool that can be used in any context or that performs a perfect risk assessment, instead a simultaneous application of multiple tools is recommended.</a:t>
            </a:r>
          </a:p>
        </p:txBody>
      </p:sp>
      <p:sp>
        <p:nvSpPr>
          <p:cNvPr id="14" name="TextBox 13">
            <a:extLst>
              <a:ext uri="{FF2B5EF4-FFF2-40B4-BE49-F238E27FC236}">
                <a16:creationId xmlns:a16="http://schemas.microsoft.com/office/drawing/2014/main" id="{D3E505DF-8E94-B242-BA21-E8CD09E06365}"/>
              </a:ext>
            </a:extLst>
          </p:cNvPr>
          <p:cNvSpPr txBox="1"/>
          <p:nvPr/>
        </p:nvSpPr>
        <p:spPr>
          <a:xfrm>
            <a:off x="1304734" y="6439330"/>
            <a:ext cx="12741969" cy="14865608"/>
          </a:xfrm>
          <a:prstGeom prst="rect">
            <a:avLst/>
          </a:prstGeom>
          <a:noFill/>
        </p:spPr>
        <p:txBody>
          <a:bodyPr wrap="square" rtlCol="0">
            <a:spAutoFit/>
          </a:bodyPr>
          <a:lstStyle/>
          <a:p>
            <a:r>
              <a:rPr lang="en-US" sz="6000" b="1" i="1" dirty="0">
                <a:latin typeface="Optima" panose="02000503060000020004" pitchFamily="2" charset="0"/>
              </a:rPr>
              <a:t>Introduction</a:t>
            </a:r>
            <a:r>
              <a:rPr lang="en-US" sz="6000" b="1" dirty="0">
                <a:latin typeface="Optima" panose="02000503060000020004" pitchFamily="2" charset="0"/>
              </a:rPr>
              <a:t>. </a:t>
            </a:r>
            <a:r>
              <a:rPr lang="en-US" sz="6000" dirty="0">
                <a:solidFill>
                  <a:srgbClr val="532577"/>
                </a:solidFill>
                <a:latin typeface="Optima" panose="02000503060000020004" pitchFamily="2" charset="0"/>
              </a:rPr>
              <a:t>A fall is defined as “sudden, unintentional, and unexpected movement from orthostatic position, from seat to position, or from clinical position” (</a:t>
            </a:r>
            <a:r>
              <a:rPr lang="en-US" sz="6000" dirty="0" err="1">
                <a:solidFill>
                  <a:srgbClr val="532577"/>
                </a:solidFill>
                <a:latin typeface="Optima" panose="02000503060000020004" pitchFamily="2" charset="0"/>
              </a:rPr>
              <a:t>Strini</a:t>
            </a:r>
            <a:r>
              <a:rPr lang="en-US" sz="6000" dirty="0">
                <a:solidFill>
                  <a:srgbClr val="532577"/>
                </a:solidFill>
                <a:latin typeface="Optima" panose="02000503060000020004" pitchFamily="2" charset="0"/>
              </a:rPr>
              <a:t> et al, 2021). Patient falls are unexpected and can lead to injuries, worsening of condition, and even death. It is important to recognize those at risk for falls and this can be achieved by using the Morse Fall Scale, John Hopkins fall risk assessment, and Hendrich II fall risk factors to indicate which patients can be identified as a high fall risk and should be watched closely. </a:t>
            </a:r>
            <a:endParaRPr lang="en-US" sz="6000" dirty="0">
              <a:solidFill>
                <a:srgbClr val="532577"/>
              </a:solidFill>
              <a:latin typeface="Optima" panose="02000503060000020004" pitchFamily="2" charset="0"/>
              <a:ea typeface="Palatino" pitchFamily="2" charset="77"/>
            </a:endParaRPr>
          </a:p>
        </p:txBody>
      </p:sp>
      <p:sp>
        <p:nvSpPr>
          <p:cNvPr id="15" name="TextBox 14">
            <a:extLst>
              <a:ext uri="{FF2B5EF4-FFF2-40B4-BE49-F238E27FC236}">
                <a16:creationId xmlns:a16="http://schemas.microsoft.com/office/drawing/2014/main" id="{DC79C177-F041-5544-B00D-6C491F86CFDA}"/>
              </a:ext>
            </a:extLst>
          </p:cNvPr>
          <p:cNvSpPr txBox="1"/>
          <p:nvPr/>
        </p:nvSpPr>
        <p:spPr>
          <a:xfrm>
            <a:off x="14945654" y="21562649"/>
            <a:ext cx="11943839" cy="11172289"/>
          </a:xfrm>
          <a:prstGeom prst="rect">
            <a:avLst/>
          </a:prstGeom>
          <a:noFill/>
        </p:spPr>
        <p:txBody>
          <a:bodyPr wrap="square" rtlCol="0">
            <a:spAutoFit/>
          </a:bodyPr>
          <a:lstStyle/>
          <a:p>
            <a:r>
              <a:rPr lang="en-US" sz="6000" b="1" i="1" dirty="0">
                <a:latin typeface="Optima" panose="02000503060000020004" pitchFamily="2" charset="0"/>
              </a:rPr>
              <a:t>Conclusion &amp; Relation to Nurse. </a:t>
            </a:r>
            <a:r>
              <a:rPr lang="en-US" sz="6000" dirty="0">
                <a:solidFill>
                  <a:srgbClr val="532577"/>
                </a:solidFill>
                <a:latin typeface="Optima" panose="02000503060000020004" pitchFamily="2" charset="0"/>
              </a:rPr>
              <a:t>The recommendation for patient care is to supplement the Morse Fall Scale with the four most significant fall risk predictors identified in this study. This includes gait, dizziness or vertigo, change in mental state, and a history of falling. Nurses can use these studies to help identify high fall risk patients and prevent falls.</a:t>
            </a:r>
          </a:p>
          <a:p>
            <a:endParaRPr lang="en-US" sz="6000" dirty="0">
              <a:solidFill>
                <a:srgbClr val="532577"/>
              </a:solidFill>
              <a:latin typeface="Optima" panose="02000503060000020004" pitchFamily="2" charset="0"/>
            </a:endParaRPr>
          </a:p>
        </p:txBody>
      </p:sp>
      <p:sp>
        <p:nvSpPr>
          <p:cNvPr id="3" name="TextBox 2">
            <a:extLst>
              <a:ext uri="{FF2B5EF4-FFF2-40B4-BE49-F238E27FC236}">
                <a16:creationId xmlns:a16="http://schemas.microsoft.com/office/drawing/2014/main" id="{420A95CF-AC9B-334B-BBB3-9226DE7ADE3D}"/>
              </a:ext>
            </a:extLst>
          </p:cNvPr>
          <p:cNvSpPr txBox="1"/>
          <p:nvPr/>
        </p:nvSpPr>
        <p:spPr>
          <a:xfrm>
            <a:off x="1304735" y="22014028"/>
            <a:ext cx="12741969" cy="7478970"/>
          </a:xfrm>
          <a:prstGeom prst="rect">
            <a:avLst/>
          </a:prstGeom>
          <a:noFill/>
        </p:spPr>
        <p:txBody>
          <a:bodyPr wrap="square" rtlCol="0">
            <a:spAutoFit/>
          </a:bodyPr>
          <a:lstStyle/>
          <a:p>
            <a:r>
              <a:rPr lang="en-US" sz="6000" b="1" i="1" dirty="0">
                <a:latin typeface="Optima" panose="02000503060000020004" pitchFamily="2" charset="0"/>
              </a:rPr>
              <a:t>Research Question</a:t>
            </a:r>
            <a:r>
              <a:rPr lang="en-US" sz="6000" b="1" dirty="0">
                <a:latin typeface="Optima" panose="02000503060000020004" pitchFamily="2" charset="0"/>
              </a:rPr>
              <a:t>. </a:t>
            </a:r>
            <a:r>
              <a:rPr lang="en-US" sz="6000" dirty="0">
                <a:solidFill>
                  <a:srgbClr val="532577"/>
                </a:solidFill>
                <a:latin typeface="Optima" panose="02000503060000020004" pitchFamily="2" charset="0"/>
              </a:rPr>
              <a:t>In adult hospitalized patients, how does introducing the Morse Fall Scale, John Hopkins fall risk assessment, and Hendrich II fall risk factors compare with not using a fall risk prevention scale affect the decreased number of falls among hospitalized patients?  </a:t>
            </a:r>
          </a:p>
        </p:txBody>
      </p:sp>
      <p:sp>
        <p:nvSpPr>
          <p:cNvPr id="17" name="TextBox 16">
            <a:extLst>
              <a:ext uri="{FF2B5EF4-FFF2-40B4-BE49-F238E27FC236}">
                <a16:creationId xmlns:a16="http://schemas.microsoft.com/office/drawing/2014/main" id="{9224B9B8-800C-7D44-A9AC-E2E167E16176}"/>
              </a:ext>
            </a:extLst>
          </p:cNvPr>
          <p:cNvSpPr txBox="1"/>
          <p:nvPr/>
        </p:nvSpPr>
        <p:spPr>
          <a:xfrm>
            <a:off x="27788444" y="15389073"/>
            <a:ext cx="15568746" cy="13018949"/>
          </a:xfrm>
          <a:prstGeom prst="rect">
            <a:avLst/>
          </a:prstGeom>
          <a:noFill/>
        </p:spPr>
        <p:txBody>
          <a:bodyPr wrap="square" rtlCol="0">
            <a:spAutoFit/>
          </a:bodyPr>
          <a:lstStyle/>
          <a:p>
            <a:r>
              <a:rPr lang="en-US" sz="6000" b="1" i="1" dirty="0">
                <a:latin typeface="Optima" panose="02000503060000020004" pitchFamily="2" charset="0"/>
              </a:rPr>
              <a:t>Appraisal of Single Quantitative Research Article. </a:t>
            </a:r>
            <a:r>
              <a:rPr lang="en-US" sz="6000" dirty="0">
                <a:solidFill>
                  <a:srgbClr val="532577"/>
                </a:solidFill>
                <a:latin typeface="Optima" panose="02000503060000020004" pitchFamily="2" charset="0"/>
              </a:rPr>
              <a:t>The main purpose of this study was to identify the best fall risk assessment tool from the Morse Fall Scale, the John Hopkins fall risk Assessment Tool, and the Hendrich II fall-risk. After using the three tools, the study identified the most prevalent risk factors to be “gait, dizziness or vertigo, changes in mental status, impulsivity, history of falling, elimination disorder, drugs affecting falls, and depression” (Cho et al., 2020). The conclusion of the study is the Hendrich II fall-risk Model had the best predictive performance for falls between the three tools. </a:t>
            </a:r>
          </a:p>
        </p:txBody>
      </p:sp>
      <p:pic>
        <p:nvPicPr>
          <p:cNvPr id="8" name="Picture 7" descr="A yellow sign on a paper&#10;&#10;Description automatically generated">
            <a:extLst>
              <a:ext uri="{FF2B5EF4-FFF2-40B4-BE49-F238E27FC236}">
                <a16:creationId xmlns:a16="http://schemas.microsoft.com/office/drawing/2014/main" id="{599C2AF9-51CA-4145-8737-DDF742E37762}"/>
              </a:ext>
            </a:extLst>
          </p:cNvPr>
          <p:cNvPicPr>
            <a:picLocks noChangeAspect="1"/>
          </p:cNvPicPr>
          <p:nvPr/>
        </p:nvPicPr>
        <p:blipFill>
          <a:blip r:embed="rId2"/>
          <a:stretch>
            <a:fillRect/>
          </a:stretch>
        </p:blipFill>
        <p:spPr>
          <a:xfrm>
            <a:off x="16613864" y="15735175"/>
            <a:ext cx="8607418" cy="5431487"/>
          </a:xfrm>
          <a:prstGeom prst="rect">
            <a:avLst/>
          </a:prstGeom>
        </p:spPr>
      </p:pic>
      <p:pic>
        <p:nvPicPr>
          <p:cNvPr id="18" name="Picture 17" descr="A logo for a university&#10;&#10;Description automatically generated">
            <a:extLst>
              <a:ext uri="{FF2B5EF4-FFF2-40B4-BE49-F238E27FC236}">
                <a16:creationId xmlns:a16="http://schemas.microsoft.com/office/drawing/2014/main" id="{FE96629C-7638-394F-B57C-FA190E88E6A2}"/>
              </a:ext>
            </a:extLst>
          </p:cNvPr>
          <p:cNvPicPr>
            <a:picLocks noChangeAspect="1"/>
          </p:cNvPicPr>
          <p:nvPr/>
        </p:nvPicPr>
        <p:blipFill>
          <a:blip r:embed="rId3"/>
          <a:stretch>
            <a:fillRect/>
          </a:stretch>
        </p:blipFill>
        <p:spPr>
          <a:xfrm>
            <a:off x="16613863" y="6337308"/>
            <a:ext cx="8607418" cy="4622800"/>
          </a:xfrm>
          <a:prstGeom prst="rect">
            <a:avLst/>
          </a:prstGeom>
        </p:spPr>
      </p:pic>
      <p:pic>
        <p:nvPicPr>
          <p:cNvPr id="20" name="Picture 19" descr="A qr code with purple text&#10;&#10;Description automatically generated">
            <a:extLst>
              <a:ext uri="{FF2B5EF4-FFF2-40B4-BE49-F238E27FC236}">
                <a16:creationId xmlns:a16="http://schemas.microsoft.com/office/drawing/2014/main" id="{F5F5A17E-28C7-1B42-BC1A-AB247D4933F8}"/>
              </a:ext>
            </a:extLst>
          </p:cNvPr>
          <p:cNvPicPr>
            <a:picLocks noChangeAspect="1"/>
          </p:cNvPicPr>
          <p:nvPr/>
        </p:nvPicPr>
        <p:blipFill rotWithShape="1">
          <a:blip r:embed="rId4"/>
          <a:srcRect t="13393" b="12950"/>
          <a:stretch/>
        </p:blipFill>
        <p:spPr>
          <a:xfrm>
            <a:off x="36695363" y="27510706"/>
            <a:ext cx="6039773" cy="5071297"/>
          </a:xfrm>
          <a:prstGeom prst="rect">
            <a:avLst/>
          </a:prstGeom>
        </p:spPr>
      </p:pic>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E68C44B38D454A822357E92809081D" ma:contentTypeVersion="11" ma:contentTypeDescription="Create a new document." ma:contentTypeScope="" ma:versionID="d3393b1b8119e248737e5ddde8568eda">
  <xsd:schema xmlns:xsd="http://www.w3.org/2001/XMLSchema" xmlns:xs="http://www.w3.org/2001/XMLSchema" xmlns:p="http://schemas.microsoft.com/office/2006/metadata/properties" xmlns:ns2="4947024e-c7f4-448a-a7ae-6578092e520f" xmlns:ns3="9d02f471-8987-4bc7-bd7c-fcb151f959ef" targetNamespace="http://schemas.microsoft.com/office/2006/metadata/properties" ma:root="true" ma:fieldsID="d237871ee7a15691f6429755f6ef49e9" ns2:_="" ns3:_="">
    <xsd:import namespace="4947024e-c7f4-448a-a7ae-6578092e520f"/>
    <xsd:import namespace="9d02f471-8987-4bc7-bd7c-fcb151f959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024e-c7f4-448a-a7ae-6578092e52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2f471-8987-4bc7-bd7c-fcb151f959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D4D0EC-6185-425F-92AA-EFE5C05FBB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E57344-8B55-403D-ABDC-5BC685E9B831}">
  <ds:schemaRefs>
    <ds:schemaRef ds:uri="http://schemas.microsoft.com/sharepoint/v3/contenttype/forms"/>
  </ds:schemaRefs>
</ds:datastoreItem>
</file>

<file path=customXml/itemProps3.xml><?xml version="1.0" encoding="utf-8"?>
<ds:datastoreItem xmlns:ds="http://schemas.openxmlformats.org/officeDocument/2006/customXml" ds:itemID="{2062C45E-7EA8-4A5C-80C5-9ACA78425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024e-c7f4-448a-a7ae-6578092e520f"/>
    <ds:schemaRef ds:uri="9d02f471-8987-4bc7-bd7c-fcb151f95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1494</TotalTime>
  <Words>458</Words>
  <Application>Microsoft Macintosh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Optima</vt:lpstr>
      <vt:lpstr>Palatino</vt:lpstr>
      <vt:lpstr>Office Theme</vt:lpstr>
      <vt:lpstr> “The fall death rate increased by 41% from 2012 to 2021” (Centers for Disease Control and Prevention,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Guarente, Isabella M.</cp:lastModifiedBy>
  <cp:revision>13</cp:revision>
  <dcterms:created xsi:type="dcterms:W3CDTF">2020-01-31T20:05:15Z</dcterms:created>
  <dcterms:modified xsi:type="dcterms:W3CDTF">2024-04-19T22:44:11Z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0x010100FAE68C44B38D454A822357E92809081D</vt:lpwstr>
  </property>
</Properties>
</file>