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4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9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5DF0D-6B04-5D44-A67F-30725634DE95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4DBC1-767D-2240-84FD-CB63D9218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94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DBC1-767D-2240-84FD-CB63D92181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85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DBC1-767D-2240-84FD-CB63D92181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20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DBC1-767D-2240-84FD-CB63D92181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0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DBC1-767D-2240-84FD-CB63D92181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5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DBC1-767D-2240-84FD-CB63D92181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82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DBC1-767D-2240-84FD-CB63D92181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05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DBC1-767D-2240-84FD-CB63D92181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73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DBC1-767D-2240-84FD-CB63D92181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72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DBC1-767D-2240-84FD-CB63D92181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51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DBC1-767D-2240-84FD-CB63D92181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8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DBC1-767D-2240-84FD-CB63D92181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8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7F3D3-629C-5948-A6C4-37D80F56A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9F05E-8F2C-F740-BE55-988CC73D7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7519D-3609-1948-B729-8130958A0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5F7D-2536-5448-B593-18432FE561A5}" type="datetime1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056B3-2E9A-B34F-BFB1-9BA978DB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©Rhea Paul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B4E7E-DD2D-E442-8014-4E12F2DB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FBF7-D112-9441-8EA2-6B117E3DE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01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 advTm="36096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14AC-1526-B347-8355-241908AA9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34AED-67B2-7D4C-A2D0-72319385D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3F381-4F79-554A-B922-94AB6D4F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4DA5-80A7-B14C-BE30-BE9C62EBEC6E}" type="datetime1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88B42-446F-504F-A1BD-99A0CB6D2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©Rhea Paul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DD3F0-5E5A-6A4A-BEBA-79583521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FBF7-D112-9441-8EA2-6B117E3DE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75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 advTm="36096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44CCC0-A6B6-C944-8B79-B1C56BBB25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22CE99-EB3B-9645-9AD0-9E7545CB0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4268A-AF96-3C47-95DC-FE045C298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EB57-A6B6-0E4F-A809-614D544B7126}" type="datetime1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B1264-106A-CA4F-94E7-98550075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©Rhea Paul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7C04F-C690-0A42-B0C3-D709F05F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FBF7-D112-9441-8EA2-6B117E3DE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88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 advTm="36096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288BB-59B8-6D4E-9E39-3A956586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26567-A537-A64D-9C88-615E88137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44E61-41A5-4242-B6B7-ABB024CD6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FB1E-5026-E54C-9233-508D013D6481}" type="datetime1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FC48C-133C-4542-A32F-AD7EE523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©Rhea Paul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650D0-C3C7-8744-A418-87747C76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FBF7-D112-9441-8EA2-6B117E3DE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0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 advTm="36096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AD7E-97ED-C049-A535-33DBC7F9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BF500-9DE1-EB40-BD69-D0E92B020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D2DA5-6DF2-AD41-BC6A-0B524FAE8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35EB6-DE65-AF44-991F-0A48A3D50A11}" type="datetime1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B0E34-6A9B-4946-A1FD-DEFFB2B3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©Rhea Paul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D9FEF-A8A9-C241-80DB-1BC4A3CF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FBF7-D112-9441-8EA2-6B117E3DE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87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 advTm="36096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ADCBD-26E1-9045-85BF-3252DF1F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7777F-C611-474F-B435-F160DAD7B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C95E1-5EB8-064B-AEC6-E994CBB8E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391FB-1EA3-D049-840B-070D5DF6C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8CD1-21BD-2048-AA85-F7DFBAAC6204}" type="datetime1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05840-060D-7345-A7A7-B971D44C0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©Rhea Paul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3D30D-A442-A548-A62D-1ED02F59F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FBF7-D112-9441-8EA2-6B117E3DE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07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 advTm="36096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6B9B-6307-D548-A5D3-E2DFA709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733D6-A269-CB44-86C6-4E886D843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7A5563-03CD-0949-9C35-C64A3E6E3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D78FC6-3DF6-614D-B9CE-928C46471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41AF12-5FAF-604F-9B6D-EF652344CE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B50692-FFB9-E04D-B205-0D3A196B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49C5-FA23-C748-B869-D8F1EAA68301}" type="datetime1">
              <a:rPr lang="en-US" smtClean="0"/>
              <a:t>4/7/20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A16D7B-8C3D-DA4A-A054-353A29710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©Rhea Paul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BD1F4-F2BF-314B-8676-E0DDD57D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FBF7-D112-9441-8EA2-6B117E3DE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101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923D-13E9-A444-95D3-D3D85C57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80B86-FB57-1E40-BA9A-CE20FBB94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5AA3-A9D1-E54D-8136-09E49B8890A4}" type="datetime1">
              <a:rPr lang="en-US" smtClean="0"/>
              <a:t>4/7/20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0C129-FFB1-B646-9BC1-265B0FD07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©Rhea Paul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9B16B5-FD00-904F-A54E-1898647EC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FBF7-D112-9441-8EA2-6B117E3DE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07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 advTm="36096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6F6C1-1575-BC4D-9761-C653B9F4F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F1473-5176-494A-A19C-97A519794772}" type="datetime1">
              <a:rPr lang="en-US" smtClean="0"/>
              <a:t>4/7/20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514E0-162E-4E43-A35F-A3951992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©Rhea Paul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596FD-D927-BC4D-861D-68FE8942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FBF7-D112-9441-8EA2-6B117E3DE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2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 advTm="36096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24064-B32A-2A4B-8BD7-A75C134B5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3D403-81B1-5C48-9432-E52C051A3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B233E-0105-1241-9ED5-41A75D6FF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14136-8713-7B48-810F-DF31E03E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428E-D1B1-854A-BD28-0BABD06D65CF}" type="datetime1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8166E-5E3C-224E-8EFF-DD14FE9A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©Rhea Paul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83BAE-1FFC-1147-9094-A64378F3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FBF7-D112-9441-8EA2-6B117E3DE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89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 advTm="36096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D547-168E-F845-A30B-8BEFE974E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A59C3E-6EA4-6446-A44C-952E16734A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60C96-99FB-FD46-8DE7-44F3B3B27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9A4B7-A0BF-5E48-94E4-5D41D89B4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DF60B-CACB-DD4C-993E-DA208A5641F6}" type="datetime1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555A1-1A71-A241-923F-1C3FE3C4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©Rhea Paul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4CB40-2E21-BB4B-BA07-1561051B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FBF7-D112-9441-8EA2-6B117E3DE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 advTm="36096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345849-C880-EF4B-B0CF-A072A8F5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085D2-8E77-584D-8C39-0ACB18750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6C294-BAC3-384D-B0D3-290988CB84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049C5-FA23-C748-B869-D8F1EAA68301}" type="datetime1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5987B-B634-2949-931D-369852048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©Rhea Paul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8DBE4-53BD-4848-AD89-33DB4434D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FFBF7-D112-9441-8EA2-6B117E3DE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0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 advTm="36096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audio" Target="../media/media10.m4a"/><Relationship Id="rId7" Type="http://schemas.openxmlformats.org/officeDocument/2006/relationships/image" Target="../media/image3.emf"/><Relationship Id="rId2" Type="http://schemas.microsoft.com/office/2007/relationships/media" Target="../media/media10.m4a"/><Relationship Id="rId1" Type="http://schemas.openxmlformats.org/officeDocument/2006/relationships/vmlDrawing" Target="../drawings/vmlDrawing9.vml"/><Relationship Id="rId6" Type="http://schemas.openxmlformats.org/officeDocument/2006/relationships/package" Target="../embeddings/Microsoft_Word_Document9.docx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7.tiff"/><Relationship Id="rId3" Type="http://schemas.openxmlformats.org/officeDocument/2006/relationships/audio" Target="../media/media11.m4a"/><Relationship Id="rId7" Type="http://schemas.openxmlformats.org/officeDocument/2006/relationships/image" Target="../media/image3.emf"/><Relationship Id="rId12" Type="http://schemas.openxmlformats.org/officeDocument/2006/relationships/image" Target="../media/image26.tiff"/><Relationship Id="rId2" Type="http://schemas.microsoft.com/office/2007/relationships/media" Target="../media/media11.m4a"/><Relationship Id="rId1" Type="http://schemas.openxmlformats.org/officeDocument/2006/relationships/vmlDrawing" Target="../drawings/vmlDrawing10.vml"/><Relationship Id="rId6" Type="http://schemas.openxmlformats.org/officeDocument/2006/relationships/package" Target="../embeddings/Microsoft_Word_Document10.docx"/><Relationship Id="rId11" Type="http://schemas.openxmlformats.org/officeDocument/2006/relationships/image" Target="../media/image25.tiff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4.tif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tiff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audio" Target="../media/media12.m4a"/><Relationship Id="rId7" Type="http://schemas.openxmlformats.org/officeDocument/2006/relationships/image" Target="../media/image3.emf"/><Relationship Id="rId2" Type="http://schemas.microsoft.com/office/2007/relationships/media" Target="../media/media12.m4a"/><Relationship Id="rId1" Type="http://schemas.openxmlformats.org/officeDocument/2006/relationships/vmlDrawing" Target="../drawings/vmlDrawing11.vml"/><Relationship Id="rId6" Type="http://schemas.openxmlformats.org/officeDocument/2006/relationships/package" Target="../embeddings/Microsoft_Word_Document11.docx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.docx"/><Relationship Id="rId3" Type="http://schemas.openxmlformats.org/officeDocument/2006/relationships/audio" Target="../media/media2.m4a"/><Relationship Id="rId7" Type="http://schemas.openxmlformats.org/officeDocument/2006/relationships/image" Target="../media/image3.emf"/><Relationship Id="rId12" Type="http://schemas.openxmlformats.org/officeDocument/2006/relationships/image" Target="../media/image6.tif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.docx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tif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media3.m4a"/><Relationship Id="rId7" Type="http://schemas.openxmlformats.org/officeDocument/2006/relationships/image" Target="../media/image3.emf"/><Relationship Id="rId2" Type="http://schemas.microsoft.com/office/2007/relationships/media" Target="../media/media3.m4a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2.docx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tif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audio" Target="../media/media4.m4a"/><Relationship Id="rId7" Type="http://schemas.openxmlformats.org/officeDocument/2006/relationships/image" Target="../media/image3.emf"/><Relationship Id="rId2" Type="http://schemas.microsoft.com/office/2007/relationships/media" Target="../media/media4.m4a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Word_Document3.docx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audio" Target="../media/media5.m4a"/><Relationship Id="rId7" Type="http://schemas.openxmlformats.org/officeDocument/2006/relationships/image" Target="../media/image3.emf"/><Relationship Id="rId2" Type="http://schemas.microsoft.com/office/2007/relationships/media" Target="../media/media5.m4a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Microsoft_Word_Document4.docx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1.tif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3.emf"/><Relationship Id="rId12" Type="http://schemas.openxmlformats.org/officeDocument/2006/relationships/image" Target="../media/image16.svg"/><Relationship Id="rId2" Type="http://schemas.microsoft.com/office/2007/relationships/media" Target="../media/media6.m4a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Microsoft_Word_Document5.docx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4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7.m4a"/><Relationship Id="rId7" Type="http://schemas.openxmlformats.org/officeDocument/2006/relationships/image" Target="../media/image3.emf"/><Relationship Id="rId2" Type="http://schemas.microsoft.com/office/2007/relationships/media" Target="../media/media7.m4a"/><Relationship Id="rId1" Type="http://schemas.openxmlformats.org/officeDocument/2006/relationships/vmlDrawing" Target="../drawings/vmlDrawing6.vml"/><Relationship Id="rId6" Type="http://schemas.openxmlformats.org/officeDocument/2006/relationships/package" Target="../embeddings/Microsoft_Word_Document6.docx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audio" Target="../media/media8.m4a"/><Relationship Id="rId7" Type="http://schemas.openxmlformats.org/officeDocument/2006/relationships/image" Target="../media/image3.emf"/><Relationship Id="rId2" Type="http://schemas.microsoft.com/office/2007/relationships/media" Target="../media/media8.m4a"/><Relationship Id="rId1" Type="http://schemas.openxmlformats.org/officeDocument/2006/relationships/vmlDrawing" Target="../drawings/vmlDrawing7.vml"/><Relationship Id="rId6" Type="http://schemas.openxmlformats.org/officeDocument/2006/relationships/package" Target="../embeddings/Microsoft_Word_Document7.docx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audio" Target="../media/media9.m4a"/><Relationship Id="rId7" Type="http://schemas.openxmlformats.org/officeDocument/2006/relationships/image" Target="../media/image3.emf"/><Relationship Id="rId2" Type="http://schemas.microsoft.com/office/2007/relationships/media" Target="../media/media9.m4a"/><Relationship Id="rId1" Type="http://schemas.openxmlformats.org/officeDocument/2006/relationships/vmlDrawing" Target="../drawings/vmlDrawing8.vml"/><Relationship Id="rId6" Type="http://schemas.openxmlformats.org/officeDocument/2006/relationships/package" Target="../embeddings/Microsoft_Word_Document8.docx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13A07-0510-A54B-955B-892FFBC19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7" y="174761"/>
            <a:ext cx="4645250" cy="3529385"/>
          </a:xfrm>
        </p:spPr>
        <p:txBody>
          <a:bodyPr anchor="b">
            <a:noAutofit/>
          </a:bodyPr>
          <a:lstStyle/>
          <a:p>
            <a:r>
              <a:rPr lang="en-US" sz="8000" dirty="0">
                <a:solidFill>
                  <a:srgbClr val="00B050"/>
                </a:solidFill>
                <a:latin typeface="Bradley Hand" pitchFamily="2" charset="77"/>
              </a:rPr>
              <a:t>Don’t Bug Me!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1B6AEB-4333-F94E-81B0-EF1E899A7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3704146"/>
            <a:ext cx="4645250" cy="2107107"/>
          </a:xfrm>
        </p:spPr>
        <p:txBody>
          <a:bodyPr anchor="t">
            <a:noAutofit/>
          </a:bodyPr>
          <a:lstStyle/>
          <a:p>
            <a:r>
              <a:rPr lang="en-US" sz="3600" dirty="0">
                <a:latin typeface="Bradley Hand" pitchFamily="2" charset="77"/>
              </a:rPr>
              <a:t>Everything Young Kids Need to Know about Coronavirus-</a:t>
            </a:r>
          </a:p>
          <a:p>
            <a:r>
              <a:rPr lang="en-US" sz="3600" dirty="0">
                <a:latin typeface="Bradley Hand" pitchFamily="2" charset="77"/>
              </a:rPr>
              <a:t>In Verse!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94A6B5-97F1-C24C-9581-07A01B7DC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48450" y="6318114"/>
            <a:ext cx="1086853" cy="365125"/>
          </a:xfrm>
        </p:spPr>
        <p:txBody>
          <a:bodyPr/>
          <a:lstStyle/>
          <a:p>
            <a:r>
              <a:rPr lang="en-US"/>
              <a:t>©Rhea Paul</a:t>
            </a:r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0246DD3-1F99-7B43-8838-7604121A12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1" r="422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878051A-5292-0A41-BC0B-7D52BB1F6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0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000">
        <p15:prstTrans prst="peelOff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E6606-DFDF-BB4B-BA83-E189BAF3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0295" y="6492875"/>
            <a:ext cx="1411705" cy="365125"/>
          </a:xfrm>
        </p:spPr>
        <p:txBody>
          <a:bodyPr/>
          <a:lstStyle/>
          <a:p>
            <a:r>
              <a:rPr lang="en-US" dirty="0"/>
              <a:t>©Rhea Paul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CA8DC-86CC-C44C-A2ED-FF6CCB7FD38D}"/>
              </a:ext>
            </a:extLst>
          </p:cNvPr>
          <p:cNvSpPr/>
          <p:nvPr/>
        </p:nvSpPr>
        <p:spPr>
          <a:xfrm>
            <a:off x="437528" y="169496"/>
            <a:ext cx="9844784" cy="6473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Now there’s just one more thing Grammy still needs to tell you: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It’s so hard not to feel something unfair befell you.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Grammy knows it’s not fun to be stuck here at home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Missing friends, missing school, cramped inside and alone,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Not touching our faces, always washing our hands,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It’s all hard and it’s boring. Everyone understands.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We all wish it were over, but until this thing ends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We all need to get by with the help of our friends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And our family and neighbors and all those we find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Who are looking for ways to be helpful and kind.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02741C-4394-8C45-B179-3522EED7F8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8364" y="3332163"/>
          <a:ext cx="386963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602741C-4394-8C45-B179-3522EED7F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98364" y="3332163"/>
                        <a:ext cx="386963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165208B-6DD3-7F4A-909C-F25D3DF5B8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62896">
            <a:off x="8804646" y="1181692"/>
            <a:ext cx="2636743" cy="2636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FD07D1-D638-8847-B533-A4EF63CA6F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27161">
            <a:off x="8852451" y="3362311"/>
            <a:ext cx="3292331" cy="313241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D6BFB4-0A6E-CF48-98C9-BBF09B0C3F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89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3000">
        <p15:prstTrans prst="peelOff"/>
      </p:transition>
    </mc:Choice>
    <mc:Fallback xmlns="">
      <p:transition spd="slow" advTm="4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E6606-DFDF-BB4B-BA83-E189BAF3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0295" y="6492875"/>
            <a:ext cx="1411705" cy="365125"/>
          </a:xfrm>
        </p:spPr>
        <p:txBody>
          <a:bodyPr/>
          <a:lstStyle/>
          <a:p>
            <a:r>
              <a:rPr lang="en-US" dirty="0"/>
              <a:t>©Rhea Paul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CA8DC-86CC-C44C-A2ED-FF6CCB7FD38D}"/>
              </a:ext>
            </a:extLst>
          </p:cNvPr>
          <p:cNvSpPr/>
          <p:nvPr/>
        </p:nvSpPr>
        <p:spPr>
          <a:xfrm>
            <a:off x="291547" y="169496"/>
            <a:ext cx="9661911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Berlin Sans FB" panose="020E0602020502020306" pitchFamily="34" charset="77"/>
              </a:rPr>
              <a:t>We can call on the phone or a tablet computer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Berlin Sans FB" panose="020E0602020502020306" pitchFamily="34" charset="77"/>
              </a:rPr>
              <a:t>Send a video of our skills on a bike or a scooter.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Berlin Sans FB" panose="020E0602020502020306" pitchFamily="34" charset="77"/>
              </a:rPr>
              <a:t>We can talk and tell stories, draw pictures, sing songs,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Berlin Sans FB" panose="020E0602020502020306" pitchFamily="34" charset="77"/>
              </a:rPr>
              <a:t>Tell jokes, play new games. And if this prolongs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Berlin Sans FB" panose="020E0602020502020306" pitchFamily="34" charset="77"/>
              </a:rPr>
              <a:t>We can think about everything we’re thankful for,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Berlin Sans FB" panose="020E0602020502020306" pitchFamily="34" charset="77"/>
              </a:rPr>
              <a:t>Like a warm place to live and the time now in store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Berlin Sans FB" panose="020E0602020502020306" pitchFamily="34" charset="77"/>
              </a:rPr>
              <a:t>To do things we never had time for before.</a:t>
            </a:r>
          </a:p>
          <a:p>
            <a:endParaRPr lang="en-US" sz="2900" dirty="0">
              <a:latin typeface="Bradley Hand" pitchFamily="2" charset="77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02741C-4394-8C45-B179-3522EED7F8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8364" y="3332163"/>
          <a:ext cx="386963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602741C-4394-8C45-B179-3522EED7F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98364" y="3332163"/>
                        <a:ext cx="386963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56BB3FD-5236-3A4E-A382-47E9458CC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0954" y="4388504"/>
            <a:ext cx="2723761" cy="2431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D24A5F-E179-154A-8B53-A16C14C93A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5858" y="3977763"/>
            <a:ext cx="1956601" cy="2431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1F6BD8-9484-6542-A242-E22BF1F081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480625">
            <a:off x="10118681" y="237529"/>
            <a:ext cx="1740647" cy="1555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9896B-6465-6746-B7AF-FB6CB7AEF3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9399" y="2178873"/>
            <a:ext cx="1498600" cy="1651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F5CDB9-CFBE-B144-A344-1B3FAF0154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4838" y="5199465"/>
            <a:ext cx="2060750" cy="1633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0B9735-3B34-D44C-A8E9-C6D83AC1D7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362" y="5209968"/>
            <a:ext cx="2286839" cy="1690627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74BBCF3-4D94-9843-8742-16E10B9156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84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000">
        <p15:prstTrans prst="peelOff"/>
      </p:transition>
    </mc:Choice>
    <mc:Fallback xmlns="">
      <p:transition spd="slow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E6606-DFDF-BB4B-BA83-E189BAF3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0295" y="6492875"/>
            <a:ext cx="1411705" cy="365125"/>
          </a:xfrm>
        </p:spPr>
        <p:txBody>
          <a:bodyPr/>
          <a:lstStyle/>
          <a:p>
            <a:r>
              <a:rPr lang="en-US" dirty="0"/>
              <a:t>©Rhea Paul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CA8DC-86CC-C44C-A2ED-FF6CCB7FD38D}"/>
              </a:ext>
            </a:extLst>
          </p:cNvPr>
          <p:cNvSpPr/>
          <p:nvPr/>
        </p:nvSpPr>
        <p:spPr>
          <a:xfrm>
            <a:off x="152400" y="57772"/>
            <a:ext cx="12238382" cy="6929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To look at old photos and learn who they’re of 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And how they’re related to people we love, 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To reach out to folks we’ve not seen in a while,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To imagine, to dream, think of what makes us smile.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And sometime, I’m sure, before too very long,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Things will go back to normal. But if I’m not wrong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We might someday look back on these strange, empty days 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With a sad little sigh (alongside songs of praise),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When we think back on how across all the world’s lands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We stayed distant together with time on our hands.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02741C-4394-8C45-B179-3522EED7F8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8364" y="3332163"/>
          <a:ext cx="386963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602741C-4394-8C45-B179-3522EED7F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98364" y="3332163"/>
                        <a:ext cx="386963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2227B99-FD1D-DB49-A0EF-62962EAF50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81446">
            <a:off x="8732724" y="484195"/>
            <a:ext cx="3396798" cy="339208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A183BD-341E-5D4A-9E61-0A972F0E5D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3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000">
        <p15:prstTrans prst="peelOff"/>
      </p:transition>
    </mc:Choice>
    <mc:Fallback xmlns="">
      <p:transition spd="slow" advTm="4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E6606-DFDF-BB4B-BA83-E189BAF3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62569"/>
            <a:ext cx="1411705" cy="365125"/>
          </a:xfrm>
        </p:spPr>
        <p:txBody>
          <a:bodyPr/>
          <a:lstStyle/>
          <a:p>
            <a:r>
              <a:rPr lang="en-US" dirty="0"/>
              <a:t>©Rhea Paul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CA8DC-86CC-C44C-A2ED-FF6CCB7FD38D}"/>
              </a:ext>
            </a:extLst>
          </p:cNvPr>
          <p:cNvSpPr/>
          <p:nvPr/>
        </p:nvSpPr>
        <p:spPr>
          <a:xfrm>
            <a:off x="128313" y="312868"/>
            <a:ext cx="9496427" cy="5181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Listen, my children and you shall hear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Why you’re stuck home from school in the spring   of this year.                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This  gabby old Grammy’s about to explain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‘Cause</a:t>
            </a:r>
            <a:r>
              <a:rPr lang="en-US" sz="28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she’s sure that you’re wondering up there in your brain: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“What’s all this fuss about? Why can’t I see my friends?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How long will it be ‘til this crazy mess ends?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And why’s everyone saying this thing’s so contagious?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What does that even mean?  It’s all just outrageous!”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02741C-4394-8C45-B179-3522EED7F8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54783"/>
              </p:ext>
            </p:extLst>
          </p:nvPr>
        </p:nvGraphicFramePr>
        <p:xfrm>
          <a:off x="6798364" y="3332163"/>
          <a:ext cx="386963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98364" y="3332163"/>
                        <a:ext cx="386963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FC44354-370F-DF41-8C12-9C15FB0F99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383401"/>
              </p:ext>
            </p:extLst>
          </p:nvPr>
        </p:nvGraphicFramePr>
        <p:xfrm>
          <a:off x="8327760" y="1597915"/>
          <a:ext cx="5363520" cy="273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Document" r:id="rId8" imgW="5943600" imgH="3035300" progId="Word.Document.12">
                  <p:embed/>
                </p:oleObj>
              </mc:Choice>
              <mc:Fallback>
                <p:oleObj name="Document" r:id="rId8" imgW="5943600" imgH="3035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27760" y="1597915"/>
                        <a:ext cx="5363520" cy="2739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3D531ADD-26B0-2148-B4C4-5C105B7325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8162" y="2749033"/>
            <a:ext cx="1597584" cy="1356759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8C6802E-D77D-1C4F-8656-F2412D2095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F2DA23-2200-324A-97E0-AB6C9D6BE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7503" y="3875464"/>
            <a:ext cx="3772222" cy="298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32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0">
        <p15:prstTrans prst="peelOff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E6606-DFDF-BB4B-BA83-E189BAF3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42574"/>
            <a:ext cx="1411705" cy="365125"/>
          </a:xfrm>
        </p:spPr>
        <p:txBody>
          <a:bodyPr/>
          <a:lstStyle/>
          <a:p>
            <a:r>
              <a:rPr lang="en-US" dirty="0"/>
              <a:t>©Rhea Paul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CA8DC-86CC-C44C-A2ED-FF6CCB7FD38D}"/>
              </a:ext>
            </a:extLst>
          </p:cNvPr>
          <p:cNvSpPr/>
          <p:nvPr/>
        </p:nvSpPr>
        <p:spPr>
          <a:xfrm>
            <a:off x="437528" y="169496"/>
            <a:ext cx="8295652" cy="5181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Well, slow down, my dears; you’re entitled to know.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Let old Grammy tell you how this came to be so.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It all started out when some people got sick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from a new kind of germ that had learned a slick trick.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You see, usually these germs live in critters like bats.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But a few somehow figured out how to change that.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They managed to find how to make </a:t>
            </a:r>
            <a:r>
              <a:rPr lang="en-US" sz="2800" u="sng" dirty="0">
                <a:latin typeface="Berlin Sans FB" panose="020E0602020502020306" pitchFamily="34" charset="77"/>
              </a:rPr>
              <a:t>us</a:t>
            </a:r>
            <a:r>
              <a:rPr lang="en-US" sz="2800" dirty="0">
                <a:latin typeface="Berlin Sans FB" panose="020E0602020502020306" pitchFamily="34" charset="77"/>
              </a:rPr>
              <a:t> their home;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How to jump from a bat to –say, cousin Jerome.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02741C-4394-8C45-B179-3522EED7F8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8364" y="3332163"/>
          <a:ext cx="386963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602741C-4394-8C45-B179-3522EED7F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98364" y="3332163"/>
                        <a:ext cx="386963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60DF6B4-BCDB-1E41-9FF7-DE7243E824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08484">
            <a:off x="8996869" y="147059"/>
            <a:ext cx="2920379" cy="1476061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C2C3E1D-71DE-4E4C-B4F0-8237815E5B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69818">
            <a:off x="8852927" y="1982862"/>
            <a:ext cx="1002686" cy="1002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5258BF-DC28-F841-9A2B-DED98D3CC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5227" y="3059403"/>
            <a:ext cx="2522772" cy="384829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A978C35-D276-8840-A069-BC49ACB51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8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4000">
        <p15:prstTrans prst="peelOff"/>
      </p:transition>
    </mc:Choice>
    <mc:Fallback xmlns="">
      <p:transition spd="slow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E6606-DFDF-BB4B-BA83-E189BAF3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5941"/>
            <a:ext cx="1411705" cy="365125"/>
          </a:xfrm>
        </p:spPr>
        <p:txBody>
          <a:bodyPr/>
          <a:lstStyle/>
          <a:p>
            <a:r>
              <a:rPr lang="en-US" dirty="0"/>
              <a:t>©Rhea Paul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CA8DC-86CC-C44C-A2ED-FF6CCB7FD38D}"/>
              </a:ext>
            </a:extLst>
          </p:cNvPr>
          <p:cNvSpPr/>
          <p:nvPr/>
        </p:nvSpPr>
        <p:spPr>
          <a:xfrm>
            <a:off x="437528" y="169496"/>
            <a:ext cx="8663610" cy="4200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Now I know it sounds yucky, but it’s nonetheless true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That there’re lots of germs living inside me and you.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These aren’t the kind of a bug you can see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They’re too tiny for that; they fit on a flea’s knee.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And most of the time they aren’t very rude.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They don’t hurt us and even help us digest food</a:t>
            </a:r>
            <a:r>
              <a:rPr lang="en-US" sz="3200" dirty="0">
                <a:latin typeface="Berlin Sans FB" panose="020E0602020502020306" pitchFamily="34" charset="77"/>
              </a:rPr>
              <a:t>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02741C-4394-8C45-B179-3522EED7F8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8364" y="3332163"/>
          <a:ext cx="386963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602741C-4394-8C45-B179-3522EED7F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98364" y="3332163"/>
                        <a:ext cx="386963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7885460-A450-7149-B3C8-6CCDCBD11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514102">
            <a:off x="8729663" y="3153847"/>
            <a:ext cx="3462337" cy="2738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44A94-2948-5449-ABB4-E20A84905A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9663" y="57079"/>
            <a:ext cx="3441331" cy="301116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39268B6-B037-B646-83CC-A4D2AB65B6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A2B87B-1833-7543-849A-A6629D7E9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63232">
            <a:off x="6230520" y="4596652"/>
            <a:ext cx="2410470" cy="1906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1072BF-22E3-2C4F-BC64-C66D6EE58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514102">
            <a:off x="3525646" y="4535789"/>
            <a:ext cx="2690426" cy="21283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F54E5-241F-5343-8379-A01D6176B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514102">
            <a:off x="774824" y="4582597"/>
            <a:ext cx="2379351" cy="188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2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4000">
        <p15:prstTrans prst="peelOff"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E6606-DFDF-BB4B-BA83-E189BAF3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5941"/>
            <a:ext cx="1411705" cy="365125"/>
          </a:xfrm>
        </p:spPr>
        <p:txBody>
          <a:bodyPr/>
          <a:lstStyle/>
          <a:p>
            <a:r>
              <a:rPr lang="en-US" dirty="0"/>
              <a:t>©Rhea Paul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CA8DC-86CC-C44C-A2ED-FF6CCB7FD38D}"/>
              </a:ext>
            </a:extLst>
          </p:cNvPr>
          <p:cNvSpPr/>
          <p:nvPr/>
        </p:nvSpPr>
        <p:spPr>
          <a:xfrm>
            <a:off x="227272" y="181829"/>
            <a:ext cx="8420722" cy="5181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But this new bug was different, and I’ll tell you why.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It can wait a long time ‘til one of us walks by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And just brushes a hand on a shelf where it’s hiding.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It can jump on that hand like a taxi it’s riding.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And if we shake hands then with somebody new,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That bug jumps to their hand and they have it, too!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This bug loves to jump from one of us to another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It might jump from your Uncle onto your grandmother.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02741C-4394-8C45-B179-3522EED7F8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8364" y="3332163"/>
          <a:ext cx="386963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602741C-4394-8C45-B179-3522EED7F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98364" y="3332163"/>
                        <a:ext cx="386963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0F730CD-2A6B-774C-BCC3-88132729DC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779617">
            <a:off x="8271799" y="859108"/>
            <a:ext cx="3865372" cy="3865372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7CEEA56-BF47-2441-996A-D53B118956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5638" y="2144094"/>
            <a:ext cx="664719" cy="664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50D716-7CF5-B444-A313-1D671A30AB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5421" y="2791794"/>
            <a:ext cx="1285151" cy="87001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28DA30A-766A-CE47-A6CB-103E1773D6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39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1000">
        <p15:prstTrans prst="peelOff"/>
      </p:transition>
    </mc:Choice>
    <mc:Fallback xmlns="">
      <p:transition spd="slow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E6606-DFDF-BB4B-BA83-E189BAF3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5941"/>
            <a:ext cx="1411705" cy="365125"/>
          </a:xfrm>
        </p:spPr>
        <p:txBody>
          <a:bodyPr/>
          <a:lstStyle/>
          <a:p>
            <a:r>
              <a:rPr lang="en-US" dirty="0"/>
              <a:t>©Rhea Paul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CA8DC-86CC-C44C-A2ED-FF6CCB7FD38D}"/>
              </a:ext>
            </a:extLst>
          </p:cNvPr>
          <p:cNvSpPr/>
          <p:nvPr/>
        </p:nvSpPr>
        <p:spPr>
          <a:xfrm>
            <a:off x="437528" y="169496"/>
            <a:ext cx="8784608" cy="6473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So that’s what we mean by contagious, my pumpkin: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That this bug’s is great at both waiting and </a:t>
            </a:r>
            <a:r>
              <a:rPr lang="en-US" sz="2800" dirty="0" err="1">
                <a:latin typeface="Berlin Sans FB" panose="020E0602020502020306" pitchFamily="34" charset="77"/>
              </a:rPr>
              <a:t>jumpin</a:t>
            </a:r>
            <a:r>
              <a:rPr lang="en-US" sz="2800" dirty="0">
                <a:latin typeface="Berlin Sans FB" panose="020E0602020502020306" pitchFamily="34" charset="77"/>
              </a:rPr>
              <a:t>.’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And it also has the unfortunate habit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Of making us sick when we happen to grab it.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But here’s the good news: the bug can’t jump that far out!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Just six of your steps from where it starts out.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So if you’re out walking or shopping or playing,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Just make sure that those six steps away you are staying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From other folks out for the very same reason,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erlin Sans FB" panose="020E0602020502020306" pitchFamily="34" charset="77"/>
              </a:rPr>
              <a:t>And we’ll all make it through this bug-bothered season.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02741C-4394-8C45-B179-3522EED7F8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8364" y="3332163"/>
          <a:ext cx="386963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602741C-4394-8C45-B179-3522EED7F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98364" y="3332163"/>
                        <a:ext cx="386963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63E874D-7B52-7C46-81BA-DEBC27393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399734">
            <a:off x="8313812" y="1067161"/>
            <a:ext cx="944802" cy="797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503AA6-C06C-1A44-9177-9D9828DF27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761523">
            <a:off x="8562642" y="1977645"/>
            <a:ext cx="881794" cy="744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0063E4-AB6C-7146-A6A3-CDB4ADD508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195926">
            <a:off x="8873648" y="2799339"/>
            <a:ext cx="910782" cy="768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5F4238-C3AE-9D47-B932-73EA30A39B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724736">
            <a:off x="8778713" y="3686757"/>
            <a:ext cx="924701" cy="7802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D51B68-C5B0-CF4A-AF15-49ABFBB54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297878">
            <a:off x="8865059" y="4664746"/>
            <a:ext cx="902916" cy="761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543C7A-7F01-A944-A489-77D737E7AD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608172">
            <a:off x="9409373" y="5389045"/>
            <a:ext cx="955474" cy="806263"/>
          </a:xfrm>
          <a:prstGeom prst="rect">
            <a:avLst/>
          </a:prstGeom>
        </p:spPr>
      </p:pic>
      <p:pic>
        <p:nvPicPr>
          <p:cNvPr id="20" name="Graphic 3" descr="Cycling">
            <a:extLst>
              <a:ext uri="{FF2B5EF4-FFF2-40B4-BE49-F238E27FC236}">
                <a16:creationId xmlns:a16="http://schemas.microsoft.com/office/drawing/2014/main" id="{EC9041C1-BB07-CB40-ABD5-38A3CDBC92B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61162" y="4879474"/>
            <a:ext cx="1773510" cy="1952767"/>
          </a:xfrm>
          <a:prstGeom prst="rect">
            <a:avLst/>
          </a:prstGeom>
        </p:spPr>
      </p:pic>
      <p:pic>
        <p:nvPicPr>
          <p:cNvPr id="21" name="Graphic 2" descr="Skating">
            <a:extLst>
              <a:ext uri="{FF2B5EF4-FFF2-40B4-BE49-F238E27FC236}">
                <a16:creationId xmlns:a16="http://schemas.microsoft.com/office/drawing/2014/main" id="{D610F387-A4B7-924A-91B6-C2652340B113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33646" y="-1"/>
            <a:ext cx="1598577" cy="1370003"/>
          </a:xfrm>
          <a:prstGeom prst="rect">
            <a:avLst/>
          </a:prstGeom>
        </p:spPr>
      </p:pic>
      <p:pic>
        <p:nvPicPr>
          <p:cNvPr id="22" name="Graphic 2" descr="Skating">
            <a:extLst>
              <a:ext uri="{FF2B5EF4-FFF2-40B4-BE49-F238E27FC236}">
                <a16:creationId xmlns:a16="http://schemas.microsoft.com/office/drawing/2014/main" id="{221F5A21-74E1-914E-AACB-AD7736DEAB8D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47917" y="25759"/>
            <a:ext cx="914400" cy="914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8C81B7-60D6-BC48-ABE0-277C35398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89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8000">
        <p15:prstTrans prst="peelOff"/>
      </p:transition>
    </mc:Choice>
    <mc:Fallback xmlns="">
      <p:transition spd="slow" advClick="0" advTm="3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E6606-DFDF-BB4B-BA83-E189BAF3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0295" y="6492875"/>
            <a:ext cx="1411705" cy="365125"/>
          </a:xfrm>
        </p:spPr>
        <p:txBody>
          <a:bodyPr/>
          <a:lstStyle/>
          <a:p>
            <a:r>
              <a:rPr lang="en-US" dirty="0"/>
              <a:t>©Rhea Paul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CA8DC-86CC-C44C-A2ED-FF6CCB7FD38D}"/>
              </a:ext>
            </a:extLst>
          </p:cNvPr>
          <p:cNvSpPr/>
          <p:nvPr/>
        </p:nvSpPr>
        <p:spPr>
          <a:xfrm>
            <a:off x="437528" y="169496"/>
            <a:ext cx="9271870" cy="6701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There’re a few other things, my dears, you need to know: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How it gets inside us so that it can grow.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The way that it does this is mostly our hands, 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Which are the first place that it usually lands.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And if we scratch an itch on our eye or our nose,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It can jump from our hand into one of those,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Creep inside us and use some parts of our body 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To make more </a:t>
            </a:r>
            <a:r>
              <a:rPr lang="en-US" sz="2900" dirty="0" err="1">
                <a:latin typeface="Berlin Sans FB" panose="020E0602020502020306" pitchFamily="34" charset="77"/>
              </a:rPr>
              <a:t>covid</a:t>
            </a:r>
            <a:r>
              <a:rPr lang="en-US" sz="2900" dirty="0">
                <a:latin typeface="Berlin Sans FB" panose="020E0602020502020306" pitchFamily="34" charset="77"/>
              </a:rPr>
              <a:t> bugs, so they all can party.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So one way to stay safe from a </a:t>
            </a:r>
            <a:r>
              <a:rPr lang="en-US" sz="2900" dirty="0" err="1">
                <a:latin typeface="Berlin Sans FB" panose="020E0602020502020306" pitchFamily="34" charset="77"/>
              </a:rPr>
              <a:t>covid</a:t>
            </a:r>
            <a:r>
              <a:rPr lang="en-US" sz="2900" dirty="0">
                <a:latin typeface="Berlin Sans FB" panose="020E0602020502020306" pitchFamily="34" charset="77"/>
              </a:rPr>
              <a:t> convention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Is to keep hands away from our face as prevention.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02741C-4394-8C45-B179-3522EED7F8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8364" y="3332163"/>
          <a:ext cx="386963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602741C-4394-8C45-B179-3522EED7F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98364" y="3332163"/>
                        <a:ext cx="386963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293FCC1-2011-E641-AD87-6C6631AB78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15579">
            <a:off x="8361947" y="4992756"/>
            <a:ext cx="1109870" cy="110987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813B6983-8DD9-FA4E-8772-9994F0E63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37001">
            <a:off x="8245246" y="3633634"/>
            <a:ext cx="975870" cy="110987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D9665A2C-A368-6340-A7FB-4B8B918E7A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36761">
            <a:off x="9674601" y="5666071"/>
            <a:ext cx="970961" cy="970961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C0629B7B-3751-2443-8779-299EBD00A4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64923">
            <a:off x="11048631" y="4264957"/>
            <a:ext cx="894581" cy="894581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42CDF98A-21A6-9D47-B04C-55E077B37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66611">
            <a:off x="9872446" y="3397283"/>
            <a:ext cx="868091" cy="868091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8DCC4AD1-D31C-D64F-A119-B5BF5141B4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01699">
            <a:off x="8273237" y="2188219"/>
            <a:ext cx="1109870" cy="1109870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3CB8CFDB-1778-994D-9421-401FE7ED95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82517">
            <a:off x="10380113" y="1850975"/>
            <a:ext cx="1261652" cy="1261652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56850D1A-3CEB-FD4A-88A5-6928D745D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49963">
            <a:off x="8886890" y="696024"/>
            <a:ext cx="1109870" cy="1109870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51D3BAB1-05D0-AF45-B871-419D22A8C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03070">
            <a:off x="7433067" y="950808"/>
            <a:ext cx="1109870" cy="1109870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84670DC4-A10B-0B48-8176-5681313E7E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0434" y="4365987"/>
            <a:ext cx="1109870" cy="1109870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B63AFF2E-F211-874B-874C-E137BB951C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98858">
            <a:off x="10376277" y="389594"/>
            <a:ext cx="1109870" cy="110987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379AE63-AF98-9D49-84F0-4B7BF41981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71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6000">
        <p15:prstTrans prst="peelOff"/>
      </p:transition>
    </mc:Choice>
    <mc:Fallback xmlns="">
      <p:transition spd="slow" advClick="0" advTm="3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E6606-DFDF-BB4B-BA83-E189BAF3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0295" y="6492875"/>
            <a:ext cx="1411705" cy="365125"/>
          </a:xfrm>
        </p:spPr>
        <p:txBody>
          <a:bodyPr/>
          <a:lstStyle/>
          <a:p>
            <a:r>
              <a:rPr lang="en-US" dirty="0"/>
              <a:t>©Rhea Paul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CA8DC-86CC-C44C-A2ED-FF6CCB7FD38D}"/>
              </a:ext>
            </a:extLst>
          </p:cNvPr>
          <p:cNvSpPr/>
          <p:nvPr/>
        </p:nvSpPr>
        <p:spPr>
          <a:xfrm>
            <a:off x="256396" y="57772"/>
            <a:ext cx="10523899" cy="6929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Another thing you can do to keep us all mellow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Is to cough, sneeze or sniffle right into your elbow 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That keeps bugs from flying out into the air,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Hitting other folks’ face holes to start new parties there.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But it could be the very best thing you can do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Is to wash your hands often, with soap, </a:t>
            </a:r>
            <a:br>
              <a:rPr lang="en-US" sz="3000" dirty="0">
                <a:latin typeface="Berlin Sans FB" panose="020E0602020502020306" pitchFamily="34" charset="77"/>
              </a:rPr>
            </a:br>
            <a:r>
              <a:rPr lang="en-US" sz="3000" dirty="0">
                <a:latin typeface="Berlin Sans FB" panose="020E0602020502020306" pitchFamily="34" charset="77"/>
              </a:rPr>
              <a:t>          through and through,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And to sing ‘Happy Birthday’ two times </a:t>
            </a:r>
            <a:br>
              <a:rPr lang="en-US" sz="3000" dirty="0">
                <a:latin typeface="Berlin Sans FB" panose="020E0602020502020306" pitchFamily="34" charset="77"/>
              </a:rPr>
            </a:br>
            <a:r>
              <a:rPr lang="en-US" sz="3000" dirty="0">
                <a:latin typeface="Berlin Sans FB" panose="020E0602020502020306" pitchFamily="34" charset="77"/>
              </a:rPr>
              <a:t>          while you scrub down,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Berlin Sans FB" panose="020E0602020502020306" pitchFamily="34" charset="77"/>
              </a:rPr>
              <a:t>Fronts and backs, fingers, thumbs all should get a good rub down.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02741C-4394-8C45-B179-3522EED7F8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8364" y="3332163"/>
          <a:ext cx="386963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602741C-4394-8C45-B179-3522EED7F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98364" y="3332163"/>
                        <a:ext cx="386963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A202FFC-7995-744F-9DD0-0E217D127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8250" y="3315342"/>
            <a:ext cx="3751350" cy="2577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B683C5-9DB6-5A40-BD20-F2A2B90964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85379"/>
            <a:ext cx="2920447" cy="292044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87DC5CF-950E-6647-BDC6-6F99E5536B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33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000">
        <p15:prstTrans prst="peelOff"/>
      </p:transition>
    </mc:Choice>
    <mc:Fallback xmlns="">
      <p:transition spd="slow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E6606-DFDF-BB4B-BA83-E189BAF3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0295" y="6492875"/>
            <a:ext cx="1411705" cy="365125"/>
          </a:xfrm>
        </p:spPr>
        <p:txBody>
          <a:bodyPr/>
          <a:lstStyle/>
          <a:p>
            <a:r>
              <a:rPr lang="en-US" dirty="0"/>
              <a:t>©Rhea Paul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CA8DC-86CC-C44C-A2ED-FF6CCB7FD38D}"/>
              </a:ext>
            </a:extLst>
          </p:cNvPr>
          <p:cNvSpPr/>
          <p:nvPr/>
        </p:nvSpPr>
        <p:spPr>
          <a:xfrm>
            <a:off x="437528" y="169496"/>
            <a:ext cx="9149385" cy="5363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Wash up whenever you come in from outdoors</a:t>
            </a: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Or before you start eating, after crawling on floors, </a:t>
            </a: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After you use the potty (you know that already),</a:t>
            </a: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Because soap makes the </a:t>
            </a:r>
            <a:r>
              <a:rPr lang="en-US" sz="2900" dirty="0" err="1">
                <a:latin typeface="Berlin Sans FB" panose="020E0602020502020306" pitchFamily="34" charset="77"/>
              </a:rPr>
              <a:t>covid</a:t>
            </a:r>
            <a:r>
              <a:rPr lang="en-US" sz="2900" dirty="0">
                <a:latin typeface="Berlin Sans FB" panose="020E0602020502020306" pitchFamily="34" charset="77"/>
              </a:rPr>
              <a:t> bugs limp as spaghetti, </a:t>
            </a: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Makes THEM weak and tired, so they can’t jump or grow</a:t>
            </a: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And that keeps us all safe, from you to Great Aunt Flo.</a:t>
            </a: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So that’s what it takes, pets, to keep us alright!</a:t>
            </a: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Berlin Sans FB" panose="020E0602020502020306" pitchFamily="34" charset="77"/>
              </a:rPr>
              <a:t>And you can be a big help in this fight.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02741C-4394-8C45-B179-3522EED7F8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8364" y="3332163"/>
          <a:ext cx="386963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602741C-4394-8C45-B179-3522EED7F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98364" y="3332163"/>
                        <a:ext cx="386963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1E6C8B9-0B73-F246-8933-DF2F3DC81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54424">
            <a:off x="8803336" y="3262978"/>
            <a:ext cx="3481998" cy="340655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E82BF3-EA70-A241-A9FE-450119B272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99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000">
        <p15:prstTrans prst="peelOff"/>
      </p:transition>
    </mc:Choice>
    <mc:Fallback xmlns="">
      <p:transition spd="slow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</TotalTime>
  <Words>1112</Words>
  <Application>Microsoft Macintosh PowerPoint</Application>
  <PresentationFormat>Widescreen</PresentationFormat>
  <Paragraphs>119</Paragraphs>
  <Slides>12</Slides>
  <Notes>11</Notes>
  <HiddenSlides>0</HiddenSlides>
  <MMClips>12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Berlin Sans FB</vt:lpstr>
      <vt:lpstr>Bradley Hand</vt:lpstr>
      <vt:lpstr>Calibri</vt:lpstr>
      <vt:lpstr>Calibri Light</vt:lpstr>
      <vt:lpstr>Office Theme</vt:lpstr>
      <vt:lpstr>Document</vt:lpstr>
      <vt:lpstr>Don’t Bug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Don’t Bug Me!</dc:title>
  <dc:creator>Paul, Prof. Rhea</dc:creator>
  <cp:lastModifiedBy>Paul, Prof. Rhea</cp:lastModifiedBy>
  <cp:revision>23</cp:revision>
  <dcterms:created xsi:type="dcterms:W3CDTF">2020-04-06T16:04:38Z</dcterms:created>
  <dcterms:modified xsi:type="dcterms:W3CDTF">2020-04-07T16:08:35Z</dcterms:modified>
</cp:coreProperties>
</file>