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71" r:id="rId3"/>
    <p:sldId id="261" r:id="rId4"/>
    <p:sldId id="262" r:id="rId5"/>
    <p:sldId id="257" r:id="rId6"/>
    <p:sldId id="258" r:id="rId7"/>
    <p:sldId id="259" r:id="rId8"/>
    <p:sldId id="260" r:id="rId9"/>
    <p:sldId id="263" r:id="rId10"/>
    <p:sldId id="264" r:id="rId11"/>
    <p:sldId id="265" r:id="rId12"/>
    <p:sldId id="266" r:id="rId13"/>
    <p:sldId id="267" r:id="rId14"/>
    <p:sldId id="268" r:id="rId15"/>
    <p:sldId id="269" r:id="rId16"/>
    <p:sldId id="270" r:id="rId17"/>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654" autoAdjust="0"/>
  </p:normalViewPr>
  <p:slideViewPr>
    <p:cSldViewPr>
      <p:cViewPr varScale="1">
        <p:scale>
          <a:sx n="110" d="100"/>
          <a:sy n="110" d="100"/>
        </p:scale>
        <p:origin x="-59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2CF6819-1EBA-494E-AFDC-A5E318B299AE}" type="datetimeFigureOut">
              <a:rPr lang="en-US" smtClean="0"/>
              <a:pPr/>
              <a:t>8/24/2012</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A30B8EF-0592-4041-B68B-7833AA1ACD3C}"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2CF6819-1EBA-494E-AFDC-A5E318B299AE}" type="datetimeFigureOut">
              <a:rPr lang="en-US" smtClean="0"/>
              <a:pPr/>
              <a:t>8/24/2012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0A30B8EF-0592-4041-B68B-7833AA1ACD3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2CF6819-1EBA-494E-AFDC-A5E318B299AE}" type="datetimeFigureOut">
              <a:rPr lang="en-US" smtClean="0"/>
              <a:pPr/>
              <a:t>8/24/2012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0A30B8EF-0592-4041-B68B-7833AA1ACD3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2CF6819-1EBA-494E-AFDC-A5E318B299AE}" type="datetimeFigureOut">
              <a:rPr lang="en-US" smtClean="0"/>
              <a:pPr/>
              <a:t>8/24/2012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0A30B8EF-0592-4041-B68B-7833AA1ACD3C}"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2CF6819-1EBA-494E-AFDC-A5E318B299AE}" type="datetimeFigureOut">
              <a:rPr lang="en-US" smtClean="0"/>
              <a:pPr/>
              <a:t>8/24/2012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0A30B8EF-0592-4041-B68B-7833AA1ACD3C}"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2CF6819-1EBA-494E-AFDC-A5E318B299AE}" type="datetimeFigureOut">
              <a:rPr lang="en-US" smtClean="0"/>
              <a:pPr/>
              <a:t>8/24/2012</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0A30B8EF-0592-4041-B68B-7833AA1ACD3C}"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2CF6819-1EBA-494E-AFDC-A5E318B299AE}" type="datetimeFigureOut">
              <a:rPr lang="en-US" smtClean="0"/>
              <a:pPr/>
              <a:t>8/24/2012</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0A30B8EF-0592-4041-B68B-7833AA1ACD3C}"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2CF6819-1EBA-494E-AFDC-A5E318B299AE}" type="datetimeFigureOut">
              <a:rPr lang="en-US" smtClean="0"/>
              <a:pPr/>
              <a:t>8/24/2012</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0A30B8EF-0592-4041-B68B-7833AA1ACD3C}"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2CF6819-1EBA-494E-AFDC-A5E318B299AE}" type="datetimeFigureOut">
              <a:rPr lang="en-US" smtClean="0"/>
              <a:pPr/>
              <a:t>8/24/2012</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0A30B8EF-0592-4041-B68B-7833AA1ACD3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2CF6819-1EBA-494E-AFDC-A5E318B299AE}" type="datetimeFigureOut">
              <a:rPr lang="en-US" smtClean="0"/>
              <a:pPr/>
              <a:t>8/24/2012</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0A30B8EF-0592-4041-B68B-7833AA1ACD3C}"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2CF6819-1EBA-494E-AFDC-A5E318B299AE}" type="datetimeFigureOut">
              <a:rPr lang="en-US" smtClean="0"/>
              <a:pPr/>
              <a:t>8/24/2012</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A30B8EF-0592-4041-B68B-7833AA1ACD3C}"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2CF6819-1EBA-494E-AFDC-A5E318B299AE}" type="datetimeFigureOut">
              <a:rPr lang="en-US" smtClean="0"/>
              <a:pPr/>
              <a:t>8/24/2012</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A30B8EF-0592-4041-B68B-7833AA1ACD3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ala.org/acrl/standards/informationliteracycompetency"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aacu.org/value/informationliteracy.cf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Information Literacy Standards for Freshmen Seminars</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Libby Knapik</a:t>
            </a:r>
            <a:endParaRPr lang="en-US" dirty="0"/>
          </a:p>
          <a:p>
            <a:r>
              <a:rPr lang="en-US" dirty="0" smtClean="0"/>
              <a:t>Head of Information Literacy Programs</a:t>
            </a:r>
          </a:p>
          <a:p>
            <a:r>
              <a:rPr lang="en-US" dirty="0" smtClean="0"/>
              <a:t> Sacred Heart University</a:t>
            </a:r>
          </a:p>
          <a:p>
            <a:endParaRPr lang="en-US" dirty="0" smtClean="0"/>
          </a:p>
          <a:p>
            <a:endParaRPr lang="en-US"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t>Standard Three:</a:t>
            </a:r>
          </a:p>
          <a:p>
            <a:endParaRPr lang="en-US" b="1" dirty="0" smtClean="0"/>
          </a:p>
          <a:p>
            <a:r>
              <a:rPr lang="en-US" dirty="0" smtClean="0"/>
              <a:t>The information literate student evaluates information and its sources critically and incorporates selected information into his or her knowledge base and value system.</a:t>
            </a:r>
            <a:endParaRPr lang="en-US" dirty="0"/>
          </a:p>
        </p:txBody>
      </p:sp>
      <p:sp>
        <p:nvSpPr>
          <p:cNvPr id="2" name="Title 1"/>
          <p:cNvSpPr>
            <a:spLocks noGrp="1"/>
          </p:cNvSpPr>
          <p:nvPr>
            <p:ph type="title"/>
          </p:nvPr>
        </p:nvSpPr>
        <p:spPr/>
        <p:txBody>
          <a:bodyPr>
            <a:normAutofit/>
          </a:bodyPr>
          <a:lstStyle/>
          <a:p>
            <a:r>
              <a:rPr lang="en-US" dirty="0" smtClean="0"/>
              <a:t>ACRL Standards Continued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t>Standard Four:</a:t>
            </a:r>
          </a:p>
          <a:p>
            <a:endParaRPr lang="en-US" b="1" dirty="0" smtClean="0"/>
          </a:p>
          <a:p>
            <a:r>
              <a:rPr lang="en-US" dirty="0" smtClean="0"/>
              <a:t>The information literate student, individually or as a member of a group, uses information effectively to accomplish a specific purpose.</a:t>
            </a:r>
            <a:endParaRPr lang="en-US" dirty="0"/>
          </a:p>
        </p:txBody>
      </p:sp>
      <p:sp>
        <p:nvSpPr>
          <p:cNvPr id="2" name="Title 1"/>
          <p:cNvSpPr>
            <a:spLocks noGrp="1"/>
          </p:cNvSpPr>
          <p:nvPr>
            <p:ph type="title"/>
          </p:nvPr>
        </p:nvSpPr>
        <p:spPr/>
        <p:txBody>
          <a:bodyPr>
            <a:normAutofit/>
          </a:bodyPr>
          <a:lstStyle/>
          <a:p>
            <a:r>
              <a:rPr lang="en-US" dirty="0" smtClean="0"/>
              <a:t>ACRL Standards Continued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t>Standard Five:</a:t>
            </a:r>
          </a:p>
          <a:p>
            <a:endParaRPr lang="en-US" b="1" dirty="0" smtClean="0"/>
          </a:p>
          <a:p>
            <a:r>
              <a:rPr lang="en-US" dirty="0" smtClean="0"/>
              <a:t>The information literate student understands many of the economic, legal, and social issues surrounding the use of information and accesses and uses information ethically and legally. </a:t>
            </a:r>
            <a:br>
              <a:rPr lang="en-US" dirty="0" smtClean="0"/>
            </a:br>
            <a:endParaRPr lang="en-US" dirty="0"/>
          </a:p>
        </p:txBody>
      </p:sp>
      <p:sp>
        <p:nvSpPr>
          <p:cNvPr id="2" name="Title 1"/>
          <p:cNvSpPr>
            <a:spLocks noGrp="1"/>
          </p:cNvSpPr>
          <p:nvPr>
            <p:ph type="title"/>
          </p:nvPr>
        </p:nvSpPr>
        <p:spPr/>
        <p:txBody>
          <a:bodyPr>
            <a:normAutofit/>
          </a:bodyPr>
          <a:lstStyle/>
          <a:p>
            <a:r>
              <a:rPr lang="en-US" dirty="0" smtClean="0"/>
              <a:t>ACRL Standards Continued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To view the full standards with performance indicators and outcomes please click here:</a:t>
            </a:r>
          </a:p>
          <a:p>
            <a:endParaRPr lang="en-US" dirty="0" smtClean="0"/>
          </a:p>
          <a:p>
            <a:r>
              <a:rPr lang="en-US" dirty="0" smtClean="0">
                <a:hlinkClick r:id="rId2"/>
              </a:rPr>
              <a:t>http://www.ala.org/acrl/standards/informationliteracycompetency</a:t>
            </a:r>
            <a:endParaRPr lang="en-US" dirty="0" smtClean="0"/>
          </a:p>
          <a:p>
            <a:endParaRPr lang="en-US" dirty="0"/>
          </a:p>
        </p:txBody>
      </p:sp>
      <p:sp>
        <p:nvSpPr>
          <p:cNvPr id="2" name="Title 1"/>
          <p:cNvSpPr>
            <a:spLocks noGrp="1"/>
          </p:cNvSpPr>
          <p:nvPr>
            <p:ph type="title"/>
          </p:nvPr>
        </p:nvSpPr>
        <p:spPr/>
        <p:txBody>
          <a:bodyPr>
            <a:normAutofit/>
          </a:bodyPr>
          <a:lstStyle/>
          <a:p>
            <a:r>
              <a:rPr lang="en-US" dirty="0" smtClean="0"/>
              <a:t>ACRL Standards Continued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endParaRPr lang="en-US" dirty="0"/>
          </a:p>
          <a:p>
            <a:r>
              <a:rPr lang="en-US" dirty="0"/>
              <a:t> The VALUE rubrics were developed by teams of faculty experts representing colleges and universities across the United States through a process that examined many existing campus rubrics and related documents for each learning outcome and incorporated additional feedback from faculty. The rubrics articulate fundamental criteria for each learning outcome, with performance descriptors demonstrating progressively more sophisticated levels of attainment. The rubrics are intended for institutional-level use in evaluating and discussing student learning, not for grading. The core expectations articulated in all 15 of the VALUE rubrics can and should be translated into the language of individual campuses, disciplines, and even courses. The utility of the VALUE rubrics is to position learning at all undergraduate levels within a basic framework of expectations such that evidence of learning </a:t>
            </a:r>
            <a:r>
              <a:rPr lang="en-US"/>
              <a:t>can </a:t>
            </a:r>
            <a:r>
              <a:rPr lang="en-US" smtClean="0"/>
              <a:t>be </a:t>
            </a:r>
            <a:r>
              <a:rPr lang="en-US" dirty="0"/>
              <a:t>shared nationally through a common dialog and understanding of student success. </a:t>
            </a:r>
          </a:p>
          <a:p>
            <a:r>
              <a:rPr lang="en-US" dirty="0" smtClean="0"/>
              <a:t>To view or download rubrics please click here: </a:t>
            </a:r>
            <a:r>
              <a:rPr lang="en-US" dirty="0" smtClean="0">
                <a:hlinkClick r:id="rId2"/>
              </a:rPr>
              <a:t>http://www.aacu.org/value/informationliteracy.cfm</a:t>
            </a:r>
            <a:endParaRPr lang="en-US" dirty="0" smtClean="0"/>
          </a:p>
          <a:p>
            <a:endParaRPr lang="en-US" dirty="0"/>
          </a:p>
        </p:txBody>
      </p:sp>
      <p:sp>
        <p:nvSpPr>
          <p:cNvPr id="2" name="Title 1"/>
          <p:cNvSpPr>
            <a:spLocks noGrp="1"/>
          </p:cNvSpPr>
          <p:nvPr>
            <p:ph type="title"/>
          </p:nvPr>
        </p:nvSpPr>
        <p:spPr/>
        <p:txBody>
          <a:bodyPr>
            <a:normAutofit fontScale="90000"/>
          </a:bodyPr>
          <a:lstStyle/>
          <a:p>
            <a:r>
              <a:rPr lang="en-US" dirty="0" smtClean="0"/>
              <a:t>AACU Information Literacy VALUE Rubric</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What we have now</a:t>
            </a:r>
          </a:p>
          <a:p>
            <a:pPr lvl="1"/>
            <a:r>
              <a:rPr lang="en-US" dirty="0" smtClean="0"/>
              <a:t>A class – transfer to an organization in Blackboard?</a:t>
            </a:r>
          </a:p>
          <a:p>
            <a:pPr lvl="1"/>
            <a:r>
              <a:rPr lang="en-US" dirty="0" smtClean="0"/>
              <a:t>Librarians</a:t>
            </a:r>
          </a:p>
          <a:p>
            <a:r>
              <a:rPr lang="en-US" dirty="0" smtClean="0"/>
              <a:t>What we need …</a:t>
            </a:r>
          </a:p>
          <a:p>
            <a:endParaRPr lang="en-US" dirty="0" smtClean="0"/>
          </a:p>
        </p:txBody>
      </p:sp>
      <p:sp>
        <p:nvSpPr>
          <p:cNvPr id="2" name="Title 1"/>
          <p:cNvSpPr>
            <a:spLocks noGrp="1"/>
          </p:cNvSpPr>
          <p:nvPr>
            <p:ph type="title"/>
          </p:nvPr>
        </p:nvSpPr>
        <p:spPr/>
        <p:txBody>
          <a:bodyPr/>
          <a:lstStyle/>
          <a:p>
            <a:r>
              <a:rPr lang="en-US" dirty="0" smtClean="0"/>
              <a:t>Implementation</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What evidence can we offer NEASC that we are continuing to teach information literacy as seriously in the </a:t>
            </a:r>
            <a:r>
              <a:rPr lang="en-US" altLang="en-US" dirty="0" smtClean="0"/>
              <a:t>“</a:t>
            </a:r>
            <a:r>
              <a:rPr lang="en-US" dirty="0" smtClean="0"/>
              <a:t>new core</a:t>
            </a:r>
            <a:r>
              <a:rPr lang="en-US" altLang="en-US" dirty="0" smtClean="0"/>
              <a:t>”</a:t>
            </a:r>
            <a:r>
              <a:rPr lang="en-US" dirty="0" smtClean="0"/>
              <a:t> as we did in the </a:t>
            </a:r>
            <a:r>
              <a:rPr lang="en-US" altLang="en-US" dirty="0" smtClean="0"/>
              <a:t>“</a:t>
            </a:r>
            <a:r>
              <a:rPr lang="en-US" dirty="0" smtClean="0"/>
              <a:t>old core</a:t>
            </a:r>
            <a:r>
              <a:rPr lang="en-US" altLang="en-US" dirty="0" smtClean="0"/>
              <a:t>”</a:t>
            </a:r>
            <a:r>
              <a:rPr lang="en-US" dirty="0" smtClean="0"/>
              <a:t>?</a:t>
            </a:r>
          </a:p>
          <a:p>
            <a:r>
              <a:rPr lang="en-US" dirty="0" smtClean="0"/>
              <a:t>How do we deploy the resources we have in a pedagogically sound and economical manner?</a:t>
            </a:r>
          </a:p>
          <a:p>
            <a:endParaRPr lang="en-US" dirty="0"/>
          </a:p>
        </p:txBody>
      </p:sp>
      <p:sp>
        <p:nvSpPr>
          <p:cNvPr id="2" name="Title 1"/>
          <p:cNvSpPr>
            <a:spLocks noGrp="1"/>
          </p:cNvSpPr>
          <p:nvPr>
            <p:ph type="title"/>
          </p:nvPr>
        </p:nvSpPr>
        <p:spPr/>
        <p:txBody>
          <a:bodyPr/>
          <a:lstStyle/>
          <a:p>
            <a:r>
              <a:rPr lang="en-US" dirty="0" smtClean="0"/>
              <a:t>Assessment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It has been statistically proven to be true that librarians are the most fun people in the world and that the library part of the presentation is always the best!</a:t>
            </a:r>
            <a:endParaRPr lang="en-US" dirty="0"/>
          </a:p>
        </p:txBody>
      </p:sp>
      <p:sp>
        <p:nvSpPr>
          <p:cNvPr id="3" name="Title 2"/>
          <p:cNvSpPr>
            <a:spLocks noGrp="1"/>
          </p:cNvSpPr>
          <p:nvPr>
            <p:ph type="title"/>
          </p:nvPr>
        </p:nvSpPr>
        <p:spPr/>
        <p:txBody>
          <a:bodyPr/>
          <a:lstStyle/>
          <a:p>
            <a:r>
              <a:rPr lang="en-US" dirty="0" smtClean="0"/>
              <a:t>Statistics Show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Association of College and Research Libraries (ACRL) defines Information literacy as a set of abilities enabling individuals to "recognize when information is needed and have the ability to locate, evaluate, and use effectively the needed information."</a:t>
            </a:r>
            <a:endParaRPr lang="en-US" dirty="0"/>
          </a:p>
        </p:txBody>
      </p:sp>
      <p:sp>
        <p:nvSpPr>
          <p:cNvPr id="2" name="Title 1"/>
          <p:cNvSpPr>
            <a:spLocks noGrp="1"/>
          </p:cNvSpPr>
          <p:nvPr>
            <p:ph type="title"/>
          </p:nvPr>
        </p:nvSpPr>
        <p:spPr/>
        <p:txBody>
          <a:bodyPr>
            <a:normAutofit/>
          </a:bodyPr>
          <a:lstStyle/>
          <a:p>
            <a:r>
              <a:rPr lang="en-US" dirty="0" smtClean="0"/>
              <a:t>Information Literacy Defined</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Information literacy forms the basis for lifelong learning. It is common to all disciplines, to all learning environments, and to all levels of education. It enables learners to master content and extend their investigations, become more self-directed, and assume greater control over their own learning. An information literate individual is able to:</a:t>
            </a:r>
          </a:p>
          <a:p>
            <a:r>
              <a:rPr lang="en-US" dirty="0" smtClean="0"/>
              <a:t>Determine the extent of information needed </a:t>
            </a:r>
          </a:p>
          <a:p>
            <a:r>
              <a:rPr lang="en-US" dirty="0" smtClean="0"/>
              <a:t>Access the needed information effectively and efficiently </a:t>
            </a:r>
          </a:p>
          <a:p>
            <a:r>
              <a:rPr lang="en-US" dirty="0" smtClean="0"/>
              <a:t>Evaluate information and its sources critically </a:t>
            </a:r>
          </a:p>
          <a:p>
            <a:r>
              <a:rPr lang="en-US" dirty="0" smtClean="0"/>
              <a:t>Incorporate selected information into one’s knowledge base </a:t>
            </a:r>
          </a:p>
          <a:p>
            <a:r>
              <a:rPr lang="en-US" dirty="0" smtClean="0"/>
              <a:t>Use information effectively to accomplish a specific purpose </a:t>
            </a:r>
          </a:p>
          <a:p>
            <a:r>
              <a:rPr lang="en-US" dirty="0" smtClean="0"/>
              <a:t>Understand the economic, legal, and social issues surrounding the use of information, and access and use information ethically and legally </a:t>
            </a:r>
          </a:p>
          <a:p>
            <a:endParaRPr lang="en-US" dirty="0"/>
          </a:p>
        </p:txBody>
      </p:sp>
      <p:sp>
        <p:nvSpPr>
          <p:cNvPr id="2" name="Title 1"/>
          <p:cNvSpPr>
            <a:spLocks noGrp="1"/>
          </p:cNvSpPr>
          <p:nvPr>
            <p:ph type="title"/>
          </p:nvPr>
        </p:nvSpPr>
        <p:spPr/>
        <p:txBody>
          <a:bodyPr>
            <a:normAutofit/>
          </a:bodyPr>
          <a:lstStyle/>
          <a:p>
            <a:r>
              <a:rPr lang="en-US" dirty="0" smtClean="0"/>
              <a:t>Information Literacy Defined</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4.7   The institution ensures that students use information resources and information technology as an integral part of their education.  The institution provides appropriate orientation and training for use of these resources , as well as instruction and support in information literacy and information technology appropriate to the degree level and field of study.</a:t>
            </a:r>
          </a:p>
          <a:p>
            <a:pPr>
              <a:buNone/>
            </a:pPr>
            <a:endParaRPr lang="en-US" dirty="0"/>
          </a:p>
        </p:txBody>
      </p:sp>
      <p:sp>
        <p:nvSpPr>
          <p:cNvPr id="2" name="Title 1"/>
          <p:cNvSpPr>
            <a:spLocks noGrp="1"/>
          </p:cNvSpPr>
          <p:nvPr>
            <p:ph type="title"/>
          </p:nvPr>
        </p:nvSpPr>
        <p:spPr/>
        <p:txBody>
          <a:bodyPr>
            <a:normAutofit fontScale="90000"/>
          </a:bodyPr>
          <a:lstStyle/>
          <a:p>
            <a:r>
              <a:rPr lang="en-US" dirty="0" smtClean="0"/>
              <a:t>NEASC Standards for Information Literacy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7.6   Faculty, staff, and students are provided appropriate training and support to make effective use of library and information resources, and instructional and information technology.</a:t>
            </a:r>
          </a:p>
          <a:p>
            <a:r>
              <a:rPr lang="en-US" dirty="0" smtClean="0"/>
              <a:t>7.9   The institution demonstrates that students use information resources and technology as an integral part of their education, attaining levels of proficiency appropriate to their degree and subject or professional field of study.</a:t>
            </a:r>
            <a:endParaRPr lang="en-US" dirty="0"/>
          </a:p>
        </p:txBody>
      </p:sp>
      <p:sp>
        <p:nvSpPr>
          <p:cNvPr id="2" name="Title 1"/>
          <p:cNvSpPr>
            <a:spLocks noGrp="1"/>
          </p:cNvSpPr>
          <p:nvPr>
            <p:ph type="title"/>
          </p:nvPr>
        </p:nvSpPr>
        <p:spPr/>
        <p:txBody>
          <a:bodyPr>
            <a:normAutofit fontScale="90000"/>
          </a:bodyPr>
          <a:lstStyle/>
          <a:p>
            <a:r>
              <a:rPr lang="en-US" dirty="0" smtClean="0"/>
              <a:t>NEASC Standards Continued …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7.10   The institution ensures that throughout their program of study students acquire increasingly sophisticated skills in evaluating the quality of information sources appropriate to their field of study and the level of the degree program.</a:t>
            </a:r>
            <a:endParaRPr lang="en-US" dirty="0"/>
          </a:p>
        </p:txBody>
      </p:sp>
      <p:sp>
        <p:nvSpPr>
          <p:cNvPr id="2" name="Title 1"/>
          <p:cNvSpPr>
            <a:spLocks noGrp="1"/>
          </p:cNvSpPr>
          <p:nvPr>
            <p:ph type="title"/>
          </p:nvPr>
        </p:nvSpPr>
        <p:spPr/>
        <p:txBody>
          <a:bodyPr>
            <a:normAutofit/>
          </a:bodyPr>
          <a:lstStyle/>
          <a:p>
            <a:r>
              <a:rPr lang="en-US" dirty="0" smtClean="0"/>
              <a:t>NEASC Standards Continued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smtClean="0"/>
              <a:t>Standard One:</a:t>
            </a:r>
          </a:p>
          <a:p>
            <a:endParaRPr lang="en-US" b="1" dirty="0" smtClean="0"/>
          </a:p>
          <a:p>
            <a:r>
              <a:rPr lang="en-US" dirty="0" smtClean="0"/>
              <a:t>The information literate student determines the nature and extent of the information needed.</a:t>
            </a:r>
          </a:p>
          <a:p>
            <a:endParaRPr lang="en-US" dirty="0"/>
          </a:p>
        </p:txBody>
      </p:sp>
      <p:sp>
        <p:nvSpPr>
          <p:cNvPr id="2" name="Title 1"/>
          <p:cNvSpPr>
            <a:spLocks noGrp="1"/>
          </p:cNvSpPr>
          <p:nvPr>
            <p:ph type="title"/>
          </p:nvPr>
        </p:nvSpPr>
        <p:spPr/>
        <p:txBody>
          <a:bodyPr>
            <a:normAutofit fontScale="90000"/>
          </a:bodyPr>
          <a:lstStyle/>
          <a:p>
            <a:r>
              <a:rPr lang="en-US" dirty="0" smtClean="0"/>
              <a:t>ACRL Standards for Information Literacy</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t>Standard Two:</a:t>
            </a:r>
          </a:p>
          <a:p>
            <a:endParaRPr lang="en-US" b="1" dirty="0" smtClean="0"/>
          </a:p>
          <a:p>
            <a:r>
              <a:rPr lang="en-US" dirty="0" smtClean="0"/>
              <a:t>The information literate student accesses needed information effectively and efficiently.</a:t>
            </a:r>
            <a:endParaRPr lang="en-US" dirty="0"/>
          </a:p>
        </p:txBody>
      </p:sp>
      <p:sp>
        <p:nvSpPr>
          <p:cNvPr id="2" name="Title 1"/>
          <p:cNvSpPr>
            <a:spLocks noGrp="1"/>
          </p:cNvSpPr>
          <p:nvPr>
            <p:ph type="title"/>
          </p:nvPr>
        </p:nvSpPr>
        <p:spPr/>
        <p:txBody>
          <a:bodyPr>
            <a:normAutofit/>
          </a:bodyPr>
          <a:lstStyle/>
          <a:p>
            <a:r>
              <a:rPr lang="en-US" dirty="0" smtClean="0"/>
              <a:t>ACRL Standards Continued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257</TotalTime>
  <Words>777</Words>
  <Application>Microsoft Office PowerPoint</Application>
  <PresentationFormat>On-screen Show (4:3)</PresentationFormat>
  <Paragraphs>59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Concourse</vt:lpstr>
      <vt:lpstr>Information Literacy Standards for Freshmen Seminars</vt:lpstr>
      <vt:lpstr>Statistics Show …</vt:lpstr>
      <vt:lpstr>Information Literacy Defined</vt:lpstr>
      <vt:lpstr>Information Literacy Defined</vt:lpstr>
      <vt:lpstr>NEASC Standards for Information Literacy </vt:lpstr>
      <vt:lpstr>NEASC Standards Continued … </vt:lpstr>
      <vt:lpstr>NEASC Standards Continued …</vt:lpstr>
      <vt:lpstr>ACRL Standards for Information Literacy</vt:lpstr>
      <vt:lpstr>ACRL Standards Continued …</vt:lpstr>
      <vt:lpstr>ACRL Standards Continued …</vt:lpstr>
      <vt:lpstr>ACRL Standards Continued …</vt:lpstr>
      <vt:lpstr>ACRL Standards Continued …</vt:lpstr>
      <vt:lpstr>ACRL Standards Continued …</vt:lpstr>
      <vt:lpstr>AACU Information Literacy VALUE Rubric</vt:lpstr>
      <vt:lpstr>Implementation</vt:lpstr>
      <vt:lpstr>Assessment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Literacy Standards for Freshmen Seminars</dc:title>
  <dc:creator>Ref</dc:creator>
  <cp:lastModifiedBy>knapike</cp:lastModifiedBy>
  <cp:revision>25</cp:revision>
  <dcterms:created xsi:type="dcterms:W3CDTF">2011-12-21T15:18:49Z</dcterms:created>
  <dcterms:modified xsi:type="dcterms:W3CDTF">2012-08-24T15:09:16Z</dcterms:modified>
</cp:coreProperties>
</file>