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0"/>
  </p:handoutMasterIdLst>
  <p:sldIdLst>
    <p:sldId id="256" r:id="rId2"/>
    <p:sldId id="258" r:id="rId3"/>
    <p:sldId id="266" r:id="rId4"/>
    <p:sldId id="267" r:id="rId5"/>
    <p:sldId id="259" r:id="rId6"/>
    <p:sldId id="260" r:id="rId7"/>
    <p:sldId id="268" r:id="rId8"/>
    <p:sldId id="269" r:id="rId9"/>
    <p:sldId id="261" r:id="rId10"/>
    <p:sldId id="270" r:id="rId11"/>
    <p:sldId id="262" r:id="rId12"/>
    <p:sldId id="263" r:id="rId13"/>
    <p:sldId id="264" r:id="rId14"/>
    <p:sldId id="271" r:id="rId15"/>
    <p:sldId id="265" r:id="rId16"/>
    <p:sldId id="272" r:id="rId17"/>
    <p:sldId id="273"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2BFB977-5660-477B-8A00-CBB88C6D0FC0}" type="datetimeFigureOut">
              <a:rPr lang="en-US" smtClean="0"/>
              <a:pPr/>
              <a:t>5/3/2013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1DF421-BA72-483F-9FD8-8CA92AB14B52}"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EE0D73C-D93F-4E90-9F1B-678752AC2C0A}"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0D73C-D93F-4E90-9F1B-678752AC2C0A}" type="slidenum">
              <a:rPr lang="en-US" smtClean="0"/>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0D73C-D93F-4E90-9F1B-678752AC2C0A}" type="slidenum">
              <a:rPr lang="en-US" smtClean="0"/>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E0D73C-D93F-4E90-9F1B-678752AC2C0A}"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EE0D73C-D93F-4E90-9F1B-678752AC2C0A}" type="slidenum">
              <a:rPr lang="en-US" smtClean="0"/>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0D73C-D93F-4E90-9F1B-678752AC2C0A}"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E0D73C-D93F-4E90-9F1B-678752AC2C0A}"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E0D73C-D93F-4E90-9F1B-678752AC2C0A}" type="slidenum">
              <a:rPr lang="en-US" smtClean="0"/>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E0D73C-D93F-4E90-9F1B-678752AC2C0A}" type="slidenum">
              <a:rPr lang="en-US" smtClean="0"/>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E0D73C-D93F-4E90-9F1B-678752AC2C0A}"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F8AB96-E037-4AAC-B242-3744F686FDC4}" type="datetimeFigureOut">
              <a:rPr lang="en-US" smtClean="0"/>
              <a:pPr/>
              <a:t>5/3/2013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EE0D73C-D93F-4E90-9F1B-678752AC2C0A}"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FF8AB96-E037-4AAC-B242-3744F686FDC4}" type="datetimeFigureOut">
              <a:rPr lang="en-US" smtClean="0"/>
              <a:pPr/>
              <a:t>5/3/2013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EE0D73C-D93F-4E90-9F1B-678752AC2C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0-www.credoreference.com.enterprise.sacredheart.edu/home.do" TargetMode="External"/><Relationship Id="rId2" Type="http://schemas.openxmlformats.org/officeDocument/2006/relationships/hyperlink" Target="http://sacredheart.illiad.oclc.org/illiad/" TargetMode="External"/><Relationship Id="rId1" Type="http://schemas.openxmlformats.org/officeDocument/2006/relationships/slideLayout" Target="../slideLayouts/slideLayout2.xml"/><Relationship Id="rId4" Type="http://schemas.openxmlformats.org/officeDocument/2006/relationships/hyperlink" Target="http://0-library.cqpress.com.enterprise.sacredheart.edu/cqresearch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refworks.com/" TargetMode="External"/><Relationship Id="rId2" Type="http://schemas.openxmlformats.org/officeDocument/2006/relationships/hyperlink" Target="http://library.sacredheart.edu/style-guides" TargetMode="External"/><Relationship Id="rId1" Type="http://schemas.openxmlformats.org/officeDocument/2006/relationships/slideLayout" Target="../slideLayouts/slideLayout2.xml"/><Relationship Id="rId5" Type="http://schemas.openxmlformats.org/officeDocument/2006/relationships/hyperlink" Target="http://www.zotero.org/" TargetMode="External"/><Relationship Id="rId4" Type="http://schemas.openxmlformats.org/officeDocument/2006/relationships/hyperlink" Target="http://refworks.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libanswers.sacredheart.edu/search.php" TargetMode="External"/><Relationship Id="rId2" Type="http://schemas.openxmlformats.org/officeDocument/2006/relationships/hyperlink" Target="mailto:reference@sacredheart.edu"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library.sacredheart.edu/Individual_Research_Consultatio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jansena@sacredheart.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outube.com/watch?v=WN-PfZFTuE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library.sacredheart.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terprise.sacredheart.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brary.sacredheart.edu/databases-subject" TargetMode="External"/><Relationship Id="rId2" Type="http://schemas.openxmlformats.org/officeDocument/2006/relationships/hyperlink" Target="http://library.sacredheart.edu/databases"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0-web.ebscohost.com.enterprise.sacredheart.edu/ehost/search/advanced?sid=b4902d4a-2ff2-4427-afdd-a6854e8a5b98@sessionmgr104&amp;vid=1&amp;hid=10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286000"/>
          </a:xfrm>
        </p:spPr>
        <p:txBody>
          <a:bodyPr>
            <a:normAutofit fontScale="92500" lnSpcReduction="10000"/>
          </a:bodyPr>
          <a:lstStyle/>
          <a:p>
            <a:r>
              <a:rPr lang="en-US" sz="3600" b="1" dirty="0" smtClean="0"/>
              <a:t>A Sacred Heart University Colloquium on Information Literacy</a:t>
            </a:r>
          </a:p>
          <a:p>
            <a:r>
              <a:rPr lang="en-US" sz="2400" b="1" dirty="0" smtClean="0"/>
              <a:t>October 3, 2012</a:t>
            </a:r>
          </a:p>
          <a:p>
            <a:r>
              <a:rPr lang="en-US" sz="2400" dirty="0" smtClean="0"/>
              <a:t>By Amy Jansen</a:t>
            </a:r>
            <a:endParaRPr lang="en-US" sz="2400" dirty="0"/>
          </a:p>
        </p:txBody>
      </p:sp>
      <p:sp>
        <p:nvSpPr>
          <p:cNvPr id="2" name="Title 1"/>
          <p:cNvSpPr>
            <a:spLocks noGrp="1"/>
          </p:cNvSpPr>
          <p:nvPr>
            <p:ph type="ctrTitle"/>
          </p:nvPr>
        </p:nvSpPr>
        <p:spPr/>
        <p:txBody>
          <a:bodyPr/>
          <a:lstStyle/>
          <a:p>
            <a:r>
              <a:rPr lang="en-US" b="1" dirty="0" smtClean="0"/>
              <a:t>Getting Started in the Library</a:t>
            </a:r>
            <a:endParaRPr lang="en-US" b="1"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Scholarly vs. Popular Sources</a:t>
            </a:r>
            <a:endParaRPr lang="en-US" dirty="0"/>
          </a:p>
        </p:txBody>
      </p:sp>
      <p:sp>
        <p:nvSpPr>
          <p:cNvPr id="5" name="Text Placeholder 4"/>
          <p:cNvSpPr>
            <a:spLocks noGrp="1"/>
          </p:cNvSpPr>
          <p:nvPr>
            <p:ph sz="quarter" idx="1"/>
          </p:nvPr>
        </p:nvSpPr>
        <p:spPr/>
        <p:txBody>
          <a:bodyPr/>
          <a:lstStyle/>
          <a:p>
            <a:r>
              <a:rPr lang="en-US" dirty="0" smtClean="0"/>
              <a:t>Scholarly Journals</a:t>
            </a:r>
          </a:p>
          <a:p>
            <a:pPr lvl="1"/>
            <a:r>
              <a:rPr lang="en-US" sz="2000" dirty="0" smtClean="0"/>
              <a:t>Expert or scholar authors</a:t>
            </a:r>
          </a:p>
          <a:p>
            <a:pPr lvl="1"/>
            <a:r>
              <a:rPr lang="en-US" sz="2000" dirty="0" smtClean="0"/>
              <a:t>Other scholars review articles before publishing</a:t>
            </a:r>
          </a:p>
          <a:p>
            <a:pPr lvl="1"/>
            <a:r>
              <a:rPr lang="en-US" sz="2000" dirty="0" smtClean="0"/>
              <a:t>More specialized, research topics</a:t>
            </a:r>
          </a:p>
          <a:p>
            <a:pPr lvl="1"/>
            <a:r>
              <a:rPr lang="en-US" sz="2000" dirty="0" smtClean="0"/>
              <a:t>Thorough citations &amp; lengthy bibliographies</a:t>
            </a:r>
          </a:p>
          <a:p>
            <a:pPr lvl="1"/>
            <a:r>
              <a:rPr lang="en-US" sz="2000" dirty="0" smtClean="0"/>
              <a:t>Audience: scholars and students</a:t>
            </a:r>
          </a:p>
          <a:p>
            <a:pPr lvl="1"/>
            <a:endParaRPr lang="en-US" dirty="0" smtClean="0"/>
          </a:p>
          <a:p>
            <a:pPr>
              <a:buNone/>
            </a:pPr>
            <a:endParaRPr lang="en-US" dirty="0"/>
          </a:p>
        </p:txBody>
      </p:sp>
      <p:sp>
        <p:nvSpPr>
          <p:cNvPr id="9" name="Content Placeholder 8"/>
          <p:cNvSpPr>
            <a:spLocks noGrp="1"/>
          </p:cNvSpPr>
          <p:nvPr>
            <p:ph sz="quarter" idx="2"/>
          </p:nvPr>
        </p:nvSpPr>
        <p:spPr>
          <a:xfrm>
            <a:off x="4933950" y="1447800"/>
            <a:ext cx="3905250" cy="4572000"/>
          </a:xfrm>
        </p:spPr>
        <p:txBody>
          <a:bodyPr/>
          <a:lstStyle/>
          <a:p>
            <a:r>
              <a:rPr lang="en-US" dirty="0" smtClean="0"/>
              <a:t>Popular Magazines &amp; Newspapers</a:t>
            </a:r>
          </a:p>
          <a:p>
            <a:pPr lvl="1"/>
            <a:r>
              <a:rPr lang="en-US" sz="2000" dirty="0" smtClean="0"/>
              <a:t>Journalists or non-academic general authors</a:t>
            </a:r>
          </a:p>
          <a:p>
            <a:pPr lvl="1"/>
            <a:r>
              <a:rPr lang="en-US" sz="2000" dirty="0" smtClean="0"/>
              <a:t>Content reviewed for appeal &amp; popularity, but not as a contribution to field of study</a:t>
            </a:r>
          </a:p>
          <a:p>
            <a:pPr lvl="1"/>
            <a:r>
              <a:rPr lang="en-US" sz="2000" dirty="0" smtClean="0"/>
              <a:t>Broad, “light,” or popular topics</a:t>
            </a:r>
          </a:p>
          <a:p>
            <a:pPr lvl="1"/>
            <a:r>
              <a:rPr lang="en-US" sz="2000" dirty="0" smtClean="0"/>
              <a:t>Few or no citations </a:t>
            </a:r>
          </a:p>
          <a:p>
            <a:pPr lvl="1"/>
            <a:r>
              <a:rPr lang="en-US" sz="2000" dirty="0" smtClean="0"/>
              <a:t>Audience: general public</a:t>
            </a:r>
          </a:p>
          <a:p>
            <a:pPr lvl="1"/>
            <a:endParaRPr lang="en-US" dirty="0" smtClean="0"/>
          </a:p>
          <a:p>
            <a:pPr lvl="1"/>
            <a:endParaRPr lang="en-US" dirty="0" smtClean="0"/>
          </a:p>
          <a:p>
            <a:endParaRPr lang="en-US" dirty="0" smtClean="0"/>
          </a:p>
          <a:p>
            <a:endParaRPr lang="en-US" dirty="0"/>
          </a:p>
        </p:txBody>
      </p:sp>
      <p:pic>
        <p:nvPicPr>
          <p:cNvPr id="10" name="Picture 9" descr="scholarly jrnls.jpg"/>
          <p:cNvPicPr>
            <a:picLocks noChangeAspect="1"/>
          </p:cNvPicPr>
          <p:nvPr/>
        </p:nvPicPr>
        <p:blipFill>
          <a:blip r:embed="rId2" cstate="print"/>
          <a:stretch>
            <a:fillRect/>
          </a:stretch>
        </p:blipFill>
        <p:spPr>
          <a:xfrm>
            <a:off x="990600" y="5257800"/>
            <a:ext cx="3390900" cy="1476375"/>
          </a:xfrm>
          <a:prstGeom prst="rect">
            <a:avLst/>
          </a:prstGeom>
        </p:spPr>
      </p:pic>
      <p:pic>
        <p:nvPicPr>
          <p:cNvPr id="11" name="Picture 10" descr="popular jrnls.jpg"/>
          <p:cNvPicPr>
            <a:picLocks noChangeAspect="1"/>
          </p:cNvPicPr>
          <p:nvPr/>
        </p:nvPicPr>
        <p:blipFill>
          <a:blip r:embed="rId3" cstate="print"/>
          <a:stretch>
            <a:fillRect/>
          </a:stretch>
        </p:blipFill>
        <p:spPr>
          <a:xfrm>
            <a:off x="5105400" y="5334000"/>
            <a:ext cx="3267075" cy="1343025"/>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944562"/>
          </a:xfrm>
        </p:spPr>
        <p:txBody>
          <a:bodyPr>
            <a:normAutofit fontScale="90000"/>
          </a:bodyPr>
          <a:lstStyle/>
          <a:p>
            <a:pPr algn="ctr"/>
            <a:r>
              <a:rPr lang="en-US" dirty="0" smtClean="0"/>
              <a:t>What do all of those library terms mean?</a:t>
            </a:r>
            <a:endParaRPr lang="en-US" dirty="0"/>
          </a:p>
        </p:txBody>
      </p:sp>
      <p:sp>
        <p:nvSpPr>
          <p:cNvPr id="3" name="Content Placeholder 2"/>
          <p:cNvSpPr>
            <a:spLocks noGrp="1"/>
          </p:cNvSpPr>
          <p:nvPr>
            <p:ph sz="quarter" idx="1"/>
          </p:nvPr>
        </p:nvSpPr>
        <p:spPr>
          <a:xfrm>
            <a:off x="914400" y="1447800"/>
            <a:ext cx="7772400" cy="4876800"/>
          </a:xfrm>
        </p:spPr>
        <p:txBody>
          <a:bodyPr>
            <a:normAutofit fontScale="77500" lnSpcReduction="20000"/>
          </a:bodyPr>
          <a:lstStyle/>
          <a:p>
            <a:r>
              <a:rPr lang="en-US" sz="1900" b="1" dirty="0" smtClean="0"/>
              <a:t>Boolean Searching</a:t>
            </a:r>
            <a:r>
              <a:rPr lang="en-US" sz="1900" dirty="0" smtClean="0"/>
              <a:t> – A system of logic that allows the user to combine words or phrases representing  key concepts when searching in a library database or the library catalog (i.e. “global warming </a:t>
            </a:r>
            <a:r>
              <a:rPr lang="en-US" sz="1900" b="1" dirty="0" smtClean="0"/>
              <a:t>and</a:t>
            </a:r>
            <a:r>
              <a:rPr lang="en-US" sz="1900" dirty="0" smtClean="0"/>
              <a:t> flooding”; “football </a:t>
            </a:r>
            <a:r>
              <a:rPr lang="en-US" sz="1900" b="1" dirty="0" smtClean="0"/>
              <a:t>or</a:t>
            </a:r>
            <a:r>
              <a:rPr lang="en-US" sz="1900" dirty="0" smtClean="0"/>
              <a:t> soccer </a:t>
            </a:r>
            <a:r>
              <a:rPr lang="en-US" sz="1900" b="1" dirty="0" smtClean="0"/>
              <a:t>not</a:t>
            </a:r>
            <a:r>
              <a:rPr lang="en-US" sz="1900" dirty="0" smtClean="0"/>
              <a:t> sports” – </a:t>
            </a:r>
            <a:r>
              <a:rPr lang="en-US" sz="1900" b="1" u="sng" dirty="0" smtClean="0"/>
              <a:t>and</a:t>
            </a:r>
            <a:r>
              <a:rPr lang="en-US" sz="1900" b="1" dirty="0" smtClean="0"/>
              <a:t>, </a:t>
            </a:r>
            <a:r>
              <a:rPr lang="en-US" sz="1900" b="1" u="sng" dirty="0" smtClean="0"/>
              <a:t>or</a:t>
            </a:r>
            <a:r>
              <a:rPr lang="en-US" sz="1900" b="1" dirty="0" smtClean="0"/>
              <a:t>, </a:t>
            </a:r>
            <a:r>
              <a:rPr lang="en-US" sz="1900" b="1" u="sng" dirty="0" smtClean="0"/>
              <a:t>not</a:t>
            </a:r>
            <a:r>
              <a:rPr lang="en-US" sz="1900" b="1" dirty="0" smtClean="0"/>
              <a:t> </a:t>
            </a:r>
            <a:r>
              <a:rPr lang="en-US" sz="1900" dirty="0" smtClean="0"/>
              <a:t>are the Boolean operators).</a:t>
            </a:r>
          </a:p>
          <a:p>
            <a:r>
              <a:rPr lang="en-US" sz="1900" b="1" dirty="0" smtClean="0"/>
              <a:t>Catalog</a:t>
            </a:r>
            <a:r>
              <a:rPr lang="en-US" sz="1900" dirty="0" smtClean="0"/>
              <a:t> – A comprehensive list of the books, videos, journals and other materials in the library collection; most, including SHU Library’s, are searchable online. </a:t>
            </a:r>
          </a:p>
          <a:p>
            <a:r>
              <a:rPr lang="en-US" sz="1900" b="1" dirty="0" smtClean="0"/>
              <a:t>Database</a:t>
            </a:r>
            <a:r>
              <a:rPr lang="en-US" sz="1900" dirty="0" smtClean="0"/>
              <a:t> - Databases are online resources that the library subscribes to that contain articles and other information from a wide range of sources, such as magazines, newspapers, journals and reference books.</a:t>
            </a:r>
          </a:p>
          <a:p>
            <a:r>
              <a:rPr lang="en-US" sz="1900" b="1" dirty="0" smtClean="0"/>
              <a:t>Interlibrary Loan (ILL) - </a:t>
            </a:r>
            <a:r>
              <a:rPr lang="en-US" sz="1900" dirty="0" smtClean="0"/>
              <a:t>When a book, journal article or video needed by a student or faculty member is unavailable, the student may request that it be borrowed from another library by submitting this </a:t>
            </a:r>
            <a:r>
              <a:rPr lang="en-US" sz="1900" dirty="0" smtClean="0">
                <a:hlinkClick r:id="rId2"/>
              </a:rPr>
              <a:t>online form</a:t>
            </a:r>
            <a:r>
              <a:rPr lang="en-US" sz="1900" dirty="0" smtClean="0"/>
              <a:t>.</a:t>
            </a:r>
          </a:p>
          <a:p>
            <a:r>
              <a:rPr lang="en-US" sz="1900" b="1" dirty="0" smtClean="0"/>
              <a:t>Journal</a:t>
            </a:r>
            <a:r>
              <a:rPr lang="en-US" sz="1900" dirty="0" smtClean="0"/>
              <a:t> - A periodical (something that is regularly published, unlike a book which is usually published just once) devoted to publishing original research and commentary on current developments in a specific field of study.</a:t>
            </a:r>
          </a:p>
          <a:p>
            <a:r>
              <a:rPr lang="en-US" sz="1900" b="1" dirty="0" smtClean="0"/>
              <a:t>Reference Book</a:t>
            </a:r>
            <a:r>
              <a:rPr lang="en-US" sz="1900" dirty="0" smtClean="0"/>
              <a:t> - A book designed to be consulted for authoritative background information or topic definitions rather than read cover to cover. Print reference books are shelved in the reference room and have to be used in the library—they cannot be checked out.  The SHU Library also makes available a number of online reference sources through </a:t>
            </a:r>
            <a:r>
              <a:rPr lang="en-US" sz="1900" dirty="0" smtClean="0">
                <a:hlinkClick r:id="rId3"/>
              </a:rPr>
              <a:t>Credo Reference</a:t>
            </a:r>
            <a:r>
              <a:rPr lang="en-US" sz="1900" dirty="0" smtClean="0"/>
              <a:t> &amp; </a:t>
            </a:r>
            <a:r>
              <a:rPr lang="en-US" sz="1900" dirty="0" smtClean="0">
                <a:hlinkClick r:id="rId4"/>
              </a:rPr>
              <a:t>CQ Researcher</a:t>
            </a:r>
            <a:r>
              <a:rPr lang="en-US" sz="1900" dirty="0" smtClean="0"/>
              <a:t> that can be used from any computer, either on-campus or off-campus (with your network login/password).</a:t>
            </a:r>
          </a:p>
          <a:p>
            <a:r>
              <a:rPr lang="en-US" sz="1900" b="1" dirty="0" smtClean="0"/>
              <a:t>Truncation</a:t>
            </a:r>
            <a:r>
              <a:rPr lang="en-US" sz="1900" dirty="0" smtClean="0"/>
              <a:t> - The dropping of characters and the addition of a symbol at the end of a word in a keyword search to retrieve other forms of a word (i.e. adolescen* to search for adolescent, adolescents and adolescence).   </a:t>
            </a:r>
          </a:p>
          <a:p>
            <a:endParaRPr lang="en-US" sz="18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I find help with citing sources?</a:t>
            </a:r>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smtClean="0"/>
              <a:t>In academic writing, it is VERY important to properly cite your sources. </a:t>
            </a:r>
          </a:p>
          <a:p>
            <a:pPr>
              <a:buNone/>
            </a:pPr>
            <a:endParaRPr lang="en-US" b="1" dirty="0" smtClean="0">
              <a:hlinkClick r:id="rId2"/>
            </a:endParaRPr>
          </a:p>
          <a:p>
            <a:r>
              <a:rPr lang="en-US" b="1" dirty="0" smtClean="0">
                <a:hlinkClick r:id="rId2"/>
              </a:rPr>
              <a:t>Citation Quick Guides</a:t>
            </a:r>
            <a:endParaRPr lang="en-US" b="1" dirty="0" smtClean="0"/>
          </a:p>
          <a:p>
            <a:pPr lvl="1"/>
            <a:r>
              <a:rPr lang="en-US" dirty="0" smtClean="0">
                <a:hlinkClick r:id="rId3"/>
              </a:rPr>
              <a:t>MLA</a:t>
            </a:r>
          </a:p>
          <a:p>
            <a:pPr lvl="1"/>
            <a:r>
              <a:rPr lang="en-US" dirty="0" smtClean="0">
                <a:hlinkClick r:id="rId3"/>
              </a:rPr>
              <a:t>APA</a:t>
            </a:r>
          </a:p>
          <a:p>
            <a:pPr lvl="1"/>
            <a:r>
              <a:rPr lang="en-US" dirty="0" smtClean="0">
                <a:hlinkClick r:id="rId3"/>
              </a:rPr>
              <a:t>Chicago</a:t>
            </a:r>
          </a:p>
          <a:p>
            <a:endParaRPr lang="en-US" b="1" dirty="0" smtClean="0">
              <a:hlinkClick r:id="rId4"/>
            </a:endParaRPr>
          </a:p>
          <a:p>
            <a:r>
              <a:rPr lang="en-US" b="1" dirty="0" smtClean="0">
                <a:hlinkClick r:id="rId4"/>
              </a:rPr>
              <a:t>RefWorks</a:t>
            </a:r>
            <a:r>
              <a:rPr lang="en-US" dirty="0" smtClean="0"/>
              <a:t>:  a citation management tool </a:t>
            </a:r>
          </a:p>
          <a:p>
            <a:pPr lvl="1"/>
            <a:r>
              <a:rPr lang="en-US" dirty="0" smtClean="0"/>
              <a:t>import references from electronic databases and catalogs or enter manually and format them in a wide variety of citation styles </a:t>
            </a:r>
          </a:p>
          <a:p>
            <a:pPr lvl="1"/>
            <a:r>
              <a:rPr lang="en-US" dirty="0" smtClean="0"/>
              <a:t>Store all of your citations online</a:t>
            </a:r>
          </a:p>
          <a:p>
            <a:pPr>
              <a:buNone/>
            </a:pPr>
            <a:endParaRPr lang="en-US" dirty="0" smtClean="0"/>
          </a:p>
          <a:p>
            <a:r>
              <a:rPr lang="en-US" b="1" dirty="0" smtClean="0">
                <a:hlinkClick r:id="rId5" tooltip="Open this link"/>
              </a:rPr>
              <a:t>Zotero</a:t>
            </a:r>
            <a:r>
              <a:rPr lang="en-US" b="1" dirty="0" smtClean="0"/>
              <a:t>: </a:t>
            </a:r>
            <a:r>
              <a:rPr lang="en-US" dirty="0" smtClean="0"/>
              <a:t>free, easy-to-use Firefox extension to help you collect, manage, cite, and share your research sources</a:t>
            </a:r>
          </a:p>
          <a:p>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 need a book or article that SHU Library does </a:t>
            </a:r>
            <a:r>
              <a:rPr lang="en-US" u="sng" dirty="0" smtClean="0"/>
              <a:t>not</a:t>
            </a:r>
            <a:r>
              <a:rPr lang="en-US" dirty="0" smtClean="0"/>
              <a:t> have, how can I get it?</a:t>
            </a:r>
            <a:endParaRPr lang="en-US" dirty="0"/>
          </a:p>
        </p:txBody>
      </p:sp>
      <p:sp>
        <p:nvSpPr>
          <p:cNvPr id="3" name="Content Placeholder 2"/>
          <p:cNvSpPr>
            <a:spLocks noGrp="1"/>
          </p:cNvSpPr>
          <p:nvPr>
            <p:ph sz="quarter" idx="1"/>
          </p:nvPr>
        </p:nvSpPr>
        <p:spPr/>
        <p:txBody>
          <a:bodyPr/>
          <a:lstStyle/>
          <a:p>
            <a:r>
              <a:rPr lang="en-US" b="1" dirty="0" smtClean="0"/>
              <a:t>Interlibrary Loan</a:t>
            </a:r>
            <a:r>
              <a:rPr lang="en-US" dirty="0" smtClean="0"/>
              <a:t> is a service that makes it possible for SHU students, faculty, and staff to obtain copies of books, articles, and other library materials </a:t>
            </a:r>
            <a:r>
              <a:rPr lang="en-US" b="1" i="1" dirty="0" smtClean="0"/>
              <a:t>that are not owned by SHU </a:t>
            </a:r>
            <a:r>
              <a:rPr lang="en-US" dirty="0" smtClean="0"/>
              <a:t>from other libraries.</a:t>
            </a:r>
          </a:p>
          <a:p>
            <a:endParaRPr lang="en-US" dirty="0"/>
          </a:p>
        </p:txBody>
      </p:sp>
      <p:pic>
        <p:nvPicPr>
          <p:cNvPr id="4" name="Picture 3" descr="ILL shot.jpg"/>
          <p:cNvPicPr>
            <a:picLocks noChangeAspect="1"/>
          </p:cNvPicPr>
          <p:nvPr/>
        </p:nvPicPr>
        <p:blipFill>
          <a:blip r:embed="rId2" cstate="print"/>
          <a:stretch>
            <a:fillRect/>
          </a:stretch>
        </p:blipFill>
        <p:spPr>
          <a:xfrm>
            <a:off x="1828800" y="3276600"/>
            <a:ext cx="5562600" cy="2946545"/>
          </a:xfrm>
          <a:prstGeom prst="rect">
            <a:avLst/>
          </a:prstGeo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ll shot 2.jpg"/>
          <p:cNvPicPr>
            <a:picLocks noGrp="1" noChangeAspect="1"/>
          </p:cNvPicPr>
          <p:nvPr>
            <p:ph sz="quarter" idx="4294967295"/>
          </p:nvPr>
        </p:nvPicPr>
        <p:blipFill>
          <a:blip r:embed="rId2" cstate="print"/>
          <a:stretch>
            <a:fillRect/>
          </a:stretch>
        </p:blipFill>
        <p:spPr>
          <a:xfrm>
            <a:off x="304800" y="1676400"/>
            <a:ext cx="4800600" cy="2279650"/>
          </a:xfrm>
          <a:ln>
            <a:solidFill>
              <a:schemeClr val="accent6">
                <a:lumMod val="90000"/>
                <a:lumOff val="10000"/>
                <a:alpha val="70000"/>
              </a:schemeClr>
            </a:solidFill>
          </a:ln>
        </p:spPr>
      </p:pic>
      <p:pic>
        <p:nvPicPr>
          <p:cNvPr id="7" name="Picture 6" descr="ill shot 3.jpg"/>
          <p:cNvPicPr>
            <a:picLocks noChangeAspect="1"/>
          </p:cNvPicPr>
          <p:nvPr/>
        </p:nvPicPr>
        <p:blipFill>
          <a:blip r:embed="rId3" cstate="print"/>
          <a:stretch>
            <a:fillRect/>
          </a:stretch>
        </p:blipFill>
        <p:spPr>
          <a:xfrm>
            <a:off x="3352800" y="4038600"/>
            <a:ext cx="5410200" cy="2507547"/>
          </a:xfrm>
          <a:prstGeom prst="rect">
            <a:avLst/>
          </a:prstGeom>
          <a:ln>
            <a:solidFill>
              <a:schemeClr val="accent6">
                <a:lumMod val="90000"/>
                <a:lumOff val="10000"/>
                <a:alpha val="70000"/>
              </a:schemeClr>
            </a:solidFill>
          </a:ln>
        </p:spPr>
      </p:pic>
      <p:sp>
        <p:nvSpPr>
          <p:cNvPr id="8" name="TextBox 7"/>
          <p:cNvSpPr txBox="1"/>
          <p:nvPr/>
        </p:nvSpPr>
        <p:spPr>
          <a:xfrm>
            <a:off x="457200" y="457200"/>
            <a:ext cx="8305800" cy="1200329"/>
          </a:xfrm>
          <a:prstGeom prst="rect">
            <a:avLst/>
          </a:prstGeom>
          <a:noFill/>
        </p:spPr>
        <p:txBody>
          <a:bodyPr wrap="square" rtlCol="0">
            <a:spAutoFit/>
          </a:bodyPr>
          <a:lstStyle/>
          <a:p>
            <a:pPr>
              <a:buFont typeface="Arial" pitchFamily="34" charset="0"/>
              <a:buChar char="•"/>
            </a:pPr>
            <a:r>
              <a:rPr lang="en-US" dirty="0" smtClean="0"/>
              <a:t>Your ILL username/password is not automatically set up for you, you will have to establish this yourself on our ILL website (ILLiad).</a:t>
            </a:r>
          </a:p>
          <a:p>
            <a:pPr>
              <a:buFont typeface="Arial" pitchFamily="34" charset="0"/>
              <a:buChar char="•"/>
            </a:pPr>
            <a:r>
              <a:rPr lang="en-US" dirty="0" smtClean="0"/>
              <a:t>Once your book or article arrives, you will receive an email notification. </a:t>
            </a:r>
          </a:p>
          <a:p>
            <a:pPr>
              <a:buFont typeface="Arial" pitchFamily="34" charset="0"/>
              <a:buChar char="•"/>
            </a:pPr>
            <a:r>
              <a:rPr lang="en-US" dirty="0" smtClean="0"/>
              <a:t>You can check back on ILLiad for your request’s current status.</a:t>
            </a: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 really need more specialized help with my research, where do I go?</a:t>
            </a:r>
            <a:endParaRPr lang="en-US" dirty="0"/>
          </a:p>
        </p:txBody>
      </p:sp>
      <p:sp>
        <p:nvSpPr>
          <p:cNvPr id="3" name="Content Placeholder 2"/>
          <p:cNvSpPr>
            <a:spLocks noGrp="1"/>
          </p:cNvSpPr>
          <p:nvPr>
            <p:ph sz="quarter" idx="1"/>
          </p:nvPr>
        </p:nvSpPr>
        <p:spPr>
          <a:xfrm>
            <a:off x="914400" y="1447800"/>
            <a:ext cx="7772400" cy="4572000"/>
          </a:xfrm>
        </p:spPr>
        <p:txBody>
          <a:bodyPr>
            <a:normAutofit/>
          </a:bodyPr>
          <a:lstStyle/>
          <a:p>
            <a:r>
              <a:rPr lang="en-US" dirty="0" smtClean="0"/>
              <a:t>Contact the Reference Desk, there are lots of ways!</a:t>
            </a:r>
          </a:p>
          <a:p>
            <a:pPr lvl="1"/>
            <a:r>
              <a:rPr lang="en-US" b="1" dirty="0" smtClean="0"/>
              <a:t>Visit us </a:t>
            </a:r>
            <a:r>
              <a:rPr lang="en-US" dirty="0" smtClean="0"/>
              <a:t>in the library or </a:t>
            </a:r>
            <a:r>
              <a:rPr lang="en-US" b="1" dirty="0" smtClean="0"/>
              <a:t>call</a:t>
            </a:r>
            <a:r>
              <a:rPr lang="en-US" dirty="0" smtClean="0"/>
              <a:t> 203-371-7726</a:t>
            </a:r>
          </a:p>
          <a:p>
            <a:pPr lvl="1"/>
            <a:r>
              <a:rPr lang="en-US" b="1" dirty="0" smtClean="0"/>
              <a:t>Email</a:t>
            </a:r>
            <a:r>
              <a:rPr lang="en-US" dirty="0" smtClean="0"/>
              <a:t> </a:t>
            </a:r>
            <a:r>
              <a:rPr lang="en-US" dirty="0" smtClean="0">
                <a:hlinkClick r:id="rId2"/>
              </a:rPr>
              <a:t>reference@sacredheart.edu</a:t>
            </a:r>
            <a:r>
              <a:rPr lang="en-US" dirty="0" smtClean="0"/>
              <a:t> or </a:t>
            </a:r>
            <a:r>
              <a:rPr lang="en-US" b="1" dirty="0" smtClean="0"/>
              <a:t>text</a:t>
            </a:r>
            <a:r>
              <a:rPr lang="en-US" dirty="0" smtClean="0"/>
              <a:t> 203-490-4500</a:t>
            </a:r>
          </a:p>
          <a:p>
            <a:pPr lvl="1"/>
            <a:r>
              <a:rPr lang="en-US" b="1" dirty="0" smtClean="0"/>
              <a:t>Submit a question </a:t>
            </a:r>
            <a:r>
              <a:rPr lang="en-US" dirty="0" smtClean="0"/>
              <a:t>on our FAQs/online form: </a:t>
            </a:r>
            <a:r>
              <a:rPr lang="en-US" dirty="0" smtClean="0">
                <a:hlinkClick r:id="rId3"/>
              </a:rPr>
              <a:t>http://libanswers.sacredheart.edu/search.php</a:t>
            </a:r>
            <a:endParaRPr lang="en-US" dirty="0" smtClean="0"/>
          </a:p>
          <a:p>
            <a:endParaRPr lang="en-US" dirty="0" smtClean="0"/>
          </a:p>
          <a:p>
            <a:pPr lvl="1"/>
            <a:endParaRPr lang="en-US" dirty="0"/>
          </a:p>
        </p:txBody>
      </p:sp>
      <p:pic>
        <p:nvPicPr>
          <p:cNvPr id="5" name="Picture 4" descr="ask a question.jpg"/>
          <p:cNvPicPr>
            <a:picLocks noChangeAspect="1"/>
          </p:cNvPicPr>
          <p:nvPr/>
        </p:nvPicPr>
        <p:blipFill>
          <a:blip r:embed="rId4" cstate="print"/>
          <a:stretch>
            <a:fillRect/>
          </a:stretch>
        </p:blipFill>
        <p:spPr>
          <a:xfrm>
            <a:off x="1600200" y="3657600"/>
            <a:ext cx="5715000" cy="3010036"/>
          </a:xfrm>
          <a:prstGeom prst="rect">
            <a:avLst/>
          </a:prstGeom>
          <a:ln>
            <a:solidFill>
              <a:schemeClr val="accent6">
                <a:lumMod val="90000"/>
                <a:lumOff val="10000"/>
                <a:alpha val="65000"/>
              </a:schemeClr>
            </a:solidFill>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533400" y="838200"/>
            <a:ext cx="8077200" cy="5181600"/>
          </a:xfrm>
        </p:spPr>
        <p:txBody>
          <a:bodyPr/>
          <a:lstStyle/>
          <a:p>
            <a:r>
              <a:rPr lang="en-US" dirty="0" smtClean="0"/>
              <a:t>OR request a research consultation with a librarian in your subject area (just specify your major, course, or assignment)</a:t>
            </a:r>
          </a:p>
          <a:p>
            <a:pPr lvl="1"/>
            <a:r>
              <a:rPr lang="en-US" dirty="0" smtClean="0"/>
              <a:t>Online form at: </a:t>
            </a:r>
            <a:r>
              <a:rPr lang="en-US" sz="2000" b="1" dirty="0" smtClean="0">
                <a:hlinkClick r:id="rId2"/>
              </a:rPr>
              <a:t>http://library.sacredheart.edu/Individual_Research_Consultations</a:t>
            </a:r>
            <a:endParaRPr lang="en-US" sz="2000" b="1" dirty="0" smtClean="0"/>
          </a:p>
          <a:p>
            <a:endParaRPr lang="en-US" dirty="0"/>
          </a:p>
        </p:txBody>
      </p:sp>
      <p:pic>
        <p:nvPicPr>
          <p:cNvPr id="7" name="Picture 6" descr="research consult.jpg"/>
          <p:cNvPicPr>
            <a:picLocks noChangeAspect="1"/>
          </p:cNvPicPr>
          <p:nvPr/>
        </p:nvPicPr>
        <p:blipFill>
          <a:blip r:embed="rId3" cstate="print"/>
          <a:stretch>
            <a:fillRect/>
          </a:stretch>
        </p:blipFill>
        <p:spPr>
          <a:xfrm>
            <a:off x="1600200" y="2971800"/>
            <a:ext cx="5867400" cy="3016925"/>
          </a:xfrm>
          <a:prstGeom prst="rect">
            <a:avLst/>
          </a:prstGeom>
          <a:ln>
            <a:solidFill>
              <a:schemeClr val="accent6">
                <a:lumMod val="90000"/>
                <a:lumOff val="10000"/>
                <a:alpha val="65000"/>
              </a:schemeClr>
            </a:solidFill>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3" name="Content Placeholder 2"/>
          <p:cNvSpPr>
            <a:spLocks noGrp="1"/>
          </p:cNvSpPr>
          <p:nvPr>
            <p:ph sz="quarter" idx="1"/>
          </p:nvPr>
        </p:nvSpPr>
        <p:spPr/>
        <p:txBody>
          <a:bodyPr/>
          <a:lstStyle/>
          <a:p>
            <a:r>
              <a:rPr lang="en-US" dirty="0" smtClean="0"/>
              <a:t>We are here for you!  Please don’t hesitate to ask for help.  </a:t>
            </a:r>
          </a:p>
          <a:p>
            <a:r>
              <a:rPr lang="en-US" dirty="0" smtClean="0"/>
              <a:t>If you would like a copy of this PowerPoint presentation, please email me at </a:t>
            </a:r>
            <a:r>
              <a:rPr lang="en-US" dirty="0" smtClean="0">
                <a:hlinkClick r:id="rId2"/>
              </a:rPr>
              <a:t>jansena@sacredheart.edu</a:t>
            </a:r>
            <a:r>
              <a:rPr lang="en-US" dirty="0" smtClean="0"/>
              <a:t>.</a:t>
            </a:r>
          </a:p>
          <a:p>
            <a:endParaRPr 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b="1" dirty="0" smtClean="0"/>
              <a:t>Upcoming Information Literacy Colloquia</a:t>
            </a:r>
            <a:endParaRPr lang="en-US" sz="3400" b="1" dirty="0"/>
          </a:p>
        </p:txBody>
      </p:sp>
      <p:sp>
        <p:nvSpPr>
          <p:cNvPr id="3" name="Content Placeholder 2"/>
          <p:cNvSpPr>
            <a:spLocks noGrp="1"/>
          </p:cNvSpPr>
          <p:nvPr>
            <p:ph sz="quarter" idx="1"/>
          </p:nvPr>
        </p:nvSpPr>
        <p:spPr/>
        <p:txBody>
          <a:bodyPr>
            <a:normAutofit/>
          </a:bodyPr>
          <a:lstStyle/>
          <a:p>
            <a:endParaRPr lang="en-US" b="1" dirty="0" smtClean="0"/>
          </a:p>
          <a:p>
            <a:r>
              <a:rPr lang="en-US" b="1" dirty="0" smtClean="0"/>
              <a:t>Academic Integrity &amp; Copyright – Robert Berry</a:t>
            </a:r>
          </a:p>
          <a:p>
            <a:pPr lvl="1"/>
            <a:r>
              <a:rPr lang="en-US" dirty="0" smtClean="0"/>
              <a:t>Wednesday, Oct.24, 3:30-4:30 pm,  Curtis Hall Theatre </a:t>
            </a:r>
          </a:p>
          <a:p>
            <a:endParaRPr lang="en-US" dirty="0" smtClean="0"/>
          </a:p>
          <a:p>
            <a:r>
              <a:rPr lang="en-US" b="1" dirty="0" smtClean="0"/>
              <a:t>Evaluating Sources </a:t>
            </a:r>
            <a:r>
              <a:rPr lang="en-US" b="1" smtClean="0"/>
              <a:t>of Information on the Web </a:t>
            </a:r>
            <a:r>
              <a:rPr lang="en-US" b="1" dirty="0" smtClean="0"/>
              <a:t>– Kim Macomber</a:t>
            </a:r>
          </a:p>
          <a:p>
            <a:pPr lvl="1"/>
            <a:r>
              <a:rPr lang="en-US" dirty="0" smtClean="0"/>
              <a:t>Wednesday, Nov. 7, 3:30–4:30 pm, University Commons</a:t>
            </a:r>
          </a:p>
          <a:p>
            <a:pPr>
              <a:buNone/>
            </a:pPr>
            <a:endParaRPr lang="en-US" dirty="0" smtClean="0"/>
          </a:p>
          <a:p>
            <a:r>
              <a:rPr lang="en-US" b="1" dirty="0" smtClean="0"/>
              <a:t>Research Databases – Libby Knapik</a:t>
            </a:r>
          </a:p>
          <a:p>
            <a:pPr lvl="1"/>
            <a:r>
              <a:rPr lang="en-US" dirty="0" smtClean="0"/>
              <a:t>Wednesday, Nov. 14, 3:30–4:30 pm, University Commons</a:t>
            </a:r>
          </a:p>
          <a:p>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Where is the SHU Library?  </a:t>
            </a:r>
            <a:br>
              <a:rPr lang="en-US" dirty="0" smtClean="0"/>
            </a:br>
            <a:r>
              <a:rPr lang="en-US" dirty="0" smtClean="0"/>
              <a:t>How is it organized?</a:t>
            </a:r>
            <a:endParaRPr lang="en-US" dirty="0"/>
          </a:p>
        </p:txBody>
      </p:sp>
      <p:sp>
        <p:nvSpPr>
          <p:cNvPr id="3" name="Content Placeholder 2"/>
          <p:cNvSpPr>
            <a:spLocks noGrp="1"/>
          </p:cNvSpPr>
          <p:nvPr>
            <p:ph sz="quarter" idx="1"/>
          </p:nvPr>
        </p:nvSpPr>
        <p:spPr/>
        <p:txBody>
          <a:bodyPr/>
          <a:lstStyle/>
          <a:p>
            <a:r>
              <a:rPr lang="en-US" dirty="0" smtClean="0"/>
              <a:t>Most know its physical location and how to find the Library Café, but there is much more to the SHU Library and its resources are absolutely vital to succeeding in your academic career.</a:t>
            </a:r>
          </a:p>
          <a:p>
            <a:r>
              <a:rPr lang="en-US" dirty="0" smtClean="0"/>
              <a:t>Let’s start with our new SHU Library Tour video: </a:t>
            </a:r>
            <a:r>
              <a:rPr lang="en-US" u="sng" dirty="0" smtClean="0">
                <a:hlinkClick r:id="rId2"/>
              </a:rPr>
              <a:t>http://www.youtube.com/watch?v=WN-PfZFTuEc</a:t>
            </a:r>
            <a:endParaRPr lang="en-US" u="sng" dirty="0" smtClean="0"/>
          </a:p>
          <a:p>
            <a:endParaRPr lang="en-US" dirty="0" smtClean="0"/>
          </a:p>
          <a:p>
            <a:pPr>
              <a:buNone/>
            </a:pPr>
            <a:endParaRPr lang="en-US" dirty="0" smtClean="0"/>
          </a:p>
          <a:p>
            <a:endParaRPr lang="en-US" dirty="0" smtClean="0"/>
          </a:p>
          <a:p>
            <a:endParaRPr lang="en-US" dirty="0"/>
          </a:p>
        </p:txBody>
      </p:sp>
      <p:pic>
        <p:nvPicPr>
          <p:cNvPr id="4" name="Picture 3" descr="library photo.jpg">
            <a:hlinkClick r:id="rId2"/>
          </p:cNvPr>
          <p:cNvPicPr>
            <a:picLocks noChangeAspect="1"/>
          </p:cNvPicPr>
          <p:nvPr/>
        </p:nvPicPr>
        <p:blipFill>
          <a:blip r:embed="rId3" cstate="print"/>
          <a:stretch>
            <a:fillRect/>
          </a:stretch>
        </p:blipFill>
        <p:spPr>
          <a:xfrm>
            <a:off x="2819400" y="4114800"/>
            <a:ext cx="4076700" cy="2426956"/>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get to the library website?</a:t>
            </a:r>
            <a:endParaRPr lang="en-US" dirty="0"/>
          </a:p>
        </p:txBody>
      </p:sp>
      <p:sp>
        <p:nvSpPr>
          <p:cNvPr id="3" name="Content Placeholder 2"/>
          <p:cNvSpPr>
            <a:spLocks noGrp="1"/>
          </p:cNvSpPr>
          <p:nvPr>
            <p:ph sz="quarter" idx="1"/>
          </p:nvPr>
        </p:nvSpPr>
        <p:spPr/>
        <p:txBody>
          <a:bodyPr/>
          <a:lstStyle/>
          <a:p>
            <a:r>
              <a:rPr lang="en-US" dirty="0" smtClean="0">
                <a:hlinkClick r:id="rId2"/>
              </a:rPr>
              <a:t>http://library.sacredheart.edu/</a:t>
            </a:r>
            <a:r>
              <a:rPr lang="en-US" dirty="0" smtClean="0"/>
              <a:t> - this is your portal to a vast array of resources</a:t>
            </a:r>
          </a:p>
          <a:p>
            <a:endParaRPr lang="en-US" dirty="0"/>
          </a:p>
        </p:txBody>
      </p:sp>
      <p:pic>
        <p:nvPicPr>
          <p:cNvPr id="4" name="Picture 3" descr="website.jpg"/>
          <p:cNvPicPr>
            <a:picLocks noChangeAspect="1"/>
          </p:cNvPicPr>
          <p:nvPr/>
        </p:nvPicPr>
        <p:blipFill>
          <a:blip r:embed="rId3" cstate="print"/>
          <a:stretch>
            <a:fillRect/>
          </a:stretch>
        </p:blipFill>
        <p:spPr>
          <a:xfrm>
            <a:off x="990600" y="2667000"/>
            <a:ext cx="7162800" cy="3733800"/>
          </a:xfrm>
          <a:prstGeom prst="rect">
            <a:avLst/>
          </a:prstGeom>
          <a:ln>
            <a:solidFill>
              <a:schemeClr val="accent6">
                <a:lumMod val="90000"/>
                <a:lumOff val="10000"/>
                <a:alpha val="72000"/>
              </a:schemeClr>
            </a:solidFill>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What can you do from the </a:t>
            </a:r>
            <a:br>
              <a:rPr lang="en-US" dirty="0" smtClean="0"/>
            </a:br>
            <a:r>
              <a:rPr lang="en-US" dirty="0" smtClean="0"/>
              <a:t>library website?</a:t>
            </a:r>
            <a:endParaRPr lang="en-US" dirty="0"/>
          </a:p>
        </p:txBody>
      </p:sp>
      <p:sp>
        <p:nvSpPr>
          <p:cNvPr id="6" name="Content Placeholder 5"/>
          <p:cNvSpPr>
            <a:spLocks noGrp="1"/>
          </p:cNvSpPr>
          <p:nvPr>
            <p:ph sz="quarter" idx="1"/>
          </p:nvPr>
        </p:nvSpPr>
        <p:spPr/>
        <p:txBody>
          <a:bodyPr>
            <a:normAutofit fontScale="85000" lnSpcReduction="20000"/>
          </a:bodyPr>
          <a:lstStyle/>
          <a:p>
            <a:r>
              <a:rPr lang="en-US" dirty="0" smtClean="0"/>
              <a:t>Search the library catalog (books, multimedia, &amp; journals that we own)</a:t>
            </a:r>
          </a:p>
          <a:p>
            <a:r>
              <a:rPr lang="en-US" dirty="0" smtClean="0"/>
              <a:t>Search article or specialized research databases</a:t>
            </a:r>
          </a:p>
          <a:p>
            <a:r>
              <a:rPr lang="en-US" dirty="0" smtClean="0"/>
              <a:t>Get help with citations and access RefWorks (online citation manager available to SHU students &amp; faculty)</a:t>
            </a:r>
          </a:p>
          <a:p>
            <a:r>
              <a:rPr lang="en-US" dirty="0" smtClean="0"/>
              <a:t>View online research guides which are specifically devoted to your classes or majors (LibGuides)</a:t>
            </a:r>
          </a:p>
          <a:p>
            <a:r>
              <a:rPr lang="en-US" dirty="0" smtClean="0"/>
              <a:t>Submit an online form for special help with your research</a:t>
            </a:r>
          </a:p>
          <a:p>
            <a:endParaRPr lang="en-US" dirty="0"/>
          </a:p>
        </p:txBody>
      </p:sp>
      <p:sp>
        <p:nvSpPr>
          <p:cNvPr id="7" name="Content Placeholder 6"/>
          <p:cNvSpPr>
            <a:spLocks noGrp="1"/>
          </p:cNvSpPr>
          <p:nvPr>
            <p:ph sz="quarter" idx="2"/>
          </p:nvPr>
        </p:nvSpPr>
        <p:spPr/>
        <p:txBody>
          <a:bodyPr>
            <a:normAutofit fontScale="85000" lnSpcReduction="20000"/>
          </a:bodyPr>
          <a:lstStyle/>
          <a:p>
            <a:r>
              <a:rPr lang="en-US" dirty="0" smtClean="0"/>
              <a:t>Place an interlibrary loan request</a:t>
            </a:r>
          </a:p>
          <a:p>
            <a:r>
              <a:rPr lang="en-US" dirty="0" smtClean="0"/>
              <a:t>Renew your books</a:t>
            </a:r>
          </a:p>
          <a:p>
            <a:r>
              <a:rPr lang="en-US" dirty="0" smtClean="0"/>
              <a:t>Ask a librarian a question (can receive answers via text or email)</a:t>
            </a:r>
          </a:p>
          <a:p>
            <a:r>
              <a:rPr lang="en-US" dirty="0" smtClean="0"/>
              <a:t>Access online reference sources (yes, those huge sets of print encyclopedias are now online!)</a:t>
            </a:r>
          </a:p>
          <a:p>
            <a:r>
              <a:rPr lang="en-US" dirty="0" smtClean="0"/>
              <a:t>Check out our Digital Commons, a digital forum for papers published by the SHU Community</a:t>
            </a:r>
          </a:p>
          <a:p>
            <a:endParaRPr lang="en-US" dirty="0" smtClean="0"/>
          </a:p>
          <a:p>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How do I find a book?</a:t>
            </a:r>
            <a:endParaRPr lang="en-US" dirty="0"/>
          </a:p>
        </p:txBody>
      </p:sp>
      <p:sp>
        <p:nvSpPr>
          <p:cNvPr id="4" name="Content Placeholder 3"/>
          <p:cNvSpPr>
            <a:spLocks noGrp="1"/>
          </p:cNvSpPr>
          <p:nvPr>
            <p:ph sz="quarter" idx="1"/>
          </p:nvPr>
        </p:nvSpPr>
        <p:spPr/>
        <p:txBody>
          <a:bodyPr>
            <a:normAutofit/>
          </a:bodyPr>
          <a:lstStyle/>
          <a:p>
            <a:r>
              <a:rPr lang="en-US" dirty="0" smtClean="0"/>
              <a:t>Use the </a:t>
            </a:r>
            <a:r>
              <a:rPr lang="en-US" dirty="0" smtClean="0">
                <a:hlinkClick r:id="rId2"/>
              </a:rPr>
              <a:t>Library Catalog</a:t>
            </a:r>
            <a:r>
              <a:rPr lang="en-US" dirty="0" smtClean="0"/>
              <a:t> to search our collection of over 226,000 books, videos, journal titles, and other resources, including links to over 73,000 electronic books and 33,000 electronic journals. </a:t>
            </a:r>
          </a:p>
          <a:p>
            <a:endParaRPr lang="en-US" dirty="0" smtClean="0"/>
          </a:p>
          <a:p>
            <a:pPr>
              <a:buNone/>
            </a:pPr>
            <a:endParaRPr lang="en-US" dirty="0" smtClean="0"/>
          </a:p>
          <a:p>
            <a:endParaRPr lang="en-US" dirty="0" smtClean="0"/>
          </a:p>
          <a:p>
            <a:r>
              <a:rPr lang="en-US" dirty="0" smtClean="0"/>
              <a:t>Keyword searching is a good way to start, although of course, if you are seeking a certain title or books by a certain author, use the title or author search.</a:t>
            </a:r>
          </a:p>
          <a:p>
            <a:endParaRPr lang="en-US" dirty="0" smtClean="0"/>
          </a:p>
          <a:p>
            <a:endParaRPr lang="en-US" dirty="0"/>
          </a:p>
        </p:txBody>
      </p:sp>
      <p:pic>
        <p:nvPicPr>
          <p:cNvPr id="7" name="Picture 6" descr="search box.jpg"/>
          <p:cNvPicPr>
            <a:picLocks noChangeAspect="1"/>
          </p:cNvPicPr>
          <p:nvPr/>
        </p:nvPicPr>
        <p:blipFill>
          <a:blip r:embed="rId3" cstate="print"/>
          <a:stretch>
            <a:fillRect/>
          </a:stretch>
        </p:blipFill>
        <p:spPr>
          <a:xfrm>
            <a:off x="1600200" y="3200400"/>
            <a:ext cx="6134100" cy="1038225"/>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I find an article?</a:t>
            </a:r>
            <a:endParaRPr lang="en-US" dirty="0"/>
          </a:p>
        </p:txBody>
      </p:sp>
      <p:sp>
        <p:nvSpPr>
          <p:cNvPr id="3" name="Content Placeholder 2"/>
          <p:cNvSpPr>
            <a:spLocks noGrp="1"/>
          </p:cNvSpPr>
          <p:nvPr>
            <p:ph sz="quarter" idx="1"/>
          </p:nvPr>
        </p:nvSpPr>
        <p:spPr/>
        <p:txBody>
          <a:bodyPr/>
          <a:lstStyle/>
          <a:p>
            <a:r>
              <a:rPr lang="en-US" dirty="0" smtClean="0"/>
              <a:t>If you know the name &amp; source of an article, go directly to our catalog and search by </a:t>
            </a:r>
            <a:r>
              <a:rPr lang="en-US" i="1" dirty="0" smtClean="0"/>
              <a:t>Journals by Title</a:t>
            </a:r>
            <a:r>
              <a:rPr lang="en-US" dirty="0" smtClean="0"/>
              <a:t>.</a:t>
            </a:r>
          </a:p>
          <a:p>
            <a:pPr lvl="1"/>
            <a:r>
              <a:rPr lang="en-US" dirty="0" smtClean="0"/>
              <a:t>You will be linked to any database that has full text contents of that journal.  </a:t>
            </a:r>
          </a:p>
          <a:p>
            <a:endParaRPr lang="en-US" dirty="0" smtClean="0"/>
          </a:p>
          <a:p>
            <a:endParaRPr lang="en-US" dirty="0" smtClean="0"/>
          </a:p>
          <a:p>
            <a:endParaRPr lang="en-US" dirty="0"/>
          </a:p>
        </p:txBody>
      </p:sp>
      <p:pic>
        <p:nvPicPr>
          <p:cNvPr id="4" name="Picture 3" descr="journal search.jpg"/>
          <p:cNvPicPr>
            <a:picLocks noChangeAspect="1"/>
          </p:cNvPicPr>
          <p:nvPr/>
        </p:nvPicPr>
        <p:blipFill>
          <a:blip r:embed="rId2" cstate="print"/>
          <a:stretch>
            <a:fillRect/>
          </a:stretch>
        </p:blipFill>
        <p:spPr>
          <a:xfrm>
            <a:off x="2057400" y="3124200"/>
            <a:ext cx="4991100" cy="831850"/>
          </a:xfrm>
          <a:prstGeom prst="rect">
            <a:avLst/>
          </a:prstGeom>
        </p:spPr>
      </p:pic>
      <p:pic>
        <p:nvPicPr>
          <p:cNvPr id="7" name="Picture 6" descr="journal database shot 2.jpg"/>
          <p:cNvPicPr>
            <a:picLocks noChangeAspect="1"/>
          </p:cNvPicPr>
          <p:nvPr/>
        </p:nvPicPr>
        <p:blipFill>
          <a:blip r:embed="rId3" cstate="print"/>
          <a:stretch>
            <a:fillRect/>
          </a:stretch>
        </p:blipFill>
        <p:spPr>
          <a:xfrm>
            <a:off x="1447800" y="4114800"/>
            <a:ext cx="6248400" cy="2583070"/>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1782762"/>
          </a:xfrm>
        </p:spPr>
        <p:txBody>
          <a:bodyPr>
            <a:normAutofit/>
          </a:bodyPr>
          <a:lstStyle/>
          <a:p>
            <a:pPr>
              <a:buFont typeface="Arial" pitchFamily="34" charset="0"/>
              <a:buChar char="•"/>
            </a:pPr>
            <a:r>
              <a:rPr lang="en-US" sz="2600" dirty="0" smtClean="0">
                <a:latin typeface="+mn-lt"/>
              </a:rPr>
              <a:t>IF you are searching for </a:t>
            </a:r>
            <a:r>
              <a:rPr lang="en-US" sz="2600" b="1" dirty="0" smtClean="0">
                <a:latin typeface="+mn-lt"/>
              </a:rPr>
              <a:t>certain topic or issue</a:t>
            </a:r>
            <a:r>
              <a:rPr lang="en-US" sz="2600" dirty="0" smtClean="0">
                <a:latin typeface="+mn-lt"/>
              </a:rPr>
              <a:t>, identify which database you would like to search.  You can check our </a:t>
            </a:r>
            <a:r>
              <a:rPr lang="en-US" sz="2600" dirty="0" smtClean="0">
                <a:latin typeface="+mn-lt"/>
                <a:hlinkClick r:id="rId2"/>
              </a:rPr>
              <a:t>Database A-Z list </a:t>
            </a:r>
            <a:r>
              <a:rPr lang="en-US" sz="2600" dirty="0" smtClean="0">
                <a:latin typeface="+mn-lt"/>
              </a:rPr>
              <a:t>or our </a:t>
            </a:r>
            <a:r>
              <a:rPr lang="en-US" sz="2600" dirty="0" smtClean="0">
                <a:latin typeface="+mn-lt"/>
                <a:hlinkClick r:id="rId3"/>
              </a:rPr>
              <a:t>Databases by Subject</a:t>
            </a:r>
            <a:r>
              <a:rPr lang="en-US" sz="2600" dirty="0" smtClean="0">
                <a:latin typeface="+mn-lt"/>
              </a:rPr>
              <a:t> web pages.</a:t>
            </a:r>
            <a:endParaRPr lang="en-US" sz="2600" dirty="0"/>
          </a:p>
        </p:txBody>
      </p:sp>
      <p:pic>
        <p:nvPicPr>
          <p:cNvPr id="2051" name="Picture 3"/>
          <p:cNvPicPr>
            <a:picLocks noGrp="1" noChangeAspect="1" noChangeArrowheads="1"/>
          </p:cNvPicPr>
          <p:nvPr>
            <p:ph sz="quarter" idx="2"/>
          </p:nvPr>
        </p:nvPicPr>
        <p:blipFill>
          <a:blip r:embed="rId4" cstate="print"/>
          <a:srcRect/>
          <a:stretch>
            <a:fillRect/>
          </a:stretch>
        </p:blipFill>
        <p:spPr bwMode="auto">
          <a:xfrm>
            <a:off x="5029200" y="2231289"/>
            <a:ext cx="3654425" cy="3747990"/>
          </a:xfrm>
          <a:prstGeom prst="rect">
            <a:avLst/>
          </a:prstGeom>
          <a:noFill/>
          <a:ln w="9525">
            <a:solidFill>
              <a:schemeClr val="accent1"/>
            </a:solidFill>
            <a:miter lim="800000"/>
            <a:headEnd/>
            <a:tailEnd/>
          </a:ln>
        </p:spPr>
      </p:pic>
      <p:pic>
        <p:nvPicPr>
          <p:cNvPr id="11" name="Content Placeholder 10" descr="databases a-z.jpg"/>
          <p:cNvPicPr>
            <a:picLocks noGrp="1" noChangeAspect="1"/>
          </p:cNvPicPr>
          <p:nvPr>
            <p:ph sz="quarter" idx="1"/>
          </p:nvPr>
        </p:nvPicPr>
        <p:blipFill>
          <a:blip r:embed="rId5" cstate="print"/>
          <a:stretch>
            <a:fillRect/>
          </a:stretch>
        </p:blipFill>
        <p:spPr>
          <a:xfrm>
            <a:off x="924371" y="2209800"/>
            <a:ext cx="3729733" cy="3810000"/>
          </a:xfrm>
          <a:ln>
            <a:solidFill>
              <a:schemeClr val="accent1"/>
            </a:solidFill>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09600" y="685800"/>
            <a:ext cx="8001000" cy="5334000"/>
          </a:xfrm>
        </p:spPr>
        <p:txBody>
          <a:bodyPr/>
          <a:lstStyle/>
          <a:p>
            <a:r>
              <a:rPr lang="en-US" dirty="0" smtClean="0"/>
              <a:t>Multidisciplinary databases, like </a:t>
            </a:r>
            <a:r>
              <a:rPr lang="en-US" dirty="0" smtClean="0">
                <a:hlinkClick r:id="rId2"/>
              </a:rPr>
              <a:t>Academic Search Premier</a:t>
            </a:r>
            <a:r>
              <a:rPr lang="en-US" dirty="0" smtClean="0"/>
              <a:t>, are a good place to begin, or if you are uncertain as to which database might fit your topic.  </a:t>
            </a:r>
          </a:p>
          <a:p>
            <a:endParaRPr lang="en-US" dirty="0"/>
          </a:p>
        </p:txBody>
      </p:sp>
      <p:pic>
        <p:nvPicPr>
          <p:cNvPr id="7" name="Picture 6" descr="asp.jpg"/>
          <p:cNvPicPr>
            <a:picLocks noChangeAspect="1"/>
          </p:cNvPicPr>
          <p:nvPr/>
        </p:nvPicPr>
        <p:blipFill>
          <a:blip r:embed="rId3" cstate="print"/>
          <a:stretch>
            <a:fillRect/>
          </a:stretch>
        </p:blipFill>
        <p:spPr>
          <a:xfrm>
            <a:off x="1143000" y="2133600"/>
            <a:ext cx="7162800" cy="3697910"/>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I know if my source</a:t>
            </a:r>
            <a:br>
              <a:rPr lang="en-US" dirty="0" smtClean="0"/>
            </a:br>
            <a:r>
              <a:rPr lang="en-US" dirty="0" smtClean="0"/>
              <a:t> is a good one?</a:t>
            </a:r>
            <a:endParaRPr lang="en-US" dirty="0"/>
          </a:p>
        </p:txBody>
      </p:sp>
      <p:sp>
        <p:nvSpPr>
          <p:cNvPr id="5" name="Content Placeholder 4"/>
          <p:cNvSpPr>
            <a:spLocks noGrp="1"/>
          </p:cNvSpPr>
          <p:nvPr>
            <p:ph sz="quarter" idx="1"/>
          </p:nvPr>
        </p:nvSpPr>
        <p:spPr>
          <a:xfrm>
            <a:off x="914400" y="1447800"/>
            <a:ext cx="7772400" cy="5105400"/>
          </a:xfrm>
        </p:spPr>
        <p:txBody>
          <a:bodyPr>
            <a:noAutofit/>
          </a:bodyPr>
          <a:lstStyle/>
          <a:p>
            <a:r>
              <a:rPr lang="en-US" sz="1600" b="1" dirty="0" smtClean="0"/>
              <a:t>Authority…Reliability…Credibility</a:t>
            </a:r>
            <a:endParaRPr lang="en-US" sz="1600" dirty="0" smtClean="0"/>
          </a:p>
          <a:p>
            <a:pPr lvl="1"/>
            <a:r>
              <a:rPr lang="en-US" sz="1600" dirty="0" smtClean="0"/>
              <a:t>The author is a well-known, well-respected expert in the field.</a:t>
            </a:r>
          </a:p>
          <a:p>
            <a:pPr lvl="1"/>
            <a:r>
              <a:rPr lang="en-US" sz="1600" dirty="0" smtClean="0"/>
              <a:t>The material has been peer-reviewed, which is a process of subjecting an author’s scholarly work or ideas to the scrutiny of others who are experts in the field.  Articles from peer-reviewed journals have been reviewed by other scholars in the field before publication.</a:t>
            </a:r>
          </a:p>
          <a:p>
            <a:pPr lvl="1"/>
            <a:r>
              <a:rPr lang="en-US" sz="1600" dirty="0" smtClean="0"/>
              <a:t>You have reason to trust that the information is accurate. </a:t>
            </a:r>
          </a:p>
          <a:p>
            <a:pPr lvl="1"/>
            <a:r>
              <a:rPr lang="en-US" sz="1600" dirty="0" smtClean="0"/>
              <a:t>The bibliography indicates that the author did sufficient research before writing this book, article, or website.</a:t>
            </a:r>
          </a:p>
          <a:p>
            <a:pPr lvl="1"/>
            <a:r>
              <a:rPr lang="en-US" sz="1600" dirty="0" smtClean="0"/>
              <a:t>The information is up-to-date relative to other research in the field. </a:t>
            </a:r>
          </a:p>
          <a:p>
            <a:pPr>
              <a:buNone/>
            </a:pPr>
            <a:endParaRPr lang="en-US" sz="1600" dirty="0" smtClean="0"/>
          </a:p>
          <a:p>
            <a:r>
              <a:rPr lang="en-US" sz="1600" b="1" dirty="0" smtClean="0"/>
              <a:t>Perspective…Objectivity…Purpose</a:t>
            </a:r>
            <a:endParaRPr lang="en-US" sz="1600" dirty="0" smtClean="0"/>
          </a:p>
          <a:p>
            <a:pPr lvl="1"/>
            <a:r>
              <a:rPr lang="en-US" sz="1600" dirty="0" smtClean="0"/>
              <a:t>The book, article or website addresses your research topic.</a:t>
            </a:r>
          </a:p>
          <a:p>
            <a:pPr lvl="1"/>
            <a:r>
              <a:rPr lang="en-US" sz="1600" dirty="0" smtClean="0"/>
              <a:t>The information is presented fairly, with all sides of the argument considered and given equal treatment.  </a:t>
            </a:r>
          </a:p>
          <a:p>
            <a:pPr lvl="1"/>
            <a:r>
              <a:rPr lang="en-US" sz="1600" dirty="0" smtClean="0"/>
              <a:t>If only one side or perspective of a topic is addressed, the author makes this clear to the reader.</a:t>
            </a:r>
          </a:p>
          <a:p>
            <a:pPr lvl="1"/>
            <a:r>
              <a:rPr lang="en-US" sz="1600" dirty="0" smtClean="0"/>
              <a:t>The information thoroughly and accurately covers the topic, does not omit or ignore facts to support argument. </a:t>
            </a:r>
          </a:p>
          <a:p>
            <a:pPr lvl="1"/>
            <a:r>
              <a:rPr lang="en-US" sz="1600" dirty="0" smtClean="0"/>
              <a:t>It is not superficial information.</a:t>
            </a:r>
            <a:br>
              <a:rPr lang="en-US" sz="1600" dirty="0" smtClean="0"/>
            </a:br>
            <a:endParaRPr lang="en-US" sz="1600" dirty="0" smtClean="0"/>
          </a:p>
          <a:p>
            <a:endParaRPr lang="en-US" sz="1600" dirty="0"/>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SHU">
      <a:dk1>
        <a:sysClr val="windowText" lastClr="000000"/>
      </a:dk1>
      <a:lt1>
        <a:sysClr val="window" lastClr="FFFFFF"/>
      </a:lt1>
      <a:dk2>
        <a:srgbClr val="696464"/>
      </a:dk2>
      <a:lt2>
        <a:srgbClr val="E9E5DC"/>
      </a:lt2>
      <a:accent1>
        <a:srgbClr val="900000"/>
      </a:accent1>
      <a:accent2>
        <a:srgbClr val="571811"/>
      </a:accent2>
      <a:accent3>
        <a:srgbClr val="696464"/>
      </a:accent3>
      <a:accent4>
        <a:srgbClr val="C3C0C0"/>
      </a:accent4>
      <a:accent5>
        <a:srgbClr val="918485"/>
      </a:accent5>
      <a:accent6>
        <a:srgbClr val="262626"/>
      </a:accent6>
      <a:hlink>
        <a:srgbClr val="7F7F7F"/>
      </a:hlink>
      <a:folHlink>
        <a:srgbClr val="59595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2079</TotalTime>
  <Words>858</Words>
  <Application>Microsoft Office PowerPoint</Application>
  <PresentationFormat>On-screen Show (4:3)</PresentationFormat>
  <Paragraphs>109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Equity</vt:lpstr>
      <vt:lpstr>Getting Started in the Library</vt:lpstr>
      <vt:lpstr>Where is the SHU Library?   How is it organized?</vt:lpstr>
      <vt:lpstr>How do I get to the library website?</vt:lpstr>
      <vt:lpstr>What can you do from the  library website?</vt:lpstr>
      <vt:lpstr>How do I find a book?</vt:lpstr>
      <vt:lpstr>How do I find an article?</vt:lpstr>
      <vt:lpstr>IF you are searching for certain topic or issue, identify which database you would like to search.  You can check our Database A-Z list or our Databases by Subject web pages.</vt:lpstr>
      <vt:lpstr>Slide 8</vt:lpstr>
      <vt:lpstr>How do I know if my source  is a good one?</vt:lpstr>
      <vt:lpstr>Scholarly vs. Popular Sources</vt:lpstr>
      <vt:lpstr>What do all of those library terms mean?</vt:lpstr>
      <vt:lpstr>How do I find help with citing sources?</vt:lpstr>
      <vt:lpstr>I need a book or article that SHU Library does not have, how can I get it?</vt:lpstr>
      <vt:lpstr>Slide 14</vt:lpstr>
      <vt:lpstr>I really need more specialized help with my research, where do I go?</vt:lpstr>
      <vt:lpstr>Slide 16</vt:lpstr>
      <vt:lpstr>Questions? </vt:lpstr>
      <vt:lpstr>Upcoming Information Literacy Colloquia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the Library</dc:title>
  <dc:creator>jansena</dc:creator>
  <cp:lastModifiedBy>jansena</cp:lastModifiedBy>
  <cp:revision>172</cp:revision>
  <dcterms:created xsi:type="dcterms:W3CDTF">2012-09-27T15:26:37Z</dcterms:created>
  <dcterms:modified xsi:type="dcterms:W3CDTF">2013-05-03T19:40:18Z</dcterms:modified>
</cp:coreProperties>
</file>