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6" r:id="rId2"/>
    <p:sldId id="258" r:id="rId3"/>
    <p:sldId id="268" r:id="rId4"/>
    <p:sldId id="281" r:id="rId5"/>
    <p:sldId id="275" r:id="rId6"/>
    <p:sldId id="280" r:id="rId7"/>
    <p:sldId id="261" r:id="rId8"/>
    <p:sldId id="262" r:id="rId9"/>
    <p:sldId id="266" r:id="rId10"/>
    <p:sldId id="259" r:id="rId11"/>
    <p:sldId id="260" r:id="rId12"/>
    <p:sldId id="264" r:id="rId13"/>
    <p:sldId id="263" r:id="rId14"/>
    <p:sldId id="265" r:id="rId15"/>
    <p:sldId id="267" r:id="rId16"/>
    <p:sldId id="269" r:id="rId17"/>
    <p:sldId id="270" r:id="rId18"/>
    <p:sldId id="272" r:id="rId19"/>
    <p:sldId id="273" r:id="rId20"/>
    <p:sldId id="282" r:id="rId21"/>
    <p:sldId id="283" r:id="rId22"/>
    <p:sldId id="279" r:id="rId23"/>
    <p:sldId id="284" r:id="rId24"/>
    <p:sldId id="288" r:id="rId25"/>
    <p:sldId id="285" r:id="rId26"/>
    <p:sldId id="286" r:id="rId27"/>
    <p:sldId id="287" r:id="rId28"/>
    <p:sldId id="289" r:id="rId29"/>
    <p:sldId id="276" r:id="rId30"/>
    <p:sldId id="27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06" y="3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D075A3-5CD1-4616-B67A-1F9BC0B0F7E1}" type="datetimeFigureOut">
              <a:rPr lang="en-US" smtClean="0"/>
              <a:pPr/>
              <a:t>6/18/2013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DBDD9C-2D22-47D0-B7FC-F99FC343E5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78C77E7-33B6-4587-B348-B8291432308A}" type="datetimeFigureOut">
              <a:rPr lang="en-US" smtClean="0"/>
              <a:pPr/>
              <a:t>6/18/2013</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35E2B3-113F-469D-9A75-F44B86BE85C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8C77E7-33B6-4587-B348-B8291432308A}" type="datetimeFigureOut">
              <a:rPr lang="en-US" smtClean="0"/>
              <a:pPr/>
              <a:t>6/18/2013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535E2B3-113F-469D-9A75-F44B86BE85C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78C77E7-33B6-4587-B348-B8291432308A}" type="datetimeFigureOut">
              <a:rPr lang="en-US" smtClean="0"/>
              <a:pPr/>
              <a:t>6/18/2013</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35E2B3-113F-469D-9A75-F44B86BE85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8C77E7-33B6-4587-B348-B8291432308A}" type="datetimeFigureOut">
              <a:rPr lang="en-US" smtClean="0"/>
              <a:pPr/>
              <a:t>6/18/2013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535E2B3-113F-469D-9A75-F44B86BE85C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78C77E7-33B6-4587-B348-B8291432308A}" type="datetimeFigureOut">
              <a:rPr lang="en-US" smtClean="0"/>
              <a:pPr/>
              <a:t>6/18/2013</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535E2B3-113F-469D-9A75-F44B86BE85C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8C77E7-33B6-4587-B348-B8291432308A}" type="datetimeFigureOut">
              <a:rPr lang="en-US" smtClean="0"/>
              <a:pPr/>
              <a:t>6/18/2013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535E2B3-113F-469D-9A75-F44B86BE85C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78C77E7-33B6-4587-B348-B8291432308A}" type="datetimeFigureOut">
              <a:rPr lang="en-US" smtClean="0"/>
              <a:pPr/>
              <a:t>6/18/2013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535E2B3-113F-469D-9A75-F44B86BE85C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78C77E7-33B6-4587-B348-B8291432308A}" type="datetimeFigureOut">
              <a:rPr lang="en-US" smtClean="0"/>
              <a:pPr/>
              <a:t>6/18/2013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535E2B3-113F-469D-9A75-F44B86BE85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78C77E7-33B6-4587-B348-B8291432308A}" type="datetimeFigureOut">
              <a:rPr lang="en-US" smtClean="0"/>
              <a:pPr/>
              <a:t>6/18/2013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E535E2B3-113F-469D-9A75-F44B86BE85C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8C77E7-33B6-4587-B348-B8291432308A}" type="datetimeFigureOut">
              <a:rPr lang="en-US" smtClean="0"/>
              <a:pPr/>
              <a:t>6/18/2013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535E2B3-113F-469D-9A75-F44B86BE85C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78C77E7-33B6-4587-B348-B8291432308A}" type="datetimeFigureOut">
              <a:rPr lang="en-US" smtClean="0"/>
              <a:pPr/>
              <a:t>6/18/2013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535E2B3-113F-469D-9A75-F44B86BE85C7}"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78C77E7-33B6-4587-B348-B8291432308A}" type="datetimeFigureOut">
              <a:rPr lang="en-US" smtClean="0"/>
              <a:pPr/>
              <a:t>6/18/2013</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35E2B3-113F-469D-9A75-F44B86BE85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tess2.uspto.gov/netahtml/tidm.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youtu.be/zGUPZkE56w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spto.gov/web/offices/tac/doc/basic/international.htm" TargetMode="External"/><Relationship Id="rId2" Type="http://schemas.openxmlformats.org/officeDocument/2006/relationships/hyperlink" Target="http://tess2.uspto.gov/netahtml/tidm.htm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uspto.gov/trademarks/index.j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ess2.uspto.gov/bin/gate.exe?f=searchstr&amp;state=4809:9w16i4.1.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tess2.uspto.gov/tmdb/dscm/index.ht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Searching USPTO</a:t>
            </a:r>
            <a:br>
              <a:rPr lang="en-US" b="1" dirty="0" smtClean="0"/>
            </a:br>
            <a:r>
              <a:rPr lang="en-US" b="1" dirty="0" smtClean="0"/>
              <a:t>Trademark Records</a:t>
            </a:r>
            <a:endParaRPr lang="en-US" b="1" dirty="0"/>
          </a:p>
        </p:txBody>
      </p:sp>
      <p:sp>
        <p:nvSpPr>
          <p:cNvPr id="3" name="Subtitle 2"/>
          <p:cNvSpPr>
            <a:spLocks noGrp="1"/>
          </p:cNvSpPr>
          <p:nvPr>
            <p:ph type="subTitle" idx="1"/>
          </p:nvPr>
        </p:nvSpPr>
        <p:spPr/>
        <p:txBody>
          <a:bodyPr/>
          <a:lstStyle/>
          <a:p>
            <a:r>
              <a:rPr lang="en-US" b="1" dirty="0" smtClean="0">
                <a:solidFill>
                  <a:srgbClr val="00B0F0"/>
                </a:solidFill>
              </a:rPr>
              <a:t>Amy Jansen &amp; Rob Berry</a:t>
            </a:r>
          </a:p>
          <a:p>
            <a:r>
              <a:rPr lang="en-US" b="1" dirty="0" smtClean="0">
                <a:solidFill>
                  <a:srgbClr val="00B0F0"/>
                </a:solidFill>
              </a:rPr>
              <a:t>2013</a:t>
            </a:r>
            <a:endParaRPr lang="en-US" b="1" dirty="0">
              <a:solidFill>
                <a:srgbClr val="00B0F0"/>
              </a:solidFill>
            </a:endParaRPr>
          </a:p>
        </p:txBody>
      </p:sp>
      <p:sp>
        <p:nvSpPr>
          <p:cNvPr id="10246" name="AutoShape 6" descr="data:image/jpeg;base64,/9j/4AAQSkZJRgABAQAAAQABAAD/2wCEAAkGBxQTEhUUExQVFhUXGBoXGBcXFxcYGBcYGBgXFxgYGBoYHCggGBolHBwcITEhJSkrLi4uFx8zODMsNygtLisBCgoKDg0OGxAQGywkHyQsLCwsLCwsLCwsLCwsLCwsLCwsLCwsLCwsLCwsLCwsLCwsLCwsNCwsLCwsLCwsLCwsLP/AABEIAPAAtAMBIgACEQEDEQH/xAAbAAACAgMBAAAAAAAAAAAAAAAEBQMGAAECB//EAD4QAAEDAgMFBgUDAgUDBQAAAAEAAhEDIQQSMQVBUWFxBiKBkaHBEzKx0fAUQuEjUgdicrLxJDOCFRZzwtL/xAAaAQACAwEBAAAAAAAAAAAAAAADBAECBQAG/8QALBEAAgEDAwMEAgEFAQAAAAAAAAECAxEhBBIxIkFRExQyYXGRgSNSYqGxBf/aAAwDAQACEQMRAD8AFr0t4QmFJzmd1h/Cb0cMXzBAAEku0AS97A11i0za0yYjvQRYGY/8Ss+MbJsFpY9ZziMQWtMEnXfZR1MUXadDoYI4Q0IDGnKTPFQZsuqvGni5qSpRfIydWOX5jKgGJeR8111QqNqWDhIEqX9O61iOcH2QsLlAvSg+yOfi1J3x0U7DUDgHmAdHC4PQ71I14Bs4mb2bYjzRuGLbtcDkJmCbzx5FCc14J9tDwSUsI6LungdPMXn0W3YOpaC09Z+y7wdYTlDpjQkQYR5JHP6/yl5Tadi601J9haMBV/yeZ+y4fhaoklthwKc0XKc3Efm9dGp5RV6Ol4K00uIs0rntLSqYgQ1uWzPmIvlaGmI5hT4xx+IIbAHC080TTzOLSYEfuO/h4o6k4tNIotLTTKgezVaJ7vmsGwa0SGgjkVcq+KpzGdvmD9F08D4YgyJsd0ckzHU1O6LulDsUr/02qP2HwIWOovbq0hXihgt5WsVs4OF7cDrHhvRFqs5KukiktKkBTwbHmoGk2uSY0AH/AArDhdj0iwNLWkts6dZGsq8tSkUVK5Q5XQTjb2yGsd3OGiXYrZ2QiHzImRoiRqqRR0miDKsXT8O6fm9CsVt5GxlhwRzMqUx8zgC0cSwzA4mCfJKfjy5on5bDzn3K7rFC/Fc+qHPJceJ3x9UjDqwA0z6iPHPguPNLMXUBFjvT3HskEA7tIskP6Cod3qExFbfkaM67krJEmxj/AFPAp0wBsEtPGWlJ8DhXNeCRAunVFhiRN+H3CW1DTle51LCJqdUmWkB4jeIIn6I6i4gS0y3gbxyQlCjIFyDz1H3RNMEA69R7hIzYdGCrLwQAJseBTHNNtD1CV0iBwEjQ6eB3IjEYttNgc8gdfmMbhxKq020kTewxva0oTG7ap0h3n3/tEE+N4CrmK2rVrWZ/TZ6nxQrMO1vXiUzT06Xzf8BadCpVylZeWGO21VcT8NuWd5ufCfsh3te8zUeXHr91jTcqQuAuTCbTSxFWGIaKmleefzwZTot4Jt2fxTZe3d8w+jo9FWq2Jmw0+qL2VWyPDtw+bobFFdNuDuZ+or03JKmuO5fqbABK4qSdOFllGo2JcFtzS6cscFmKVjmgfAUwSbDMfmPAT/CcNeBoEoqNNEdzvOJkiLngBwR1PEZj35YY3q0nfJVIW7ZIeQYIABv0FtNP5SzGRkaRq3um+oNxb81T/F0AGQ3U6E/n5KQ06XxS8AwSAW84N0WnLH4KyQsFOdQCeqxbq0oJBF+a0mdzB2O6y42eQXZTY6j88Ex2g1j2ufTbkykAtme6Zyu9IPgkQs8HQ2QqfTIz6K6gjG0SKjnTYgzwQuGd3SPEInaNaAJsTxQWGqm8DkmKjjtHYJ3CWuClaCTA1WsLQDjf0Rn6FoMzI90hKUVgZSbC6Adk73eIHM/VcB34D7FTikMpiY5zwWiy0ff7pW4UCx2OY0ZyNN3HlyMpGKjqrs9TwG4BSdoKToa7cDJHWw/OaEGPbzPKE/QhaN48lqDp771HwMAsc4ASYASmpjidBHqoTUJMkk9UaOnb5Gav/pwjiCv/AMGFXHgfKJ5oSpVLrkz7LinTc7QT9Exw2Ai7r8t38ovRTE7ajVP6/SIMPQLunFOsFSaAW7jqosvCy7bUDRJMIbquQ/S0cKKu/wBlj2PWzMEjQZT4JxSFrKo0dqikQcpIdDvmyzu0IIVi2TtKlVsPm1ymJ8OPgkq1GSe62DOcoqTjcKNnCxmNYsPGFPUph2qgxmAzwJ3gnh6Keng9bkHgboV/BwnfTyvLSe4dCDGU63KGp4JrKwJvTiW77n89UdicNqKgjNq6Tz3blAxmQimJcQDl1v04eqLF4wVZBtSiS/uiwAC2mODpZ2Ak30Msm/VYrb7YK2PPOzW1Sx3w3DM1wIjlqR7g8ky2pgi18XiZa7TM3cRuKqAcQZFiNFYNlbRNSWuOhmNx3SOCcqxtlCMI9aMr1LQdy7w97wuca3vSpMDQMTz80OcunI3FZCi7ITadEXVx0ZGgA5jBOkWkbkHXbBHOEdSpNBaS24Mi5tG+B1SktuGwquMqLQBp/wDb7LrIAN6wVxwPUQtfF5eySyGAsZgszCDeRccuqpJwTw9zN7TB9j4q/wBSqSNAVWtuU8r2VIj9jx/tP5xT2lqyi2vJRwhKS3cC2ls87yB0uiqeDYN09VM1dyjurKRsU9FRp8L9m2hSBC1MU1u+el1zgWVMQ8U290bzrA4n7Ltjtd8HVdZSpY5fhBIqFzslNpe7gNB1KY4bsrVf3qjw3kBmPsArDszAU6TcrBA47yeJTEBKvVOLtD9mbWqSrfLjwV7H9nczGDM4FjcoNjOpEjxVbxGHdReAT0cOW8cF6QQlO39nipTIAGY6dd32RKGqknaXApOkmschXZ7aPxqcn522dz4EdQmT2gTr7qi9k8RFSD+4QR0uFay/QnT6fZV1FPZUsiact0TWNdp3hG7MAdNQo8XhszZJgi7ctx4cJ9lFWqZ2yDYzrxEpNV218ItYZIM6HhHmupwcuCZStyOMLhXQ6xPeO88liDo7XbHdqAbzMi+86LFdwl4KXj5PKXU3DQyOf3R2xMTFS4It56aIIuIUmEYQ8HcZWrO1sCcecljqYkG0I3BVoACUUbuRtJt1n1nu5HIKwycySHT4KUVA28SZ+qEe+y1VqWSdrhQ51c+d7rKWMMkR46INtaw6LltaDo0zx1V4Ut2CHKw0LwR+08QZnzCXbWy/DAOhPeFpyt7xA6xHip6VVpEmx5RZLtuuDqdiC721XUoPel9nSlaNxXs9tas7Kzx4Afn0UVWi/P8ADdOaYid50Vh7FAZH3/dfyEe6ZVNkB2I+MTOUNgDeQCDNuiZlqVTqONsLgr/UqRTcm/5Em2NmOptZTpsc5oGZzmiczzbduG7qU/7K4L4VEEjvP7x4xuH5xTIu4D1UjAeQSdTUynDYXjSSlcna5SsSJzsS97spbSYDAJbmLucTYI/Y2MNWk17gJMggaSDEhBlBpXLJ3Y0ad8rnGVQGmeC4zxewCF2lUim788raro5ZzKtsz/uvMW+I2J3BziI9U/w1Fxc4uMiY1kH7JHszDOYG5vmqPDoG5tOT5yQrDgpLT3jJM33eBT2omBpxOxhsjYbcXmdVRdsH+sBwH1K9AbzVB22B+peBo0Aei7RO9Q6srQORXWIe6xawlYr1Sf5C1gnEVABv4fZSuELVL5mnmqs5D7CNmSi2Nsg8DN0xpLMq8jseDrNNlrFExAWwYPoujVIt/wAoFslwT40jfK3Qa50mN/D1RTaLjAymeJze6YUKWjYAM6CfZXlNRRyQuo4cjj0XO0MDLCWTmiY/jdKdOonh5x9FH8M2MEnfY9VSNaSd0S4J8lf7IYxjDUFRwaIBEmBaZ9vJXRjgQCLze17FVSnhmNxTcwblqBzSLEB38+ytNOiGsDG6AAC+4KuqcXLcu5FK6VgmkF21qjyaa/VQYzFspNzPJA0HM8I3pVJvAa/kgwmz3CvUqvdMgBgE2brdNqLYGgCilCbS2l8OmSxzXPBAa3UucT8tkTqm/wBFcRI8bh6VWuGVH5oEtpCwHFzo1MaKfD0hTpNFR0imLu6LrD7NYyo+qJLn7zuHAIbEsL3uzXbTdAaN7oDszuOogIyaeE8IH99zrAAvear+7IAY06tZrfmdUdiHW1CgogySSb7vzeuHYUC7bzf6aKknuZZKyCahHFef41+avWd/njysrsHGDrHNUCg6b8ST5lO6JdTYGvwggNWI7C4IvbI3W91i0HUina4pYpWMeoMLjO8A7iLqXFPSxxuiPJVHoGBYIR1JqW4R2U+iaxIWRW5HocEgwhdoPRC16TmiSDbRGsfui0cfZH0e6L66c77ilnNxCWuL8K8vcSRA1jcDviUU/EMa1zi4NDTlJM62MAb7HRQbVxVOk0l1iQQ0DWdLAddVTcbijUdJJI5zrvN+MDyTFGh6vU8IHUqbMIcntK7O6IyGwOUSOZG9QbSp1XtNTM57BqZsD9I6LjYuznvl3w2ubA+YxqSARF9QU7pmlRhtWnkvLbl7HSf2jceoTEpwpYgrsGlKWWxXsHYZqEPqAhmoG932CszRWpXa4VG6ZXWeOjtD4o1vP86qRg0WfUryqSu+PAxCmorALTqU8Uwgh0AwRJaQ4G9wVDX7N0Xf3z/cXuJHnKreB2g6i5wY6CHHM13yuMmehTtvaW16Tx/pLXDzsiulUpvo4LbLq7Vxi/Evp2e0uH97BPm3UdRPghcTtPDMmpDTU6Q8nxFkcMdTyZ/iNy8ZH5PJTHG0cpLqrCN9wfCPZDirPKf8FW/slpVZYHkw2MxPAQCh9nS5md1i8l/QHT0hbp0TWAGUsoCIaRDnxpb9reW9F1GQVE1tVjou7uZlWQuQuw1CLge2TlovM6NP0MLz/CN05BXXtXVy0H8xHmVUcM1amhXS2Kah8IunZekPgyYu4n0A9li3shsUmxN7/l1iVqyvNhIxwjyHGJYWo7G4lrTlMzqocIQ+Ymy2hEulJ2nQGU0oVBCUtd3WnkPoFPRfxWbUjccixtVqBt+Gp5c1WsVt+q5xLXFrdwHDibaqfaxc5ltB83McEjV9NQj8nkpWm+ESV6znuzPJJ4m/gusPRL3NaNXEDzROEpDISQD/AAj+yFEGoXEfLA6Zpv6eqPOqoxbXYl0Gtrb+RaaVAB2UWGSByyu3+aUYii19dgAbd8nLUJkt70uZGvNM9qVMpBGpa5rQNS4lhA9ENh8O8V6Ye7O5tNx+XLBJaN2oWZBtdX0GlnA+bp+fgUWBxQqZo0DsoNiDESRym3ggsa51V3w2ktaPnfvvoxp4kandbisxmPp4am1o4d1g1/gc0GNO+Fyyzl37Fa7T4TJXJ3P7w67x+cUuwmGdUdDGlx1MCbKbaO0n1jLzYaDcJ/NV3snaL6Di5kGRBB3jwWzBSVNLuJtpyuuCGg0h2lxqr9sapSaGg0stUWIDO8eB3QUn2XssVD8WoTJJMRrzk6dI3J1hcIxhBu5wvc6k8QErqa8PiGp03yNmYgVBZlVsRf5Z9dy5riSBPqoW4pwsNOH5+XWOraDekHJMOk0S/DHFbFt4XNNs3Uj1Qkq/bar/AE2ji4D39kiw4THti+X0xzcfKAPqgtn05c0cSB5la+kVqVxStmVi64FwbTa2DYAWHJYi87jcGyxZbd3caSweJVqYOoHkh31YTnaOxMQwwGA6aO4pFWwdaHEsMN1heisZdyxYKrNJvRMsI7u6JJsaTSaQJF/Qp5surnlp118EjWjgahILo4PM2+pMKt4zBOpuLSDbfxHFXjZdF0QW21BFvH+Uk7WPLCI3nXeLGQg6eq1U29mXqRTjcUgRS8Pqpez73AvhwaMuYy2flvxEIHEueO6TMiVJs50PAJhriA4/5ZEppw6H9lq9ROcV4Vi27JwxqZa1W7o7gA7onU8zKaVMI744fEjI1ttZzEmQjcNhgxoAmAptoYgU25olxOVrRq5x0A+/AFY86jlLH4CKKSEu3tqNot4vOjfc8lSKlR9RxJlzjwE/gTunsSriTVqOeA5ry24Ny2ZAv3Qgdh7XGHc4lmbMANYIi/ArSoQjTi9mZC1STk84RDsnENp1WveJA4bjx5wmVU/qa+ZjSBaeNtSUmr1873OgDMSYGglPOzOIa10OzXG7TxRqkbda5sVhl7exbaDG6DQWHJdwhX7ixwIUB2uJIptdULbHLGVp4FxsPVY2yTY7dDMR4ei4Y4CTpxJ3JTs+gX1Zc8F7Zc4NJygmwY0bwBqd5hNcPvUzp7CIu4axi3Xn86LdAFdVxZDRZlB7TPnEAawz1JKl2AyarfPyQe03ZsS/lA9JTHYVVrHlzyAA0/ghbUU1QsvAlJ3qFzY2BZYkju0VIWGc9APcysWd7Wr/AGjPqw8lmxGx2umV3g9kU2j5BzMapxkWQvQsy0eZ9s8mGxchtN3xKIaGOHyGYLraHeOqRYfEvDYDyQDoDYeSd/4nUv8AqWc6Y9HOCrOHMGCD90lV4GaZatnVTHenqUp7XUwQ3/UPce6abNrjKA686RdLe1R7vQt/3BZlO/rIadrFVxJl56rgFac6SpWUybAXWwsITm90mz0TY2Mcw/BeZMSx/wDe0cf8w39Qi8LRc+u+q8Q2n3KQPO73eNh4JfgKQrUaLrgtLXAjiNQeRFk7fjWgax1WFU5wsj0cnneMrObWqta9wDqj8wBIB7zuBvZGVNlNfSGRuUmDJMmeZ4JbjHf16n/yP/3FW+mc0ED9oI/Ny0K8nCMWhemlJtMo36dwdlIg8/r0RdV+Roa3U6lWivswPbBjrwPIpHi+z9Vrpu9pOoiQOhOqmGojN9TtYNH+lB7Vl9wrYeBe5md1UsabQLFw333BWTBUW025GtDWgRA9UpZsgv7z2tsMrW2IaBuneVjaFShdoLmb2alo4t//ACla0vUfJEFtQXRAEsbZ7O8wjnOYHkfcJlhHBzQ7+4ApZ8b4lqQNxdxENaIgwDq5N8NSytDRuCFVfTZ8l484CsOF3V0K5p2C6qiQYQUXPMqj81aq7i8+hIUzTbVOcF2ScPnqdco9z9k5wWwaLJlkxvN93Ba3uqcVZZE/Rk3cpZeOKxektwrQIa0R0CxD99/j/sn0Pss7ionvUdMu3xyUdUrXsJJlB/xNj4lMyMxbAG+JJnpqq1gWgGSn/wDibTJfhzyqNnoWEfUqu4KwhI6hWuM0hzhzmdy6AzySvtfUjI3ed3JvLqUZScJuBHNVzbWJ+JWcdw7o6D+UrQp3qX8BakrRB6bZT7YuF1eeg90mwlOSrRhRDQ0cPFM6mVo2QOlHNw7YWOFPDEHVhc0edo5wQq5t+k4OY5xkumeWkNHROKGzXBziTAkEN56T5fVC9pKfcaeBn2KTpNKpjuGkm4iNrZHRXLs9WD6YB3W9wfzgqWxPezOJhxbx/Am9TDdTYKlK0i0ht/z0UzGyoC8fu15e6KYw8fZYzHDWSLx0WBszKkc3lJWmLkQbDFMy3/K4Y5dBy4kkWwVyXBblScTALmCBbjOuq0HKCtjA1knSJUpEchTqhtEC3FbVdO0arriGjcInzWIqpMZ9rULnVNt4UVWpbf5IgwBdR1WwPwL0bZ59Io3+IDO7Sdwc4eYB9lXMMLK49uWf9O0xo8fQiFT8I6Bu9Vn6nkbo8Ej4APIT5XVbp0+KfYsxScfDzskzVGnWGzqofsuhLlZ6WGeHfL5+0pN2cb3ibxxVlpiZtcxrdLaqfXYLSjgGpUKgNmkjXjfzXO0KIe1zSN0JpSqZYAAG+Tqeajxga8Gbu4gahJqXVcNbB50z1RWErZXhw3XXW0aGWq4aA3HioA1bcZKUbiTwz0Kk0d14NiJE+aI/UbjHUJD2cxudnwzq3TmP4TveLCFi1obJOLHYyurkmuhWxyKxiw9UNEnQfYwpWaSowd/1Ww/8hSkcduM9On8qRpULiCdL9Ny1UxIbHorWIuTvMCdUo2tOTS1udp5Ju/Ed3SelihquJaBDunXqujdF4N7k0V0PdxCxZiaYzWkDyWJvf9DnuY/Z6S54UNS/j+Su3N/JXIcOa2TzhWu2zJwx/wBTTHiqL8QN3crK+9qmA4d99wOvMXXnNFpmPrw58RzSddZyHpvBJiKuZoGku9BqVHgMMHzbTQdSszgy/ukRlYHGJjV3NG7JpTTfxMBCb2QYS15DzZeCdAkZQNLXPNMM5ZDWt8UJg8S6mA0g5YgDJliOcwu6mMLtBHus6V3LIwicRq4mTwHuh62La0bzPILk5j4aKGpRmJChJdySCpVa8G09SEtxeDZBsAeSZ0sLFnOyjjwKixTMrHEd4gG/FMQlZ4YNq/Ih2fiCxwMxBg8PHkrzg8UCLWO8cP45qj5BDY7xddxHOIaBy900wO0Ph5Q8GW2B4tOrTPDUFMV6fqK65B05bWWpmIBGsCYnSTyU7Xjn4fkpbRq03EFrmyB3dLH/AElbc803i4aDBc91y7kB+dFnqGbDFxmKm4tjnvUNR7iYGnRc0NohzsrQSOJBA9UXTbw8V3x5I5BMNRcSZJmfCOHNFGkBZwknep2OvAXGNbcEaaHp7rt12QCYoQ3x3+aTYum4vkN9YTHEvAjM7zsPM6laGLp73t8wiK64RaMtruKvjO/tKxOxhmuve97LFb1l4De4kPv1lVpANGRpLXcuajO1mD5g5pne2NPqnb2RpqUNiKd9PwrayY5XtuVWOoP7wPdNl5kXwx0b7bx1Xr20MA0tLYGhi2k715FtbCPpVHNfx8+iDVjdhIPsD/DmCeQA3n7Ky7LwbmscXCMwEN1gCdR4pVsrLnGYb4nhyVkoMzgiYLbGNWu3OaeBCT1NRrAenHuDbPpd6QGluhLXObEbix0pg3KPyVJRZDYME7zAHpuU7HwNOpNkjKV2HSsaabfL6QtOA4R4yoqmOGpIPj9EPWx8/KFyhJ9iLpA2MiS2bnXl/K5+DLDmECYbxKKpUQb8d+9F5QD9OXGFZzthHWuV5+zBGsZbRHHdPG/0W6GELScrzGhBuJTvEURERvzdTMrT6DS0mImDPQoirysVdNCduAn+0EmB3f5U9JuWBntMWtHK6ZYak0zMi+YHmCERVw7XbgZ159eK51m8MnaB4dhFySbzfh4JuyoAJiUjrNDQ0AwA7SfTojqQMIcvJZeBjTxAmTYLmrjA4DKLbju8kJUMCeCj+IIGXqqJHC/b9B78pALjNwNw4ckJWHwoL6DMpMRmMpri6Re3uvLSOHuoKGyHVHD4tQuA3RHumqdRKKUnhfm4KUc4CamPa3LlBgtBHLksUz2gGBoLRwWkG8fATJ6AL6Whd1aR3KMutI15dVMD5rcM4Dq0yQbWi/Liq32i7LiuyWyHNki15VziNwjeuoUcnHhVCi+k92YXieI048UeHuM1AYkXI4GYXsdXZzHXLAT9dFr9HTiMgygDdbpCXnp9zDRq2PF27Yizr7vFds2k4tiQARH/AAvZX7Jon5qbD/4g+y4PZ7D2/o09/wC0KPbRO9ZnjJcIk/nNEYZzZ1t9F6vV7N4cj/ss8lx/7SwpH/ab0hS6GCPVPO6BAaSCCOum665rYoSvQWdkMKJJphD1Ox2GgnKfMoHs3e9wnuPooH6oHepxi4ardV7GUN2aeq5b2NoluruBXPSE+uU6lifE+i4r4km3yg+qs2K7LU2ODmyWiO6TNjJvGibYfsrh3ta4NF+d553XQ013Y6VayKA2jJETAui8NixEb1eqnZCi25nwWmdj6G4QfMqz0rfLKqukUmrXgwuKb7SBEq61ezFCQO9xiTdEU+zWH4GPVV9o/Jb10UalXB0RLHxvVvqdnKAHy26rtux6INmDd03qHo35O9f6KE+rcyTPJbV3rbIoEzlb4BbVvafZHr/R/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8" name="AutoShape 8" descr="data:image/jpeg;base64,/9j/4AAQSkZJRgABAQAAAQABAAD/2wCEAAkGBxQTEhUUExQVFhUXGBoXGBcXFxcYGBcYGBgXFxgYGBoYHCggGBolHBwcITEhJSkrLi4uFx8zODMsNygtLisBCgoKDg0OGxAQGywkHyQsLCwsLCwsLCwsLCwsLCwsLCwsLCwsLCwsLCwsLCwsLCwsLCwsNCwsLCwsLCwsLCwsLP/AABEIAPAAtAMBIgACEQEDEQH/xAAbAAACAgMBAAAAAAAAAAAAAAAEBQMGAAECB//EAD4QAAEDAgMFBgUDAgUDBQAAAAEAAhEDIQQSMQVBUWFxBiKBkaHBEzKx0fAUQuEjUgdicrLxJDOCFRZzwtL/xAAaAQACAwEBAAAAAAAAAAAAAAADBAECBQAG/8QALBEAAgEDAwMEAgEFAQAAAAAAAAECAxEhBBIxIkFRExQyYXGRgSNSYqGxBf/aAAwDAQACEQMRAD8AFr0t4QmFJzmd1h/Cb0cMXzBAAEku0AS97A11i0za0yYjvQRYGY/8Ss+MbJsFpY9ZziMQWtMEnXfZR1MUXadDoYI4Q0IDGnKTPFQZsuqvGni5qSpRfIydWOX5jKgGJeR8111QqNqWDhIEqX9O61iOcH2QsLlAvSg+yOfi1J3x0U7DUDgHmAdHC4PQ71I14Bs4mb2bYjzRuGLbtcDkJmCbzx5FCc14J9tDwSUsI6LungdPMXn0W3YOpaC09Z+y7wdYTlDpjQkQYR5JHP6/yl5Tadi601J9haMBV/yeZ+y4fhaoklthwKc0XKc3Efm9dGp5RV6Ol4K00uIs0rntLSqYgQ1uWzPmIvlaGmI5hT4xx+IIbAHC080TTzOLSYEfuO/h4o6k4tNIotLTTKgezVaJ7vmsGwa0SGgjkVcq+KpzGdvmD9F08D4YgyJsd0ckzHU1O6LulDsUr/02qP2HwIWOovbq0hXihgt5WsVs4OF7cDrHhvRFqs5KukiktKkBTwbHmoGk2uSY0AH/AArDhdj0iwNLWkts6dZGsq8tSkUVK5Q5XQTjb2yGsd3OGiXYrZ2QiHzImRoiRqqRR0miDKsXT8O6fm9CsVt5GxlhwRzMqUx8zgC0cSwzA4mCfJKfjy5on5bDzn3K7rFC/Fc+qHPJceJ3x9UjDqwA0z6iPHPguPNLMXUBFjvT3HskEA7tIskP6Cod3qExFbfkaM67krJEmxj/AFPAp0wBsEtPGWlJ8DhXNeCRAunVFhiRN+H3CW1DTle51LCJqdUmWkB4jeIIn6I6i4gS0y3gbxyQlCjIFyDz1H3RNMEA69R7hIzYdGCrLwQAJseBTHNNtD1CV0iBwEjQ6eB3IjEYttNgc8gdfmMbhxKq020kTewxva0oTG7ap0h3n3/tEE+N4CrmK2rVrWZ/TZ6nxQrMO1vXiUzT06Xzf8BadCpVylZeWGO21VcT8NuWd5ufCfsh3te8zUeXHr91jTcqQuAuTCbTSxFWGIaKmleefzwZTot4Jt2fxTZe3d8w+jo9FWq2Jmw0+qL2VWyPDtw+bobFFdNuDuZ+or03JKmuO5fqbABK4qSdOFllGo2JcFtzS6cscFmKVjmgfAUwSbDMfmPAT/CcNeBoEoqNNEdzvOJkiLngBwR1PEZj35YY3q0nfJVIW7ZIeQYIABv0FtNP5SzGRkaRq3um+oNxb81T/F0AGQ3U6E/n5KQ06XxS8AwSAW84N0WnLH4KyQsFOdQCeqxbq0oJBF+a0mdzB2O6y42eQXZTY6j88Ex2g1j2ufTbkykAtme6Zyu9IPgkQs8HQ2QqfTIz6K6gjG0SKjnTYgzwQuGd3SPEInaNaAJsTxQWGqm8DkmKjjtHYJ3CWuClaCTA1WsLQDjf0Rn6FoMzI90hKUVgZSbC6Adk73eIHM/VcB34D7FTikMpiY5zwWiy0ff7pW4UCx2OY0ZyNN3HlyMpGKjqrs9TwG4BSdoKToa7cDJHWw/OaEGPbzPKE/QhaN48lqDp771HwMAsc4ASYASmpjidBHqoTUJMkk9UaOnb5Gav/pwjiCv/AMGFXHgfKJ5oSpVLrkz7LinTc7QT9Exw2Ai7r8t38ovRTE7ajVP6/SIMPQLunFOsFSaAW7jqosvCy7bUDRJMIbquQ/S0cKKu/wBlj2PWzMEjQZT4JxSFrKo0dqikQcpIdDvmyzu0IIVi2TtKlVsPm1ymJ8OPgkq1GSe62DOcoqTjcKNnCxmNYsPGFPUph2qgxmAzwJ3gnh6Keng9bkHgboV/BwnfTyvLSe4dCDGU63KGp4JrKwJvTiW77n89UdicNqKgjNq6Tz3blAxmQimJcQDl1v04eqLF4wVZBtSiS/uiwAC2mODpZ2Ak30Msm/VYrb7YK2PPOzW1Sx3w3DM1wIjlqR7g8ky2pgi18XiZa7TM3cRuKqAcQZFiNFYNlbRNSWuOhmNx3SOCcqxtlCMI9aMr1LQdy7w97wuca3vSpMDQMTz80OcunI3FZCi7ITadEXVx0ZGgA5jBOkWkbkHXbBHOEdSpNBaS24Mi5tG+B1SktuGwquMqLQBp/wDb7LrIAN6wVxwPUQtfF5eySyGAsZgszCDeRccuqpJwTw9zN7TB9j4q/wBSqSNAVWtuU8r2VIj9jx/tP5xT2lqyi2vJRwhKS3cC2ls87yB0uiqeDYN09VM1dyjurKRsU9FRp8L9m2hSBC1MU1u+el1zgWVMQ8U290bzrA4n7Ltjtd8HVdZSpY5fhBIqFzslNpe7gNB1KY4bsrVf3qjw3kBmPsArDszAU6TcrBA47yeJTEBKvVOLtD9mbWqSrfLjwV7H9nczGDM4FjcoNjOpEjxVbxGHdReAT0cOW8cF6QQlO39nipTIAGY6dd32RKGqknaXApOkmschXZ7aPxqcn522dz4EdQmT2gTr7qi9k8RFSD+4QR0uFay/QnT6fZV1FPZUsiact0TWNdp3hG7MAdNQo8XhszZJgi7ctx4cJ9lFWqZ2yDYzrxEpNV218ItYZIM6HhHmupwcuCZStyOMLhXQ6xPeO88liDo7XbHdqAbzMi+86LFdwl4KXj5PKXU3DQyOf3R2xMTFS4It56aIIuIUmEYQ8HcZWrO1sCcecljqYkG0I3BVoACUUbuRtJt1n1nu5HIKwycySHT4KUVA28SZ+qEe+y1VqWSdrhQ51c+d7rKWMMkR46INtaw6LltaDo0zx1V4Ut2CHKw0LwR+08QZnzCXbWy/DAOhPeFpyt7xA6xHip6VVpEmx5RZLtuuDqdiC721XUoPel9nSlaNxXs9tas7Kzx4Afn0UVWi/P8ADdOaYid50Vh7FAZH3/dfyEe6ZVNkB2I+MTOUNgDeQCDNuiZlqVTqONsLgr/UqRTcm/5Em2NmOptZTpsc5oGZzmiczzbduG7qU/7K4L4VEEjvP7x4xuH5xTIu4D1UjAeQSdTUynDYXjSSlcna5SsSJzsS97spbSYDAJbmLucTYI/Y2MNWk17gJMggaSDEhBlBpXLJ3Y0ad8rnGVQGmeC4zxewCF2lUim788raro5ZzKtsz/uvMW+I2J3BziI9U/w1Fxc4uMiY1kH7JHszDOYG5vmqPDoG5tOT5yQrDgpLT3jJM33eBT2omBpxOxhsjYbcXmdVRdsH+sBwH1K9AbzVB22B+peBo0Aei7RO9Q6srQORXWIe6xawlYr1Sf5C1gnEVABv4fZSuELVL5mnmqs5D7CNmSi2Nsg8DN0xpLMq8jseDrNNlrFExAWwYPoujVIt/wAoFslwT40jfK3Qa50mN/D1RTaLjAymeJze6YUKWjYAM6CfZXlNRRyQuo4cjj0XO0MDLCWTmiY/jdKdOonh5x9FH8M2MEnfY9VSNaSd0S4J8lf7IYxjDUFRwaIBEmBaZ9vJXRjgQCLze17FVSnhmNxTcwblqBzSLEB38+ytNOiGsDG6AAC+4KuqcXLcu5FK6VgmkF21qjyaa/VQYzFspNzPJA0HM8I3pVJvAa/kgwmz3CvUqvdMgBgE2brdNqLYGgCilCbS2l8OmSxzXPBAa3UucT8tkTqm/wBFcRI8bh6VWuGVH5oEtpCwHFzo1MaKfD0hTpNFR0imLu6LrD7NYyo+qJLn7zuHAIbEsL3uzXbTdAaN7oDszuOogIyaeE8IH99zrAAvear+7IAY06tZrfmdUdiHW1CgogySSb7vzeuHYUC7bzf6aKknuZZKyCahHFef41+avWd/njysrsHGDrHNUCg6b8ST5lO6JdTYGvwggNWI7C4IvbI3W91i0HUina4pYpWMeoMLjO8A7iLqXFPSxxuiPJVHoGBYIR1JqW4R2U+iaxIWRW5HocEgwhdoPRC16TmiSDbRGsfui0cfZH0e6L66c77ilnNxCWuL8K8vcSRA1jcDviUU/EMa1zi4NDTlJM62MAb7HRQbVxVOk0l1iQQ0DWdLAddVTcbijUdJJI5zrvN+MDyTFGh6vU8IHUqbMIcntK7O6IyGwOUSOZG9QbSp1XtNTM57BqZsD9I6LjYuznvl3w2ubA+YxqSARF9QU7pmlRhtWnkvLbl7HSf2jceoTEpwpYgrsGlKWWxXsHYZqEPqAhmoG932CszRWpXa4VG6ZXWeOjtD4o1vP86qRg0WfUryqSu+PAxCmorALTqU8Uwgh0AwRJaQ4G9wVDX7N0Xf3z/cXuJHnKreB2g6i5wY6CHHM13yuMmehTtvaW16Tx/pLXDzsiulUpvo4LbLq7Vxi/Evp2e0uH97BPm3UdRPghcTtPDMmpDTU6Q8nxFkcMdTyZ/iNy8ZH5PJTHG0cpLqrCN9wfCPZDirPKf8FW/slpVZYHkw2MxPAQCh9nS5md1i8l/QHT0hbp0TWAGUsoCIaRDnxpb9reW9F1GQVE1tVjou7uZlWQuQuw1CLge2TlovM6NP0MLz/CN05BXXtXVy0H8xHmVUcM1amhXS2Kah8IunZekPgyYu4n0A9li3shsUmxN7/l1iVqyvNhIxwjyHGJYWo7G4lrTlMzqocIQ+Ymy2hEulJ2nQGU0oVBCUtd3WnkPoFPRfxWbUjccixtVqBt+Gp5c1WsVt+q5xLXFrdwHDibaqfaxc5ltB83McEjV9NQj8nkpWm+ESV6znuzPJJ4m/gusPRL3NaNXEDzROEpDISQD/AAj+yFEGoXEfLA6Zpv6eqPOqoxbXYl0Gtrb+RaaVAB2UWGSByyu3+aUYii19dgAbd8nLUJkt70uZGvNM9qVMpBGpa5rQNS4lhA9ENh8O8V6Ye7O5tNx+XLBJaN2oWZBtdX0GlnA+bp+fgUWBxQqZo0DsoNiDESRym3ggsa51V3w2ktaPnfvvoxp4kandbisxmPp4am1o4d1g1/gc0GNO+Fyyzl37Fa7T4TJXJ3P7w67x+cUuwmGdUdDGlx1MCbKbaO0n1jLzYaDcJ/NV3snaL6Di5kGRBB3jwWzBSVNLuJtpyuuCGg0h2lxqr9sapSaGg0stUWIDO8eB3QUn2XssVD8WoTJJMRrzk6dI3J1hcIxhBu5wvc6k8QErqa8PiGp03yNmYgVBZlVsRf5Z9dy5riSBPqoW4pwsNOH5+XWOraDekHJMOk0S/DHFbFt4XNNs3Uj1Qkq/bar/AE2ji4D39kiw4THti+X0xzcfKAPqgtn05c0cSB5la+kVqVxStmVi64FwbTa2DYAWHJYi87jcGyxZbd3caSweJVqYOoHkh31YTnaOxMQwwGA6aO4pFWwdaHEsMN1heisZdyxYKrNJvRMsI7u6JJsaTSaQJF/Qp5surnlp118EjWjgahILo4PM2+pMKt4zBOpuLSDbfxHFXjZdF0QW21BFvH+Uk7WPLCI3nXeLGQg6eq1U29mXqRTjcUgRS8Pqpez73AvhwaMuYy2flvxEIHEueO6TMiVJs50PAJhriA4/5ZEppw6H9lq9ROcV4Vi27JwxqZa1W7o7gA7onU8zKaVMI744fEjI1ttZzEmQjcNhgxoAmAptoYgU25olxOVrRq5x0A+/AFY86jlLH4CKKSEu3tqNot4vOjfc8lSKlR9RxJlzjwE/gTunsSriTVqOeA5ry24Ny2ZAv3Qgdh7XGHc4lmbMANYIi/ArSoQjTi9mZC1STk84RDsnENp1WveJA4bjx5wmVU/qa+ZjSBaeNtSUmr1873OgDMSYGglPOzOIa10OzXG7TxRqkbda5sVhl7exbaDG6DQWHJdwhX7ixwIUB2uJIptdULbHLGVp4FxsPVY2yTY7dDMR4ei4Y4CTpxJ3JTs+gX1Zc8F7Zc4NJygmwY0bwBqd5hNcPvUzp7CIu4axi3Xn86LdAFdVxZDRZlB7TPnEAawz1JKl2AyarfPyQe03ZsS/lA9JTHYVVrHlzyAA0/ghbUU1QsvAlJ3qFzY2BZYkju0VIWGc9APcysWd7Wr/AGjPqw8lmxGx2umV3g9kU2j5BzMapxkWQvQsy0eZ9s8mGxchtN3xKIaGOHyGYLraHeOqRYfEvDYDyQDoDYeSd/4nUv8AqWc6Y9HOCrOHMGCD90lV4GaZatnVTHenqUp7XUwQ3/UPce6abNrjKA686RdLe1R7vQt/3BZlO/rIadrFVxJl56rgFac6SpWUybAXWwsITm90mz0TY2Mcw/BeZMSx/wDe0cf8w39Qi8LRc+u+q8Q2n3KQPO73eNh4JfgKQrUaLrgtLXAjiNQeRFk7fjWgax1WFU5wsj0cnneMrObWqta9wDqj8wBIB7zuBvZGVNlNfSGRuUmDJMmeZ4JbjHf16n/yP/3FW+mc0ED9oI/Ny0K8nCMWhemlJtMo36dwdlIg8/r0RdV+Roa3U6lWivswPbBjrwPIpHi+z9Vrpu9pOoiQOhOqmGojN9TtYNH+lB7Vl9wrYeBe5md1UsabQLFw333BWTBUW025GtDWgRA9UpZsgv7z2tsMrW2IaBuneVjaFShdoLmb2alo4t//ACla0vUfJEFtQXRAEsbZ7O8wjnOYHkfcJlhHBzQ7+4ApZ8b4lqQNxdxENaIgwDq5N8NSytDRuCFVfTZ8l484CsOF3V0K5p2C6qiQYQUXPMqj81aq7i8+hIUzTbVOcF2ScPnqdco9z9k5wWwaLJlkxvN93Ba3uqcVZZE/Rk3cpZeOKxektwrQIa0R0CxD99/j/sn0Pss7ionvUdMu3xyUdUrXsJJlB/xNj4lMyMxbAG+JJnpqq1gWgGSn/wDibTJfhzyqNnoWEfUqu4KwhI6hWuM0hzhzmdy6AzySvtfUjI3ed3JvLqUZScJuBHNVzbWJ+JWcdw7o6D+UrQp3qX8BakrRB6bZT7YuF1eeg90mwlOSrRhRDQ0cPFM6mVo2QOlHNw7YWOFPDEHVhc0edo5wQq5t+k4OY5xkumeWkNHROKGzXBziTAkEN56T5fVC9pKfcaeBn2KTpNKpjuGkm4iNrZHRXLs9WD6YB3W9wfzgqWxPezOJhxbx/Am9TDdTYKlK0i0ht/z0UzGyoC8fu15e6KYw8fZYzHDWSLx0WBszKkc3lJWmLkQbDFMy3/K4Y5dBy4kkWwVyXBblScTALmCBbjOuq0HKCtjA1knSJUpEchTqhtEC3FbVdO0arriGjcInzWIqpMZ9rULnVNt4UVWpbf5IgwBdR1WwPwL0bZ59Io3+IDO7Sdwc4eYB9lXMMLK49uWf9O0xo8fQiFT8I6Bu9Vn6nkbo8Ej4APIT5XVbp0+KfYsxScfDzskzVGnWGzqofsuhLlZ6WGeHfL5+0pN2cb3ibxxVlpiZtcxrdLaqfXYLSjgGpUKgNmkjXjfzXO0KIe1zSN0JpSqZYAAG+Tqeajxga8Gbu4gahJqXVcNbB50z1RWErZXhw3XXW0aGWq4aA3HioA1bcZKUbiTwz0Kk0d14NiJE+aI/UbjHUJD2cxudnwzq3TmP4TveLCFi1obJOLHYyurkmuhWxyKxiw9UNEnQfYwpWaSowd/1Ww/8hSkcduM9On8qRpULiCdL9Ny1UxIbHorWIuTvMCdUo2tOTS1udp5Ju/Ed3SelihquJaBDunXqujdF4N7k0V0PdxCxZiaYzWkDyWJvf9DnuY/Z6S54UNS/j+Su3N/JXIcOa2TzhWu2zJwx/wBTTHiqL8QN3crK+9qmA4d99wOvMXXnNFpmPrw58RzSddZyHpvBJiKuZoGku9BqVHgMMHzbTQdSszgy/ukRlYHGJjV3NG7JpTTfxMBCb2QYS15DzZeCdAkZQNLXPNMM5ZDWt8UJg8S6mA0g5YgDJliOcwu6mMLtBHus6V3LIwicRq4mTwHuh62La0bzPILk5j4aKGpRmJChJdySCpVa8G09SEtxeDZBsAeSZ0sLFnOyjjwKixTMrHEd4gG/FMQlZ4YNq/Ih2fiCxwMxBg8PHkrzg8UCLWO8cP45qj5BDY7xddxHOIaBy900wO0Ph5Q8GW2B4tOrTPDUFMV6fqK65B05bWWpmIBGsCYnSTyU7Xjn4fkpbRq03EFrmyB3dLH/AElbc803i4aDBc91y7kB+dFnqGbDFxmKm4tjnvUNR7iYGnRc0NohzsrQSOJBA9UXTbw8V3x5I5BMNRcSZJmfCOHNFGkBZwknep2OvAXGNbcEaaHp7rt12QCYoQ3x3+aTYum4vkN9YTHEvAjM7zsPM6laGLp73t8wiK64RaMtruKvjO/tKxOxhmuve97LFb1l4De4kPv1lVpANGRpLXcuajO1mD5g5pne2NPqnb2RpqUNiKd9PwrayY5XtuVWOoP7wPdNl5kXwx0b7bx1Xr20MA0tLYGhi2k715FtbCPpVHNfx8+iDVjdhIPsD/DmCeQA3n7Ky7LwbmscXCMwEN1gCdR4pVsrLnGYb4nhyVkoMzgiYLbGNWu3OaeBCT1NRrAenHuDbPpd6QGluhLXObEbix0pg3KPyVJRZDYME7zAHpuU7HwNOpNkjKV2HSsaabfL6QtOA4R4yoqmOGpIPj9EPWx8/KFyhJ9iLpA2MiS2bnXl/K5+DLDmECYbxKKpUQb8d+9F5QD9OXGFZzthHWuV5+zBGsZbRHHdPG/0W6GELScrzGhBuJTvEURERvzdTMrT6DS0mImDPQoirysVdNCduAn+0EmB3f5U9JuWBntMWtHK6ZYak0zMi+YHmCERVw7XbgZ159eK51m8MnaB4dhFySbzfh4JuyoAJiUjrNDQ0AwA7SfTojqQMIcvJZeBjTxAmTYLmrjA4DKLbju8kJUMCeCj+IIGXqqJHC/b9B78pALjNwNw4ckJWHwoL6DMpMRmMpri6Re3uvLSOHuoKGyHVHD4tQuA3RHumqdRKKUnhfm4KUc4CamPa3LlBgtBHLksUz2gGBoLRwWkG8fATJ6AL6Whd1aR3KMutI15dVMD5rcM4Dq0yQbWi/Liq32i7LiuyWyHNki15VziNwjeuoUcnHhVCi+k92YXieI048UeHuM1AYkXI4GYXsdXZzHXLAT9dFr9HTiMgygDdbpCXnp9zDRq2PF27Yizr7vFds2k4tiQARH/AAvZX7Jon5qbD/4g+y4PZ7D2/o09/wC0KPbRO9ZnjJcIk/nNEYZzZ1t9F6vV7N4cj/ss8lx/7SwpH/ab0hS6GCPVPO6BAaSCCOum665rYoSvQWdkMKJJphD1Ox2GgnKfMoHs3e9wnuPooH6oHepxi4ardV7GUN2aeq5b2NoluruBXPSE+uU6lifE+i4r4km3yg+qs2K7LU2ODmyWiO6TNjJvGibYfsrh3ta4NF+d553XQ013Y6VayKA2jJETAui8NixEb1eqnZCi25nwWmdj6G4QfMqz0rfLKqukUmrXgwuKb7SBEq61ezFCQO9xiTdEU+zWH4GPVV9o/Jb10UalXB0RLHxvVvqdnKAHy26rtux6INmDd03qHo35O9f6KE+rcyTPJbV3rbIoEzlb4BbVvafZHr/R/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50" name="AutoShape 10" descr="data:image/jpeg;base64,/9j/4AAQSkZJRgABAQAAAQABAAD/2wCEAAkGBxQTEhUUExQVFhUXGBoXGBcXFxcYGBcYGBgXFxgYGBoYHCggGBolHBwcITEhJSkrLi4uFx8zODMsNygtLisBCgoKDg0OGxAQGywkHyQsLCwsLCwsLCwsLCwsLCwsLCwsLCwsLCwsLCwsLCwsLCwsLCwsNCwsLCwsLCwsLCwsLP/AABEIAPAAtAMBIgACEQEDEQH/xAAbAAACAgMBAAAAAAAAAAAAAAAEBQMGAAECB//EAD4QAAEDAgMFBgUDAgUDBQAAAAEAAhEDIQQSMQVBUWFxBiKBkaHBEzKx0fAUQuEjUgdicrLxJDOCFRZzwtL/xAAaAQACAwEBAAAAAAAAAAAAAAADBAECBQAG/8QALBEAAgEDAwMEAgEFAQAAAAAAAAECAxEhBBIxIkFRExQyYXGRgSNSYqGxBf/aAAwDAQACEQMRAD8AFr0t4QmFJzmd1h/Cb0cMXzBAAEku0AS97A11i0za0yYjvQRYGY/8Ss+MbJsFpY9ZziMQWtMEnXfZR1MUXadDoYI4Q0IDGnKTPFQZsuqvGni5qSpRfIydWOX5jKgGJeR8111QqNqWDhIEqX9O61iOcH2QsLlAvSg+yOfi1J3x0U7DUDgHmAdHC4PQ71I14Bs4mb2bYjzRuGLbtcDkJmCbzx5FCc14J9tDwSUsI6LungdPMXn0W3YOpaC09Z+y7wdYTlDpjQkQYR5JHP6/yl5Tadi601J9haMBV/yeZ+y4fhaoklthwKc0XKc3Efm9dGp5RV6Ol4K00uIs0rntLSqYgQ1uWzPmIvlaGmI5hT4xx+IIbAHC080TTzOLSYEfuO/h4o6k4tNIotLTTKgezVaJ7vmsGwa0SGgjkVcq+KpzGdvmD9F08D4YgyJsd0ckzHU1O6LulDsUr/02qP2HwIWOovbq0hXihgt5WsVs4OF7cDrHhvRFqs5KukiktKkBTwbHmoGk2uSY0AH/AArDhdj0iwNLWkts6dZGsq8tSkUVK5Q5XQTjb2yGsd3OGiXYrZ2QiHzImRoiRqqRR0miDKsXT8O6fm9CsVt5GxlhwRzMqUx8zgC0cSwzA4mCfJKfjy5on5bDzn3K7rFC/Fc+qHPJceJ3x9UjDqwA0z6iPHPguPNLMXUBFjvT3HskEA7tIskP6Cod3qExFbfkaM67krJEmxj/AFPAp0wBsEtPGWlJ8DhXNeCRAunVFhiRN+H3CW1DTle51LCJqdUmWkB4jeIIn6I6i4gS0y3gbxyQlCjIFyDz1H3RNMEA69R7hIzYdGCrLwQAJseBTHNNtD1CV0iBwEjQ6eB3IjEYttNgc8gdfmMbhxKq020kTewxva0oTG7ap0h3n3/tEE+N4CrmK2rVrWZ/TZ6nxQrMO1vXiUzT06Xzf8BadCpVylZeWGO21VcT8NuWd5ufCfsh3te8zUeXHr91jTcqQuAuTCbTSxFWGIaKmleefzwZTot4Jt2fxTZe3d8w+jo9FWq2Jmw0+qL2VWyPDtw+bobFFdNuDuZ+or03JKmuO5fqbABK4qSdOFllGo2JcFtzS6cscFmKVjmgfAUwSbDMfmPAT/CcNeBoEoqNNEdzvOJkiLngBwR1PEZj35YY3q0nfJVIW7ZIeQYIABv0FtNP5SzGRkaRq3um+oNxb81T/F0AGQ3U6E/n5KQ06XxS8AwSAW84N0WnLH4KyQsFOdQCeqxbq0oJBF+a0mdzB2O6y42eQXZTY6j88Ex2g1j2ufTbkykAtme6Zyu9IPgkQs8HQ2QqfTIz6K6gjG0SKjnTYgzwQuGd3SPEInaNaAJsTxQWGqm8DkmKjjtHYJ3CWuClaCTA1WsLQDjf0Rn6FoMzI90hKUVgZSbC6Adk73eIHM/VcB34D7FTikMpiY5zwWiy0ff7pW4UCx2OY0ZyNN3HlyMpGKjqrs9TwG4BSdoKToa7cDJHWw/OaEGPbzPKE/QhaN48lqDp771HwMAsc4ASYASmpjidBHqoTUJMkk9UaOnb5Gav/pwjiCv/AMGFXHgfKJ5oSpVLrkz7LinTc7QT9Exw2Ai7r8t38ovRTE7ajVP6/SIMPQLunFOsFSaAW7jqosvCy7bUDRJMIbquQ/S0cKKu/wBlj2PWzMEjQZT4JxSFrKo0dqikQcpIdDvmyzu0IIVi2TtKlVsPm1ymJ8OPgkq1GSe62DOcoqTjcKNnCxmNYsPGFPUph2qgxmAzwJ3gnh6Keng9bkHgboV/BwnfTyvLSe4dCDGU63KGp4JrKwJvTiW77n89UdicNqKgjNq6Tz3blAxmQimJcQDl1v04eqLF4wVZBtSiS/uiwAC2mODpZ2Ak30Msm/VYrb7YK2PPOzW1Sx3w3DM1wIjlqR7g8ky2pgi18XiZa7TM3cRuKqAcQZFiNFYNlbRNSWuOhmNx3SOCcqxtlCMI9aMr1LQdy7w97wuca3vSpMDQMTz80OcunI3FZCi7ITadEXVx0ZGgA5jBOkWkbkHXbBHOEdSpNBaS24Mi5tG+B1SktuGwquMqLQBp/wDb7LrIAN6wVxwPUQtfF5eySyGAsZgszCDeRccuqpJwTw9zN7TB9j4q/wBSqSNAVWtuU8r2VIj9jx/tP5xT2lqyi2vJRwhKS3cC2ls87yB0uiqeDYN09VM1dyjurKRsU9FRp8L9m2hSBC1MU1u+el1zgWVMQ8U290bzrA4n7Ltjtd8HVdZSpY5fhBIqFzslNpe7gNB1KY4bsrVf3qjw3kBmPsArDszAU6TcrBA47yeJTEBKvVOLtD9mbWqSrfLjwV7H9nczGDM4FjcoNjOpEjxVbxGHdReAT0cOW8cF6QQlO39nipTIAGY6dd32RKGqknaXApOkmschXZ7aPxqcn522dz4EdQmT2gTr7qi9k8RFSD+4QR0uFay/QnT6fZV1FPZUsiact0TWNdp3hG7MAdNQo8XhszZJgi7ctx4cJ9lFWqZ2yDYzrxEpNV218ItYZIM6HhHmupwcuCZStyOMLhXQ6xPeO88liDo7XbHdqAbzMi+86LFdwl4KXj5PKXU3DQyOf3R2xMTFS4It56aIIuIUmEYQ8HcZWrO1sCcecljqYkG0I3BVoACUUbuRtJt1n1nu5HIKwycySHT4KUVA28SZ+qEe+y1VqWSdrhQ51c+d7rKWMMkR46INtaw6LltaDo0zx1V4Ut2CHKw0LwR+08QZnzCXbWy/DAOhPeFpyt7xA6xHip6VVpEmx5RZLtuuDqdiC721XUoPel9nSlaNxXs9tas7Kzx4Afn0UVWi/P8ADdOaYid50Vh7FAZH3/dfyEe6ZVNkB2I+MTOUNgDeQCDNuiZlqVTqONsLgr/UqRTcm/5Em2NmOptZTpsc5oGZzmiczzbduG7qU/7K4L4VEEjvP7x4xuH5xTIu4D1UjAeQSdTUynDYXjSSlcna5SsSJzsS97spbSYDAJbmLucTYI/Y2MNWk17gJMggaSDEhBlBpXLJ3Y0ad8rnGVQGmeC4zxewCF2lUim788raro5ZzKtsz/uvMW+I2J3BziI9U/w1Fxc4uMiY1kH7JHszDOYG5vmqPDoG5tOT5yQrDgpLT3jJM33eBT2omBpxOxhsjYbcXmdVRdsH+sBwH1K9AbzVB22B+peBo0Aei7RO9Q6srQORXWIe6xawlYr1Sf5C1gnEVABv4fZSuELVL5mnmqs5D7CNmSi2Nsg8DN0xpLMq8jseDrNNlrFExAWwYPoujVIt/wAoFslwT40jfK3Qa50mN/D1RTaLjAymeJze6YUKWjYAM6CfZXlNRRyQuo4cjj0XO0MDLCWTmiY/jdKdOonh5x9FH8M2MEnfY9VSNaSd0S4J8lf7IYxjDUFRwaIBEmBaZ9vJXRjgQCLze17FVSnhmNxTcwblqBzSLEB38+ytNOiGsDG6AAC+4KuqcXLcu5FK6VgmkF21qjyaa/VQYzFspNzPJA0HM8I3pVJvAa/kgwmz3CvUqvdMgBgE2brdNqLYGgCilCbS2l8OmSxzXPBAa3UucT8tkTqm/wBFcRI8bh6VWuGVH5oEtpCwHFzo1MaKfD0hTpNFR0imLu6LrD7NYyo+qJLn7zuHAIbEsL3uzXbTdAaN7oDszuOogIyaeE8IH99zrAAvear+7IAY06tZrfmdUdiHW1CgogySSb7vzeuHYUC7bzf6aKknuZZKyCahHFef41+avWd/njysrsHGDrHNUCg6b8ST5lO6JdTYGvwggNWI7C4IvbI3W91i0HUina4pYpWMeoMLjO8A7iLqXFPSxxuiPJVHoGBYIR1JqW4R2U+iaxIWRW5HocEgwhdoPRC16TmiSDbRGsfui0cfZH0e6L66c77ilnNxCWuL8K8vcSRA1jcDviUU/EMa1zi4NDTlJM62MAb7HRQbVxVOk0l1iQQ0DWdLAddVTcbijUdJJI5zrvN+MDyTFGh6vU8IHUqbMIcntK7O6IyGwOUSOZG9QbSp1XtNTM57BqZsD9I6LjYuznvl3w2ubA+YxqSARF9QU7pmlRhtWnkvLbl7HSf2jceoTEpwpYgrsGlKWWxXsHYZqEPqAhmoG932CszRWpXa4VG6ZXWeOjtD4o1vP86qRg0WfUryqSu+PAxCmorALTqU8Uwgh0AwRJaQ4G9wVDX7N0Xf3z/cXuJHnKreB2g6i5wY6CHHM13yuMmehTtvaW16Tx/pLXDzsiulUpvo4LbLq7Vxi/Evp2e0uH97BPm3UdRPghcTtPDMmpDTU6Q8nxFkcMdTyZ/iNy8ZH5PJTHG0cpLqrCN9wfCPZDirPKf8FW/slpVZYHkw2MxPAQCh9nS5md1i8l/QHT0hbp0TWAGUsoCIaRDnxpb9reW9F1GQVE1tVjou7uZlWQuQuw1CLge2TlovM6NP0MLz/CN05BXXtXVy0H8xHmVUcM1amhXS2Kah8IunZekPgyYu4n0A9li3shsUmxN7/l1iVqyvNhIxwjyHGJYWo7G4lrTlMzqocIQ+Ymy2hEulJ2nQGU0oVBCUtd3WnkPoFPRfxWbUjccixtVqBt+Gp5c1WsVt+q5xLXFrdwHDibaqfaxc5ltB83McEjV9NQj8nkpWm+ESV6znuzPJJ4m/gusPRL3NaNXEDzROEpDISQD/AAj+yFEGoXEfLA6Zpv6eqPOqoxbXYl0Gtrb+RaaVAB2UWGSByyu3+aUYii19dgAbd8nLUJkt70uZGvNM9qVMpBGpa5rQNS4lhA9ENh8O8V6Ye7O5tNx+XLBJaN2oWZBtdX0GlnA+bp+fgUWBxQqZo0DsoNiDESRym3ggsa51V3w2ktaPnfvvoxp4kandbisxmPp4am1o4d1g1/gc0GNO+Fyyzl37Fa7T4TJXJ3P7w67x+cUuwmGdUdDGlx1MCbKbaO0n1jLzYaDcJ/NV3snaL6Di5kGRBB3jwWzBSVNLuJtpyuuCGg0h2lxqr9sapSaGg0stUWIDO8eB3QUn2XssVD8WoTJJMRrzk6dI3J1hcIxhBu5wvc6k8QErqa8PiGp03yNmYgVBZlVsRf5Z9dy5riSBPqoW4pwsNOH5+XWOraDekHJMOk0S/DHFbFt4XNNs3Uj1Qkq/bar/AE2ji4D39kiw4THti+X0xzcfKAPqgtn05c0cSB5la+kVqVxStmVi64FwbTa2DYAWHJYi87jcGyxZbd3caSweJVqYOoHkh31YTnaOxMQwwGA6aO4pFWwdaHEsMN1heisZdyxYKrNJvRMsI7u6JJsaTSaQJF/Qp5surnlp118EjWjgahILo4PM2+pMKt4zBOpuLSDbfxHFXjZdF0QW21BFvH+Uk7WPLCI3nXeLGQg6eq1U29mXqRTjcUgRS8Pqpez73AvhwaMuYy2flvxEIHEueO6TMiVJs50PAJhriA4/5ZEppw6H9lq9ROcV4Vi27JwxqZa1W7o7gA7onU8zKaVMI744fEjI1ttZzEmQjcNhgxoAmAptoYgU25olxOVrRq5x0A+/AFY86jlLH4CKKSEu3tqNot4vOjfc8lSKlR9RxJlzjwE/gTunsSriTVqOeA5ry24Ny2ZAv3Qgdh7XGHc4lmbMANYIi/ArSoQjTi9mZC1STk84RDsnENp1WveJA4bjx5wmVU/qa+ZjSBaeNtSUmr1873OgDMSYGglPOzOIa10OzXG7TxRqkbda5sVhl7exbaDG6DQWHJdwhX7ixwIUB2uJIptdULbHLGVp4FxsPVY2yTY7dDMR4ei4Y4CTpxJ3JTs+gX1Zc8F7Zc4NJygmwY0bwBqd5hNcPvUzp7CIu4axi3Xn86LdAFdVxZDRZlB7TPnEAawz1JKl2AyarfPyQe03ZsS/lA9JTHYVVrHlzyAA0/ghbUU1QsvAlJ3qFzY2BZYkju0VIWGc9APcysWd7Wr/AGjPqw8lmxGx2umV3g9kU2j5BzMapxkWQvQsy0eZ9s8mGxchtN3xKIaGOHyGYLraHeOqRYfEvDYDyQDoDYeSd/4nUv8AqWc6Y9HOCrOHMGCD90lV4GaZatnVTHenqUp7XUwQ3/UPce6abNrjKA686RdLe1R7vQt/3BZlO/rIadrFVxJl56rgFac6SpWUybAXWwsITm90mz0TY2Mcw/BeZMSx/wDe0cf8w39Qi8LRc+u+q8Q2n3KQPO73eNh4JfgKQrUaLrgtLXAjiNQeRFk7fjWgax1WFU5wsj0cnneMrObWqta9wDqj8wBIB7zuBvZGVNlNfSGRuUmDJMmeZ4JbjHf16n/yP/3FW+mc0ED9oI/Ny0K8nCMWhemlJtMo36dwdlIg8/r0RdV+Roa3U6lWivswPbBjrwPIpHi+z9Vrpu9pOoiQOhOqmGojN9TtYNH+lB7Vl9wrYeBe5md1UsabQLFw333BWTBUW025GtDWgRA9UpZsgv7z2tsMrW2IaBuneVjaFShdoLmb2alo4t//ACla0vUfJEFtQXRAEsbZ7O8wjnOYHkfcJlhHBzQ7+4ApZ8b4lqQNxdxENaIgwDq5N8NSytDRuCFVfTZ8l484CsOF3V0K5p2C6qiQYQUXPMqj81aq7i8+hIUzTbVOcF2ScPnqdco9z9k5wWwaLJlkxvN93Ba3uqcVZZE/Rk3cpZeOKxektwrQIa0R0CxD99/j/sn0Pss7ionvUdMu3xyUdUrXsJJlB/xNj4lMyMxbAG+JJnpqq1gWgGSn/wDibTJfhzyqNnoWEfUqu4KwhI6hWuM0hzhzmdy6AzySvtfUjI3ed3JvLqUZScJuBHNVzbWJ+JWcdw7o6D+UrQp3qX8BakrRB6bZT7YuF1eeg90mwlOSrRhRDQ0cPFM6mVo2QOlHNw7YWOFPDEHVhc0edo5wQq5t+k4OY5xkumeWkNHROKGzXBziTAkEN56T5fVC9pKfcaeBn2KTpNKpjuGkm4iNrZHRXLs9WD6YB3W9wfzgqWxPezOJhxbx/Am9TDdTYKlK0i0ht/z0UzGyoC8fu15e6KYw8fZYzHDWSLx0WBszKkc3lJWmLkQbDFMy3/K4Y5dBy4kkWwVyXBblScTALmCBbjOuq0HKCtjA1knSJUpEchTqhtEC3FbVdO0arriGjcInzWIqpMZ9rULnVNt4UVWpbf5IgwBdR1WwPwL0bZ59Io3+IDO7Sdwc4eYB9lXMMLK49uWf9O0xo8fQiFT8I6Bu9Vn6nkbo8Ej4APIT5XVbp0+KfYsxScfDzskzVGnWGzqofsuhLlZ6WGeHfL5+0pN2cb3ibxxVlpiZtcxrdLaqfXYLSjgGpUKgNmkjXjfzXO0KIe1zSN0JpSqZYAAG+Tqeajxga8Gbu4gahJqXVcNbB50z1RWErZXhw3XXW0aGWq4aA3HioA1bcZKUbiTwz0Kk0d14NiJE+aI/UbjHUJD2cxudnwzq3TmP4TveLCFi1obJOLHYyurkmuhWxyKxiw9UNEnQfYwpWaSowd/1Ww/8hSkcduM9On8qRpULiCdL9Ny1UxIbHorWIuTvMCdUo2tOTS1udp5Ju/Ed3SelihquJaBDunXqujdF4N7k0V0PdxCxZiaYzWkDyWJvf9DnuY/Z6S54UNS/j+Su3N/JXIcOa2TzhWu2zJwx/wBTTHiqL8QN3crK+9qmA4d99wOvMXXnNFpmPrw58RzSddZyHpvBJiKuZoGku9BqVHgMMHzbTQdSszgy/ukRlYHGJjV3NG7JpTTfxMBCb2QYS15DzZeCdAkZQNLXPNMM5ZDWt8UJg8S6mA0g5YgDJliOcwu6mMLtBHus6V3LIwicRq4mTwHuh62La0bzPILk5j4aKGpRmJChJdySCpVa8G09SEtxeDZBsAeSZ0sLFnOyjjwKixTMrHEd4gG/FMQlZ4YNq/Ih2fiCxwMxBg8PHkrzg8UCLWO8cP45qj5BDY7xddxHOIaBy900wO0Ph5Q8GW2B4tOrTPDUFMV6fqK65B05bWWpmIBGsCYnSTyU7Xjn4fkpbRq03EFrmyB3dLH/AElbc803i4aDBc91y7kB+dFnqGbDFxmKm4tjnvUNR7iYGnRc0NohzsrQSOJBA9UXTbw8V3x5I5BMNRcSZJmfCOHNFGkBZwknep2OvAXGNbcEaaHp7rt12QCYoQ3x3+aTYum4vkN9YTHEvAjM7zsPM6laGLp73t8wiK64RaMtruKvjO/tKxOxhmuve97LFb1l4De4kPv1lVpANGRpLXcuajO1mD5g5pne2NPqnb2RpqUNiKd9PwrayY5XtuVWOoP7wPdNl5kXwx0b7bx1Xr20MA0tLYGhi2k715FtbCPpVHNfx8+iDVjdhIPsD/DmCeQA3n7Ky7LwbmscXCMwEN1gCdR4pVsrLnGYb4nhyVkoMzgiYLbGNWu3OaeBCT1NRrAenHuDbPpd6QGluhLXObEbix0pg3KPyVJRZDYME7zAHpuU7HwNOpNkjKV2HSsaabfL6QtOA4R4yoqmOGpIPj9EPWx8/KFyhJ9iLpA2MiS2bnXl/K5+DLDmECYbxKKpUQb8d+9F5QD9OXGFZzthHWuV5+zBGsZbRHHdPG/0W6GELScrzGhBuJTvEURERvzdTMrT6DS0mImDPQoirysVdNCduAn+0EmB3f5U9JuWBntMWtHK6ZYak0zMi+YHmCERVw7XbgZ159eK51m8MnaB4dhFySbzfh4JuyoAJiUjrNDQ0AwA7SfTojqQMIcvJZeBjTxAmTYLmrjA4DKLbju8kJUMCeCj+IIGXqqJHC/b9B78pALjNwNw4ckJWHwoL6DMpMRmMpri6Re3uvLSOHuoKGyHVHD4tQuA3RHumqdRKKUnhfm4KUc4CamPa3LlBgtBHLksUz2gGBoLRwWkG8fATJ6AL6Whd1aR3KMutI15dVMD5rcM4Dq0yQbWi/Liq32i7LiuyWyHNki15VziNwjeuoUcnHhVCi+k92YXieI048UeHuM1AYkXI4GYXsdXZzHXLAT9dFr9HTiMgygDdbpCXnp9zDRq2PF27Yizr7vFds2k4tiQARH/AAvZX7Jon5qbD/4g+y4PZ7D2/o09/wC0KPbRO9ZnjJcIk/nNEYZzZ1t9F6vV7N4cj/ss8lx/7SwpH/ab0hS6GCPVPO6BAaSCCOum665rYoSvQWdkMKJJphD1Ox2GgnKfMoHs3e9wnuPooH6oHepxi4ardV7GUN2aeq5b2NoluruBXPSE+uU6lifE+i4r4km3yg+qs2K7LU2ODmyWiO6TNjJvGibYfsrh3ta4NF+d553XQ013Y6VayKA2jJETAui8NixEb1eqnZCi25nwWmdj6G4QfMqz0rfLKqukUmrXgwuKb7SBEq61ezFCQO9xiTdEU+zWH4GPVV9o/Jb10UalXB0RLHxvVvqdnKAHy26rtux6INmDd03qHo35O9f6KE+rcyTPJbV3rbIoEzlb4BbVvafZHr/R/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53" name="Picture 13"/>
          <p:cNvPicPr>
            <a:picLocks noChangeAspect="1" noChangeArrowheads="1"/>
          </p:cNvPicPr>
          <p:nvPr/>
        </p:nvPicPr>
        <p:blipFill>
          <a:blip r:embed="rId2" cstate="print"/>
          <a:srcRect/>
          <a:stretch>
            <a:fillRect/>
          </a:stretch>
        </p:blipFill>
        <p:spPr bwMode="auto">
          <a:xfrm>
            <a:off x="228600" y="152400"/>
            <a:ext cx="2286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solidFill>
                  <a:schemeClr val="tx2">
                    <a:lumMod val="75000"/>
                  </a:schemeClr>
                </a:solidFill>
              </a:rPr>
              <a:t>There are a number of grounds for refusing to register (or to cancel) a mark</a:t>
            </a:r>
            <a:endParaRPr lang="en-US" sz="2400" b="0" dirty="0">
              <a:solidFill>
                <a:schemeClr val="tx2">
                  <a:lumMod val="75000"/>
                </a:schemeClr>
              </a:solidFill>
            </a:endParaRPr>
          </a:p>
        </p:txBody>
      </p:sp>
      <p:sp>
        <p:nvSpPr>
          <p:cNvPr id="3" name="Text Placeholder 2"/>
          <p:cNvSpPr>
            <a:spLocks noGrp="1"/>
          </p:cNvSpPr>
          <p:nvPr>
            <p:ph type="body" idx="1"/>
          </p:nvPr>
        </p:nvSpPr>
        <p:spPr/>
        <p:txBody>
          <a:bodyPr>
            <a:normAutofit/>
          </a:bodyPr>
          <a:lstStyle/>
          <a:p>
            <a:r>
              <a:rPr lang="en-US" sz="1400" dirty="0" smtClean="0">
                <a:solidFill>
                  <a:schemeClr val="tx2">
                    <a:lumMod val="75000"/>
                  </a:schemeClr>
                </a:solidFill>
              </a:rPr>
              <a:t>* codified at 15 U.S.C. §§ 1152, 1127</a:t>
            </a:r>
            <a:endParaRPr lang="en-US" sz="1400" dirty="0">
              <a:solidFill>
                <a:schemeClr val="tx2">
                  <a:lumMod val="75000"/>
                </a:schemeClr>
              </a:solidFill>
            </a:endParaRPr>
          </a:p>
        </p:txBody>
      </p:sp>
      <p:sp>
        <p:nvSpPr>
          <p:cNvPr id="4" name="Text Placeholder 3"/>
          <p:cNvSpPr>
            <a:spLocks noGrp="1"/>
          </p:cNvSpPr>
          <p:nvPr>
            <p:ph type="body" sz="half" idx="3"/>
          </p:nvPr>
        </p:nvSpPr>
        <p:spPr/>
        <p:txBody>
          <a:bodyPr>
            <a:normAutofit fontScale="55000" lnSpcReduction="20000"/>
          </a:bodyPr>
          <a:lstStyle/>
          <a:p>
            <a:pPr algn="l"/>
            <a:r>
              <a:rPr lang="en-US" sz="2500" i="1" dirty="0" smtClean="0">
                <a:solidFill>
                  <a:schemeClr val="tx2">
                    <a:lumMod val="75000"/>
                  </a:schemeClr>
                </a:solidFill>
              </a:rPr>
              <a:t>Lens.com, Inc. v. 1-800 Contacts, Inc.</a:t>
            </a:r>
            <a:r>
              <a:rPr lang="en-US" sz="2500" dirty="0" smtClean="0">
                <a:solidFill>
                  <a:schemeClr val="tx2">
                    <a:lumMod val="75000"/>
                  </a:schemeClr>
                </a:solidFill>
              </a:rPr>
              <a:t>, 686 F.3d 1376 (Fed. Cir 2012)</a:t>
            </a:r>
            <a:endParaRPr lang="en-US" dirty="0"/>
          </a:p>
        </p:txBody>
      </p:sp>
      <p:sp>
        <p:nvSpPr>
          <p:cNvPr id="5" name="Content Placeholder 4"/>
          <p:cNvSpPr>
            <a:spLocks noGrp="1"/>
          </p:cNvSpPr>
          <p:nvPr>
            <p:ph sz="quarter" idx="2"/>
          </p:nvPr>
        </p:nvSpPr>
        <p:spPr/>
        <p:txBody>
          <a:bodyPr>
            <a:noAutofit/>
          </a:bodyPr>
          <a:lstStyle/>
          <a:p>
            <a:r>
              <a:rPr lang="en-US" sz="2050" dirty="0" smtClean="0"/>
              <a:t>Sections 2 and 45 of the Lanham Trademark Act of 1946* sets forth several grounds for refusing to register a mark on the principal register.</a:t>
            </a:r>
          </a:p>
          <a:p>
            <a:r>
              <a:rPr lang="en-US" sz="2050" dirty="0" smtClean="0"/>
              <a:t>One such ground is non-use, as where a trademark was never used or was discontinued.</a:t>
            </a:r>
          </a:p>
          <a:p>
            <a:r>
              <a:rPr lang="en-US" sz="2050" dirty="0" smtClean="0"/>
              <a:t>Applicants can file an intent-to-use application.</a:t>
            </a:r>
            <a:endParaRPr lang="en-US" sz="2050" dirty="0"/>
          </a:p>
        </p:txBody>
      </p:sp>
      <p:pic>
        <p:nvPicPr>
          <p:cNvPr id="8" name="Content Placeholder 7" descr="LENSAmalgam2.jpg"/>
          <p:cNvPicPr>
            <a:picLocks noGrp="1" noChangeAspect="1"/>
          </p:cNvPicPr>
          <p:nvPr>
            <p:ph sz="quarter" idx="4"/>
          </p:nvPr>
        </p:nvPicPr>
        <p:blipFill>
          <a:blip r:embed="rId2" cstate="print"/>
          <a:stretch>
            <a:fillRect/>
          </a:stretch>
        </p:blipFill>
        <p:spPr>
          <a:xfrm>
            <a:off x="4724971" y="1711325"/>
            <a:ext cx="2427732" cy="4114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smtClean="0">
                <a:solidFill>
                  <a:schemeClr val="tx2">
                    <a:lumMod val="75000"/>
                  </a:schemeClr>
                </a:solidFill>
              </a:rPr>
              <a:t>Trademarks consisting of scandalous matter are refused under Section 1052(</a:t>
            </a:r>
            <a:r>
              <a:rPr lang="en-US" sz="2000" b="0" cap="none" dirty="0" smtClean="0">
                <a:solidFill>
                  <a:schemeClr val="tx2">
                    <a:lumMod val="75000"/>
                  </a:schemeClr>
                </a:solidFill>
              </a:rPr>
              <a:t>a</a:t>
            </a:r>
            <a:r>
              <a:rPr lang="en-US" sz="2000" b="0" dirty="0" smtClean="0">
                <a:solidFill>
                  <a:schemeClr val="tx2">
                    <a:lumMod val="75000"/>
                  </a:schemeClr>
                </a:solidFill>
              </a:rPr>
              <a:t>) </a:t>
            </a:r>
            <a:endParaRPr lang="en-US" sz="2000" b="0" dirty="0">
              <a:solidFill>
                <a:schemeClr val="tx2">
                  <a:lumMod val="75000"/>
                </a:schemeClr>
              </a:solidFill>
            </a:endParaRPr>
          </a:p>
        </p:txBody>
      </p:sp>
      <p:sp>
        <p:nvSpPr>
          <p:cNvPr id="3" name="Text Placeholder 2"/>
          <p:cNvSpPr>
            <a:spLocks noGrp="1"/>
          </p:cNvSpPr>
          <p:nvPr>
            <p:ph type="body" idx="1"/>
          </p:nvPr>
        </p:nvSpPr>
        <p:spPr/>
        <p:txBody>
          <a:bodyPr/>
          <a:lstStyle/>
          <a:p>
            <a:r>
              <a:rPr lang="en-US" b="0" dirty="0" smtClean="0">
                <a:solidFill>
                  <a:schemeClr val="tx2">
                    <a:lumMod val="75000"/>
                  </a:schemeClr>
                </a:solidFill>
              </a:rPr>
              <a:t>15 U.S.C. § 1052(a)</a:t>
            </a:r>
            <a:endParaRPr lang="en-US" dirty="0"/>
          </a:p>
        </p:txBody>
      </p:sp>
      <p:sp>
        <p:nvSpPr>
          <p:cNvPr id="4" name="Text Placeholder 3"/>
          <p:cNvSpPr>
            <a:spLocks noGrp="1"/>
          </p:cNvSpPr>
          <p:nvPr>
            <p:ph type="body" sz="half" idx="3"/>
          </p:nvPr>
        </p:nvSpPr>
        <p:spPr/>
        <p:txBody>
          <a:bodyPr>
            <a:normAutofit fontScale="85000" lnSpcReduction="20000"/>
          </a:bodyPr>
          <a:lstStyle/>
          <a:p>
            <a:r>
              <a:rPr lang="en-US" i="1" dirty="0" smtClean="0">
                <a:solidFill>
                  <a:schemeClr val="tx2">
                    <a:lumMod val="75000"/>
                  </a:schemeClr>
                </a:solidFill>
              </a:rPr>
              <a:t>Pro-Football, Inc. v. Harjo</a:t>
            </a:r>
            <a:r>
              <a:rPr lang="en-US" dirty="0" smtClean="0">
                <a:solidFill>
                  <a:schemeClr val="tx2">
                    <a:lumMod val="75000"/>
                  </a:schemeClr>
                </a:solidFill>
              </a:rPr>
              <a:t>, 567 F. Supp. 2d 46 (D.D.C. 2008)</a:t>
            </a:r>
            <a:endParaRPr lang="en-US" dirty="0">
              <a:solidFill>
                <a:schemeClr val="tx2">
                  <a:lumMod val="75000"/>
                </a:schemeClr>
              </a:solidFill>
            </a:endParaRPr>
          </a:p>
        </p:txBody>
      </p:sp>
      <p:sp>
        <p:nvSpPr>
          <p:cNvPr id="5" name="Content Placeholder 4"/>
          <p:cNvSpPr>
            <a:spLocks noGrp="1"/>
          </p:cNvSpPr>
          <p:nvPr>
            <p:ph sz="quarter" idx="2"/>
          </p:nvPr>
        </p:nvSpPr>
        <p:spPr/>
        <p:txBody>
          <a:bodyPr>
            <a:noAutofit/>
          </a:bodyPr>
          <a:lstStyle/>
          <a:p>
            <a:r>
              <a:rPr lang="en-US" sz="1600" dirty="0" smtClean="0"/>
              <a:t>Section 1052(a) refusals also cover , </a:t>
            </a:r>
            <a:r>
              <a:rPr lang="en-US" sz="1600" i="1" dirty="0" smtClean="0"/>
              <a:t>inter alia</a:t>
            </a:r>
            <a:r>
              <a:rPr lang="en-US" sz="1600" dirty="0" smtClean="0"/>
              <a:t>, marks that consist of immoral or deceptive matter or matter which may disparage or falsely suggest a connection with persons (living or dead), institutions, beliefs, or national symbols.</a:t>
            </a:r>
          </a:p>
          <a:p>
            <a:r>
              <a:rPr lang="en-US" sz="1600" dirty="0" smtClean="0"/>
              <a:t>In </a:t>
            </a:r>
            <a:r>
              <a:rPr lang="en-US" sz="1600" i="1" dirty="0" smtClean="0"/>
              <a:t>Pro-Football, Inc. v. Harjo</a:t>
            </a:r>
            <a:r>
              <a:rPr lang="en-US" sz="1600" dirty="0" smtClean="0"/>
              <a:t>, seven Native Americans moved for cancellation of six Redskins trademarks claiming the marks were scandalous and disparaged Native Americans.  The case was dismissed due to laches (delay in bringing the action). </a:t>
            </a:r>
            <a:endParaRPr lang="en-US" sz="1600" i="1" dirty="0"/>
          </a:p>
        </p:txBody>
      </p:sp>
      <p:pic>
        <p:nvPicPr>
          <p:cNvPr id="8" name="Content Placeholder 7" descr="Redskinettes Amalgam.jpg"/>
          <p:cNvPicPr>
            <a:picLocks noGrp="1" noChangeAspect="1"/>
          </p:cNvPicPr>
          <p:nvPr>
            <p:ph sz="quarter" idx="4"/>
          </p:nvPr>
        </p:nvPicPr>
        <p:blipFill>
          <a:blip r:embed="rId2" cstate="print"/>
          <a:stretch>
            <a:fillRect/>
          </a:stretch>
        </p:blipFill>
        <p:spPr>
          <a:xfrm>
            <a:off x="4178300" y="2527751"/>
            <a:ext cx="3521075" cy="248194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0" dirty="0" smtClean="0">
                <a:solidFill>
                  <a:srgbClr val="7030A0"/>
                </a:solidFill>
              </a:rPr>
              <a:t>Trademarks consisting of flags &amp; insignia of sovereign states are refused under 1052(</a:t>
            </a:r>
            <a:r>
              <a:rPr lang="en-US" sz="2200" b="0" cap="none" dirty="0" smtClean="0">
                <a:solidFill>
                  <a:srgbClr val="7030A0"/>
                </a:solidFill>
              </a:rPr>
              <a:t>b</a:t>
            </a:r>
            <a:r>
              <a:rPr lang="en-US" sz="2200" dirty="0" smtClean="0">
                <a:solidFill>
                  <a:srgbClr val="7030A0"/>
                </a:solidFill>
              </a:rPr>
              <a:t>)</a:t>
            </a:r>
            <a:endParaRPr lang="en-US" dirty="0"/>
          </a:p>
        </p:txBody>
      </p:sp>
      <p:sp>
        <p:nvSpPr>
          <p:cNvPr id="3" name="Text Placeholder 2"/>
          <p:cNvSpPr>
            <a:spLocks noGrp="1"/>
          </p:cNvSpPr>
          <p:nvPr>
            <p:ph type="body" idx="1"/>
          </p:nvPr>
        </p:nvSpPr>
        <p:spPr/>
        <p:txBody>
          <a:bodyPr>
            <a:normAutofit fontScale="85000" lnSpcReduction="20000"/>
          </a:bodyPr>
          <a:lstStyle/>
          <a:p>
            <a:pPr algn="l"/>
            <a:r>
              <a:rPr lang="en-US" i="1" dirty="0" smtClean="0">
                <a:solidFill>
                  <a:srgbClr val="7030A0"/>
                </a:solidFill>
              </a:rPr>
              <a:t>De Nobili v. Scanda</a:t>
            </a:r>
            <a:r>
              <a:rPr lang="en-US" dirty="0" smtClean="0">
                <a:solidFill>
                  <a:srgbClr val="7030A0"/>
                </a:solidFill>
              </a:rPr>
              <a:t>, 198 F. 341 (D.C. Pa. 1912)</a:t>
            </a:r>
            <a:endParaRPr lang="en-US" dirty="0">
              <a:solidFill>
                <a:srgbClr val="7030A0"/>
              </a:solidFill>
            </a:endParaRPr>
          </a:p>
        </p:txBody>
      </p:sp>
      <p:sp>
        <p:nvSpPr>
          <p:cNvPr id="4" name="Text Placeholder 3"/>
          <p:cNvSpPr>
            <a:spLocks noGrp="1"/>
          </p:cNvSpPr>
          <p:nvPr>
            <p:ph type="body" sz="half" idx="3"/>
          </p:nvPr>
        </p:nvSpPr>
        <p:spPr/>
        <p:txBody>
          <a:bodyPr>
            <a:normAutofit fontScale="55000" lnSpcReduction="20000"/>
          </a:bodyPr>
          <a:lstStyle/>
          <a:p>
            <a:pPr algn="l"/>
            <a:r>
              <a:rPr lang="en-US" i="1" dirty="0" smtClean="0">
                <a:solidFill>
                  <a:srgbClr val="7030A0"/>
                </a:solidFill>
              </a:rPr>
              <a:t>Durable Toy &amp; Novelty Corp. v. J. Chien &amp; Co.</a:t>
            </a:r>
            <a:r>
              <a:rPr lang="en-US" dirty="0" smtClean="0">
                <a:solidFill>
                  <a:srgbClr val="7030A0"/>
                </a:solidFill>
              </a:rPr>
              <a:t>, 47 F. Supp. 167 (S.D.N.Y. 1942), </a:t>
            </a:r>
            <a:r>
              <a:rPr lang="en-US" i="1" dirty="0" smtClean="0">
                <a:solidFill>
                  <a:srgbClr val="7030A0"/>
                </a:solidFill>
              </a:rPr>
              <a:t>rev’d  on other grounds </a:t>
            </a:r>
            <a:r>
              <a:rPr lang="en-US" dirty="0" smtClean="0">
                <a:solidFill>
                  <a:srgbClr val="7030A0"/>
                </a:solidFill>
              </a:rPr>
              <a:t>133 F.2d 853 (2d Cir. 1943)</a:t>
            </a:r>
            <a:endParaRPr lang="en-US" dirty="0">
              <a:solidFill>
                <a:srgbClr val="7030A0"/>
              </a:solidFill>
            </a:endParaRPr>
          </a:p>
        </p:txBody>
      </p:sp>
      <p:pic>
        <p:nvPicPr>
          <p:cNvPr id="11" name="Content Placeholder 10" descr="Uncle Sams Coin Bank edit.jpg"/>
          <p:cNvPicPr>
            <a:picLocks noGrp="1" noChangeAspect="1"/>
          </p:cNvPicPr>
          <p:nvPr>
            <p:ph sz="quarter" idx="4"/>
          </p:nvPr>
        </p:nvPicPr>
        <p:blipFill>
          <a:blip r:embed="rId2" cstate="print"/>
          <a:stretch>
            <a:fillRect/>
          </a:stretch>
        </p:blipFill>
        <p:spPr>
          <a:xfrm>
            <a:off x="4178300" y="2508840"/>
            <a:ext cx="3521075" cy="2519769"/>
          </a:xfrm>
        </p:spPr>
      </p:pic>
      <p:pic>
        <p:nvPicPr>
          <p:cNvPr id="15" name="Content Placeholder 14" descr="Di Nobili Toscani edit 2.jpg"/>
          <p:cNvPicPr>
            <a:picLocks noGrp="1" noChangeAspect="1"/>
          </p:cNvPicPr>
          <p:nvPr>
            <p:ph sz="quarter" idx="2"/>
          </p:nvPr>
        </p:nvPicPr>
        <p:blipFill>
          <a:blip r:embed="rId3" cstate="print"/>
          <a:stretch>
            <a:fillRect/>
          </a:stretch>
        </p:blipFill>
        <p:spPr>
          <a:xfrm>
            <a:off x="674687" y="1711325"/>
            <a:ext cx="3086100" cy="4114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0" dirty="0" smtClean="0">
                <a:solidFill>
                  <a:srgbClr val="7030A0"/>
                </a:solidFill>
              </a:rPr>
              <a:t>Trademarks consisting of the name, portrait, or signature  of a living person without consent are refused under 1052(</a:t>
            </a:r>
            <a:r>
              <a:rPr lang="en-US" sz="2200" b="0" cap="none" dirty="0" smtClean="0">
                <a:solidFill>
                  <a:srgbClr val="7030A0"/>
                </a:solidFill>
              </a:rPr>
              <a:t>c</a:t>
            </a:r>
            <a:r>
              <a:rPr lang="en-US" sz="2200" dirty="0" smtClean="0">
                <a:solidFill>
                  <a:srgbClr val="7030A0"/>
                </a:solidFill>
              </a:rPr>
              <a:t>)</a:t>
            </a:r>
            <a:endParaRPr lang="en-US" sz="2200" dirty="0">
              <a:solidFill>
                <a:srgbClr val="7030A0"/>
              </a:solidFill>
            </a:endParaRPr>
          </a:p>
        </p:txBody>
      </p:sp>
      <p:sp>
        <p:nvSpPr>
          <p:cNvPr id="3" name="Text Placeholder 2"/>
          <p:cNvSpPr>
            <a:spLocks noGrp="1"/>
          </p:cNvSpPr>
          <p:nvPr>
            <p:ph type="body" idx="1"/>
          </p:nvPr>
        </p:nvSpPr>
        <p:spPr/>
        <p:txBody>
          <a:bodyPr>
            <a:normAutofit fontScale="70000" lnSpcReduction="20000"/>
          </a:bodyPr>
          <a:lstStyle/>
          <a:p>
            <a:pPr algn="l"/>
            <a:r>
              <a:rPr lang="en-US" i="1" dirty="0" smtClean="0">
                <a:solidFill>
                  <a:srgbClr val="7030A0"/>
                </a:solidFill>
              </a:rPr>
              <a:t>Gilbert/Robinson, Inc. v. Carrie Beverage-Missouri, Inc.</a:t>
            </a:r>
            <a:r>
              <a:rPr lang="en-US" dirty="0" smtClean="0">
                <a:solidFill>
                  <a:srgbClr val="7030A0"/>
                </a:solidFill>
              </a:rPr>
              <a:t>, 989 F.2d 985 (8</a:t>
            </a:r>
            <a:r>
              <a:rPr lang="en-US" baseline="30000" dirty="0" smtClean="0">
                <a:solidFill>
                  <a:srgbClr val="7030A0"/>
                </a:solidFill>
              </a:rPr>
              <a:t>th</a:t>
            </a:r>
            <a:r>
              <a:rPr lang="en-US" dirty="0" smtClean="0">
                <a:solidFill>
                  <a:srgbClr val="7030A0"/>
                </a:solidFill>
              </a:rPr>
              <a:t> Cir. 1993)</a:t>
            </a:r>
            <a:endParaRPr lang="en-US" dirty="0">
              <a:solidFill>
                <a:srgbClr val="7030A0"/>
              </a:solidFill>
            </a:endParaRPr>
          </a:p>
        </p:txBody>
      </p:sp>
      <p:sp>
        <p:nvSpPr>
          <p:cNvPr id="4" name="Text Placeholder 3"/>
          <p:cNvSpPr>
            <a:spLocks noGrp="1"/>
          </p:cNvSpPr>
          <p:nvPr>
            <p:ph type="body" sz="half" idx="3"/>
          </p:nvPr>
        </p:nvSpPr>
        <p:spPr/>
        <p:txBody>
          <a:bodyPr>
            <a:normAutofit fontScale="70000" lnSpcReduction="20000"/>
          </a:bodyPr>
          <a:lstStyle/>
          <a:p>
            <a:pPr algn="l"/>
            <a:r>
              <a:rPr lang="en-US" dirty="0" smtClean="0">
                <a:solidFill>
                  <a:srgbClr val="7030A0"/>
                </a:solidFill>
              </a:rPr>
              <a:t>The Herbert Hoover Presidential Library Publishes Hooverball Rules on its website</a:t>
            </a:r>
            <a:endParaRPr lang="en-US" dirty="0">
              <a:solidFill>
                <a:srgbClr val="7030A0"/>
              </a:solidFill>
            </a:endParaRPr>
          </a:p>
        </p:txBody>
      </p:sp>
      <p:pic>
        <p:nvPicPr>
          <p:cNvPr id="8" name="Content Placeholder 7" descr="Houlihan's Old Place.jpg"/>
          <p:cNvPicPr>
            <a:picLocks noGrp="1" noChangeAspect="1"/>
          </p:cNvPicPr>
          <p:nvPr>
            <p:ph sz="quarter" idx="2"/>
          </p:nvPr>
        </p:nvPicPr>
        <p:blipFill>
          <a:blip r:embed="rId2" cstate="print"/>
          <a:stretch>
            <a:fillRect/>
          </a:stretch>
        </p:blipFill>
        <p:spPr>
          <a:xfrm>
            <a:off x="801266" y="1711325"/>
            <a:ext cx="2832943" cy="4114800"/>
          </a:xfrm>
        </p:spPr>
      </p:pic>
      <p:pic>
        <p:nvPicPr>
          <p:cNvPr id="9" name="Content Placeholder 8" descr="Hooverball Amalgam2.jpg"/>
          <p:cNvPicPr>
            <a:picLocks noGrp="1" noChangeAspect="1"/>
          </p:cNvPicPr>
          <p:nvPr>
            <p:ph sz="quarter" idx="4"/>
          </p:nvPr>
        </p:nvPicPr>
        <p:blipFill>
          <a:blip r:embed="rId3" cstate="print"/>
          <a:stretch>
            <a:fillRect/>
          </a:stretch>
        </p:blipFill>
        <p:spPr>
          <a:xfrm>
            <a:off x="4178300" y="2284240"/>
            <a:ext cx="3521075" cy="296897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0" dirty="0" smtClean="0">
                <a:solidFill>
                  <a:srgbClr val="7030A0"/>
                </a:solidFill>
              </a:rPr>
              <a:t>marks which so resemble a previously registered mark as to be likely to cause confusion (in light of the marks’ sight, sound, meaning, and commercial impression) are refused under 1052(</a:t>
            </a:r>
            <a:r>
              <a:rPr lang="en-US" sz="2200" b="0" cap="none" dirty="0" smtClean="0">
                <a:solidFill>
                  <a:srgbClr val="7030A0"/>
                </a:solidFill>
              </a:rPr>
              <a:t>d</a:t>
            </a:r>
            <a:r>
              <a:rPr lang="en-US" sz="2200" b="0" dirty="0" smtClean="0">
                <a:solidFill>
                  <a:srgbClr val="7030A0"/>
                </a:solidFill>
              </a:rPr>
              <a:t>)</a:t>
            </a:r>
            <a:endParaRPr lang="en-US" sz="2200" b="0" dirty="0"/>
          </a:p>
        </p:txBody>
      </p:sp>
      <p:sp>
        <p:nvSpPr>
          <p:cNvPr id="3" name="Text Placeholder 2"/>
          <p:cNvSpPr>
            <a:spLocks noGrp="1"/>
          </p:cNvSpPr>
          <p:nvPr>
            <p:ph type="body" idx="1"/>
          </p:nvPr>
        </p:nvSpPr>
        <p:spPr/>
        <p:txBody>
          <a:bodyPr>
            <a:normAutofit fontScale="55000" lnSpcReduction="20000"/>
          </a:bodyPr>
          <a:lstStyle/>
          <a:p>
            <a:pPr algn="l"/>
            <a:r>
              <a:rPr lang="en-US" i="1" dirty="0" smtClean="0">
                <a:solidFill>
                  <a:srgbClr val="7030A0"/>
                </a:solidFill>
              </a:rPr>
              <a:t>Anthony's Pizza Holding Co., Inc. v. Anthony's Pizza &amp; Pasta Intern., Inc., </a:t>
            </a:r>
            <a:r>
              <a:rPr lang="en-US" dirty="0" smtClean="0">
                <a:solidFill>
                  <a:srgbClr val="7030A0"/>
                </a:solidFill>
              </a:rPr>
              <a:t>415 Fed. Appx. 222 (Fed. Cir. 2010)</a:t>
            </a:r>
            <a:endParaRPr lang="en-US" dirty="0">
              <a:solidFill>
                <a:srgbClr val="7030A0"/>
              </a:solidFill>
            </a:endParaRPr>
          </a:p>
        </p:txBody>
      </p:sp>
      <p:sp>
        <p:nvSpPr>
          <p:cNvPr id="4" name="Text Placeholder 3"/>
          <p:cNvSpPr>
            <a:spLocks noGrp="1"/>
          </p:cNvSpPr>
          <p:nvPr>
            <p:ph type="body" sz="half" idx="3"/>
          </p:nvPr>
        </p:nvSpPr>
        <p:spPr/>
        <p:txBody>
          <a:bodyPr>
            <a:normAutofit fontScale="85000" lnSpcReduction="20000"/>
          </a:bodyPr>
          <a:lstStyle/>
          <a:p>
            <a:r>
              <a:rPr lang="en-US" dirty="0" smtClean="0">
                <a:solidFill>
                  <a:srgbClr val="7030A0"/>
                </a:solidFill>
              </a:rPr>
              <a:t>US Trademarks, Registration Nos. 2,661,703 and 3,073,126</a:t>
            </a:r>
            <a:endParaRPr lang="en-US" dirty="0">
              <a:solidFill>
                <a:srgbClr val="7030A0"/>
              </a:solidFill>
            </a:endParaRPr>
          </a:p>
        </p:txBody>
      </p:sp>
      <p:pic>
        <p:nvPicPr>
          <p:cNvPr id="12" name="Content Placeholder 11" descr="Anthonys Pizza &amp; Pasta Amalgam.jpg"/>
          <p:cNvPicPr>
            <a:picLocks noGrp="1" noChangeAspect="1"/>
          </p:cNvPicPr>
          <p:nvPr>
            <p:ph sz="quarter" idx="4"/>
          </p:nvPr>
        </p:nvPicPr>
        <p:blipFill>
          <a:blip r:embed="rId2" cstate="print"/>
          <a:stretch>
            <a:fillRect/>
          </a:stretch>
        </p:blipFill>
        <p:spPr>
          <a:xfrm>
            <a:off x="4178300" y="2323755"/>
            <a:ext cx="3521075" cy="2889939"/>
          </a:xfrm>
        </p:spPr>
      </p:pic>
      <p:pic>
        <p:nvPicPr>
          <p:cNvPr id="14" name="Content Placeholder 13" descr="Anthonys Coal Fired Pizza Amalgam.jpg"/>
          <p:cNvPicPr>
            <a:picLocks noGrp="1" noChangeAspect="1"/>
          </p:cNvPicPr>
          <p:nvPr>
            <p:ph sz="quarter" idx="2"/>
          </p:nvPr>
        </p:nvPicPr>
        <p:blipFill>
          <a:blip r:embed="rId3" cstate="print"/>
          <a:stretch>
            <a:fillRect/>
          </a:stretch>
        </p:blipFill>
        <p:spPr>
          <a:xfrm>
            <a:off x="457200" y="2173238"/>
            <a:ext cx="3521075" cy="319097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0" dirty="0" smtClean="0">
                <a:solidFill>
                  <a:srgbClr val="7030A0"/>
                </a:solidFill>
              </a:rPr>
              <a:t>The Same or similar marks do not necessarily create a likelihood of confusion, as where entirely different goods &amp; Services are marketed to dissimilar consumers through distinct channels of trade.</a:t>
            </a:r>
            <a:endParaRPr lang="en-US" sz="2000" b="0" dirty="0">
              <a:solidFill>
                <a:srgbClr val="7030A0"/>
              </a:solidFill>
            </a:endParaRPr>
          </a:p>
        </p:txBody>
      </p:sp>
      <p:sp>
        <p:nvSpPr>
          <p:cNvPr id="3" name="Text Placeholder 2"/>
          <p:cNvSpPr>
            <a:spLocks noGrp="1"/>
          </p:cNvSpPr>
          <p:nvPr>
            <p:ph type="body" idx="1"/>
          </p:nvPr>
        </p:nvSpPr>
        <p:spPr/>
        <p:txBody>
          <a:bodyPr>
            <a:normAutofit fontScale="85000" lnSpcReduction="20000"/>
          </a:bodyPr>
          <a:lstStyle/>
          <a:p>
            <a:r>
              <a:rPr lang="en-US" dirty="0" smtClean="0">
                <a:solidFill>
                  <a:srgbClr val="7030A0"/>
                </a:solidFill>
              </a:rPr>
              <a:t>Superball, U.S. Trademark, Registration No. 77234204</a:t>
            </a:r>
          </a:p>
        </p:txBody>
      </p:sp>
      <p:sp>
        <p:nvSpPr>
          <p:cNvPr id="4" name="Text Placeholder 3"/>
          <p:cNvSpPr>
            <a:spLocks noGrp="1"/>
          </p:cNvSpPr>
          <p:nvPr>
            <p:ph type="body" sz="half" idx="3"/>
          </p:nvPr>
        </p:nvSpPr>
        <p:spPr/>
        <p:txBody>
          <a:bodyPr>
            <a:normAutofit fontScale="85000" lnSpcReduction="20000"/>
          </a:bodyPr>
          <a:lstStyle/>
          <a:p>
            <a:r>
              <a:rPr lang="en-US" dirty="0" smtClean="0">
                <a:solidFill>
                  <a:srgbClr val="7030A0"/>
                </a:solidFill>
              </a:rPr>
              <a:t>Superball, U.S. Trademark, Registration No. 1614675</a:t>
            </a:r>
          </a:p>
        </p:txBody>
      </p:sp>
      <p:pic>
        <p:nvPicPr>
          <p:cNvPr id="7" name="Content Placeholder 6" descr="Whamo Superball edit.jpg"/>
          <p:cNvPicPr>
            <a:picLocks noGrp="1" noChangeAspect="1"/>
          </p:cNvPicPr>
          <p:nvPr>
            <p:ph sz="quarter" idx="2"/>
          </p:nvPr>
        </p:nvPicPr>
        <p:blipFill>
          <a:blip r:embed="rId2" cstate="print"/>
          <a:stretch>
            <a:fillRect/>
          </a:stretch>
        </p:blipFill>
        <p:spPr>
          <a:xfrm>
            <a:off x="1074737" y="2320925"/>
            <a:ext cx="2286000" cy="2895600"/>
          </a:xfrm>
        </p:spPr>
      </p:pic>
      <p:pic>
        <p:nvPicPr>
          <p:cNvPr id="8" name="Content Placeholder 7" descr="FOBA Superball Edit.jpg"/>
          <p:cNvPicPr>
            <a:picLocks noGrp="1" noChangeAspect="1"/>
          </p:cNvPicPr>
          <p:nvPr>
            <p:ph sz="quarter" idx="4"/>
          </p:nvPr>
        </p:nvPicPr>
        <p:blipFill>
          <a:blip r:embed="rId3" cstate="print"/>
          <a:stretch>
            <a:fillRect/>
          </a:stretch>
        </p:blipFill>
        <p:spPr>
          <a:xfrm>
            <a:off x="4178300" y="2008187"/>
            <a:ext cx="3521075" cy="35210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smtClean="0">
                <a:solidFill>
                  <a:srgbClr val="7030A0"/>
                </a:solidFill>
              </a:rPr>
              <a:t>The exception is that a likelihood of confusion may still be found where a famous mark is involved</a:t>
            </a:r>
            <a:endParaRPr lang="en-US" sz="2000" b="0" dirty="0">
              <a:solidFill>
                <a:srgbClr val="7030A0"/>
              </a:solidFill>
            </a:endParaRPr>
          </a:p>
        </p:txBody>
      </p:sp>
      <p:pic>
        <p:nvPicPr>
          <p:cNvPr id="12" name="Content Placeholder 11" descr="Monopoly Amalgam.jpg"/>
          <p:cNvPicPr>
            <a:picLocks noGrp="1" noChangeAspect="1"/>
          </p:cNvPicPr>
          <p:nvPr>
            <p:ph idx="1"/>
          </p:nvPr>
        </p:nvPicPr>
        <p:blipFill>
          <a:blip r:embed="rId2" cstate="print"/>
          <a:stretch>
            <a:fillRect/>
          </a:stretch>
        </p:blipFill>
        <p:spPr>
          <a:xfrm>
            <a:off x="457200" y="2381166"/>
            <a:ext cx="7239000" cy="330375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b="0" dirty="0" smtClean="0">
                <a:solidFill>
                  <a:srgbClr val="7030A0"/>
                </a:solidFill>
              </a:rPr>
              <a:t>Once a trademark application has been filed, be wary of Third-Party Solicitations</a:t>
            </a:r>
            <a:endParaRPr lang="en-US" dirty="0"/>
          </a:p>
        </p:txBody>
      </p:sp>
      <p:sp>
        <p:nvSpPr>
          <p:cNvPr id="5" name="Text Placeholder 4"/>
          <p:cNvSpPr>
            <a:spLocks noGrp="1"/>
          </p:cNvSpPr>
          <p:nvPr>
            <p:ph type="body" idx="1"/>
          </p:nvPr>
        </p:nvSpPr>
        <p:spPr/>
        <p:txBody>
          <a:bodyPr>
            <a:normAutofit fontScale="85000" lnSpcReduction="20000"/>
          </a:bodyPr>
          <a:lstStyle/>
          <a:p>
            <a:r>
              <a:rPr lang="en-US" dirty="0" smtClean="0">
                <a:solidFill>
                  <a:srgbClr val="7030A0"/>
                </a:solidFill>
              </a:rPr>
              <a:t>The USPTO’s Non-USPTO Solicitations page includes several examples.</a:t>
            </a:r>
            <a:endParaRPr lang="en-US" dirty="0">
              <a:solidFill>
                <a:srgbClr val="7030A0"/>
              </a:solidFill>
            </a:endParaRPr>
          </a:p>
        </p:txBody>
      </p:sp>
      <p:sp>
        <p:nvSpPr>
          <p:cNvPr id="7" name="Text Placeholder 6"/>
          <p:cNvSpPr>
            <a:spLocks noGrp="1"/>
          </p:cNvSpPr>
          <p:nvPr>
            <p:ph type="body" sz="half" idx="3"/>
          </p:nvPr>
        </p:nvSpPr>
        <p:spPr/>
        <p:txBody>
          <a:bodyPr>
            <a:normAutofit fontScale="62500" lnSpcReduction="20000"/>
          </a:bodyPr>
          <a:lstStyle/>
          <a:p>
            <a:r>
              <a:rPr lang="en-US" dirty="0" smtClean="0">
                <a:solidFill>
                  <a:srgbClr val="7030A0"/>
                </a:solidFill>
              </a:rPr>
              <a:t>USPTO, </a:t>
            </a:r>
            <a:r>
              <a:rPr lang="en-US" i="1" dirty="0" smtClean="0">
                <a:solidFill>
                  <a:srgbClr val="7030A0"/>
                </a:solidFill>
              </a:rPr>
              <a:t>WARNING: Non-USPTO Solicitations That May Resemble Official USPTO Communications.</a:t>
            </a:r>
            <a:r>
              <a:rPr lang="en-US" dirty="0" smtClean="0"/>
              <a:t> </a:t>
            </a:r>
            <a:endParaRPr lang="en-US" dirty="0"/>
          </a:p>
        </p:txBody>
      </p:sp>
      <p:pic>
        <p:nvPicPr>
          <p:cNvPr id="9" name="Content Placeholder 8" descr="Third-Party Solicitations.jpg"/>
          <p:cNvPicPr>
            <a:picLocks noGrp="1" noChangeAspect="1"/>
          </p:cNvPicPr>
          <p:nvPr>
            <p:ph sz="quarter" idx="2"/>
          </p:nvPr>
        </p:nvPicPr>
        <p:blipFill>
          <a:blip r:embed="rId2" cstate="print"/>
          <a:stretch>
            <a:fillRect/>
          </a:stretch>
        </p:blipFill>
        <p:spPr>
          <a:xfrm>
            <a:off x="626936" y="1711325"/>
            <a:ext cx="3181603" cy="4114800"/>
          </a:xfrm>
        </p:spPr>
      </p:pic>
      <p:sp>
        <p:nvSpPr>
          <p:cNvPr id="8" name="Content Placeholder 7"/>
          <p:cNvSpPr>
            <a:spLocks noGrp="1"/>
          </p:cNvSpPr>
          <p:nvPr>
            <p:ph sz="quarter" idx="4"/>
          </p:nvPr>
        </p:nvSpPr>
        <p:spPr/>
        <p:txBody>
          <a:bodyPr>
            <a:normAutofit fontScale="77500" lnSpcReduction="20000"/>
          </a:bodyPr>
          <a:lstStyle/>
          <a:p>
            <a:r>
              <a:rPr lang="en-US" dirty="0" smtClean="0"/>
              <a:t>As the USPTO’s </a:t>
            </a:r>
            <a:r>
              <a:rPr lang="en-US" b="1" dirty="0" smtClean="0"/>
              <a:t>Non-USPTO Solicitations</a:t>
            </a:r>
            <a:r>
              <a:rPr lang="en-US" dirty="0" smtClean="0"/>
              <a:t> page warns, the public information submitted as part of a trademark application provides a basis for official-looking offers:</a:t>
            </a:r>
          </a:p>
          <a:p>
            <a:r>
              <a:rPr lang="en-US" dirty="0" smtClean="0"/>
              <a:t>“(1) for legal services; (2) for trademark monitoring services; (3) to record trademarks with U.S. Customs and Border Protection; and (4) to ‘register’ trademarks in the company’s own private registry.”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7030A0"/>
                </a:solidFill>
              </a:rPr>
              <a:t>A preliminary search versus a Clearance Search</a:t>
            </a:r>
            <a:endParaRPr lang="en-US" b="0" dirty="0">
              <a:solidFill>
                <a:srgbClr val="7030A0"/>
              </a:solidFill>
            </a:endParaRPr>
          </a:p>
        </p:txBody>
      </p:sp>
      <p:sp>
        <p:nvSpPr>
          <p:cNvPr id="5" name="Content Placeholder 4"/>
          <p:cNvSpPr>
            <a:spLocks noGrp="1"/>
          </p:cNvSpPr>
          <p:nvPr>
            <p:ph sz="half" idx="1"/>
          </p:nvPr>
        </p:nvSpPr>
        <p:spPr/>
        <p:txBody>
          <a:bodyPr>
            <a:noAutofit/>
          </a:bodyPr>
          <a:lstStyle/>
          <a:p>
            <a:r>
              <a:rPr lang="en-US" dirty="0" smtClean="0"/>
              <a:t>A preliminary search covers the USPTO database for federally registered trademarks.</a:t>
            </a:r>
          </a:p>
          <a:p>
            <a:r>
              <a:rPr lang="en-US" dirty="0" smtClean="0"/>
              <a:t>This can be done using resources at www.uspto.gov.</a:t>
            </a:r>
            <a:endParaRPr lang="en-US" dirty="0"/>
          </a:p>
        </p:txBody>
      </p:sp>
      <p:sp>
        <p:nvSpPr>
          <p:cNvPr id="6" name="Content Placeholder 5"/>
          <p:cNvSpPr>
            <a:spLocks noGrp="1"/>
          </p:cNvSpPr>
          <p:nvPr>
            <p:ph sz="half" idx="2"/>
          </p:nvPr>
        </p:nvSpPr>
        <p:spPr/>
        <p:txBody>
          <a:bodyPr>
            <a:normAutofit fontScale="25000" lnSpcReduction="20000"/>
          </a:bodyPr>
          <a:lstStyle/>
          <a:p>
            <a:r>
              <a:rPr lang="en-US" sz="6800" dirty="0" smtClean="0"/>
              <a:t>A clearance search covers the USPTO database for federally registered trademarks plus additional sources of information, such as:</a:t>
            </a:r>
          </a:p>
          <a:p>
            <a:pPr marL="457200" indent="0">
              <a:buNone/>
            </a:pPr>
            <a:r>
              <a:rPr lang="en-US" sz="6800" dirty="0" smtClean="0"/>
              <a:t>Pending applications;</a:t>
            </a:r>
          </a:p>
          <a:p>
            <a:pPr marL="457200" indent="0">
              <a:buNone/>
            </a:pPr>
            <a:r>
              <a:rPr lang="en-US" sz="6800" dirty="0" smtClean="0"/>
              <a:t>State registries;</a:t>
            </a:r>
          </a:p>
          <a:p>
            <a:pPr marL="457200" indent="0">
              <a:buNone/>
            </a:pPr>
            <a:r>
              <a:rPr lang="en-US" sz="6800" dirty="0" smtClean="0"/>
              <a:t>State entity name registries; </a:t>
            </a:r>
          </a:p>
          <a:p>
            <a:pPr marL="457200" indent="0">
              <a:buNone/>
            </a:pPr>
            <a:r>
              <a:rPr lang="en-US" sz="6800" dirty="0" smtClean="0"/>
              <a:t>Internet domain registries;</a:t>
            </a:r>
          </a:p>
          <a:p>
            <a:pPr marL="457200" indent="0">
              <a:buNone/>
            </a:pPr>
            <a:r>
              <a:rPr lang="en-US" sz="6800" dirty="0" smtClean="0"/>
              <a:t>TTAB references; and</a:t>
            </a:r>
          </a:p>
          <a:p>
            <a:pPr marL="457200" indent="0">
              <a:buNone/>
            </a:pPr>
            <a:r>
              <a:rPr lang="en-US" sz="6800" dirty="0" smtClean="0"/>
              <a:t>Uses on Internet, trade magazines, etc.</a:t>
            </a:r>
          </a:p>
          <a:p>
            <a:r>
              <a:rPr lang="en-US" sz="6800" dirty="0" smtClean="0"/>
              <a:t>Typically this is done using a commercial service (such as Corsearch, Thompson &amp; Thompsons, or TrademarkExpress) and could cost $400 to $800, or more for complicated searches.</a:t>
            </a:r>
            <a:r>
              <a:rPr lang="en-US" sz="5100" dirty="0" smtClean="0"/>
              <a: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7030A0"/>
                </a:solidFill>
              </a:rPr>
              <a:t>Things to be aware of:</a:t>
            </a:r>
            <a:endParaRPr lang="en-US" b="0" dirty="0">
              <a:solidFill>
                <a:srgbClr val="7030A0"/>
              </a:solidFill>
            </a:endParaRPr>
          </a:p>
        </p:txBody>
      </p:sp>
      <p:sp>
        <p:nvSpPr>
          <p:cNvPr id="5" name="Text Placeholder 4"/>
          <p:cNvSpPr>
            <a:spLocks noGrp="1"/>
          </p:cNvSpPr>
          <p:nvPr>
            <p:ph type="body" idx="1"/>
          </p:nvPr>
        </p:nvSpPr>
        <p:spPr>
          <a:xfrm>
            <a:off x="2362200" y="5867400"/>
            <a:ext cx="3520440" cy="457200"/>
          </a:xfrm>
        </p:spPr>
        <p:txBody>
          <a:bodyPr>
            <a:normAutofit fontScale="55000" lnSpcReduction="20000"/>
          </a:bodyPr>
          <a:lstStyle/>
          <a:p>
            <a:r>
              <a:rPr lang="en-US" i="1" dirty="0" smtClean="0">
                <a:solidFill>
                  <a:srgbClr val="7030A0"/>
                </a:solidFill>
              </a:rPr>
              <a:t>See</a:t>
            </a:r>
            <a:r>
              <a:rPr lang="en-US" dirty="0" smtClean="0">
                <a:solidFill>
                  <a:srgbClr val="7030A0"/>
                </a:solidFill>
              </a:rPr>
              <a:t> USPTO * Trademark Process and ** Maintain/Renew a Registration: How to Keep a Registration Alive  </a:t>
            </a:r>
            <a:endParaRPr lang="en-US" dirty="0">
              <a:solidFill>
                <a:srgbClr val="7030A0"/>
              </a:solidFill>
            </a:endParaRPr>
          </a:p>
        </p:txBody>
      </p:sp>
      <p:sp>
        <p:nvSpPr>
          <p:cNvPr id="3" name="Content Placeholder 2"/>
          <p:cNvSpPr>
            <a:spLocks noGrp="1"/>
          </p:cNvSpPr>
          <p:nvPr>
            <p:ph sz="quarter" idx="2"/>
          </p:nvPr>
        </p:nvSpPr>
        <p:spPr/>
        <p:txBody>
          <a:bodyPr>
            <a:normAutofit fontScale="77500" lnSpcReduction="20000"/>
          </a:bodyPr>
          <a:lstStyle/>
          <a:p>
            <a:r>
              <a:rPr lang="en-US" dirty="0" smtClean="0"/>
              <a:t>Registering a business name or a domain name does not give you protection under the Lanham Act.</a:t>
            </a:r>
          </a:p>
          <a:p>
            <a:r>
              <a:rPr lang="en-US" dirty="0" smtClean="0"/>
              <a:t>During the application process the applicant must monitor the status of application and timely respond to USPTO filings.*</a:t>
            </a:r>
          </a:p>
          <a:p>
            <a:r>
              <a:rPr lang="en-US" dirty="0" smtClean="0"/>
              <a:t>After registration issues, the register owner must file specific documents and pay fees at regular intervals or the mark will be deemed abandoned.**</a:t>
            </a:r>
          </a:p>
          <a:p>
            <a:endParaRPr lang="en-US" dirty="0"/>
          </a:p>
        </p:txBody>
      </p:sp>
      <p:sp>
        <p:nvSpPr>
          <p:cNvPr id="7" name="Content Placeholder 6"/>
          <p:cNvSpPr>
            <a:spLocks noGrp="1"/>
          </p:cNvSpPr>
          <p:nvPr>
            <p:ph sz="quarter" idx="4"/>
          </p:nvPr>
        </p:nvSpPr>
        <p:spPr/>
        <p:txBody>
          <a:bodyPr>
            <a:normAutofit fontScale="92500" lnSpcReduction="20000"/>
          </a:bodyPr>
          <a:lstStyle/>
          <a:p>
            <a:r>
              <a:rPr lang="en-US" sz="2000" dirty="0" smtClean="0"/>
              <a:t>Make sure to use http://www.uspto.gov/ (not https).</a:t>
            </a:r>
          </a:p>
          <a:p>
            <a:r>
              <a:rPr lang="en-US" sz="2000" dirty="0" smtClean="0"/>
              <a:t>We help people learn how to search, but we do not do their search for them.</a:t>
            </a:r>
          </a:p>
          <a:p>
            <a:r>
              <a:rPr lang="en-US" sz="2000" dirty="0" smtClean="0"/>
              <a:t>In the United States (as opposed to many foreign countries) you can only list goods and services you are actually providing in a trademark application (or the mark can be cancelled as fraud by the Patent &amp; Trademark Office).</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smtClean="0">
                <a:solidFill>
                  <a:schemeClr val="tx2">
                    <a:lumMod val="75000"/>
                  </a:schemeClr>
                </a:solidFill>
              </a:rPr>
              <a:t>Today we are concerned Primarily with Trademarks &amp; Service Marks</a:t>
            </a:r>
            <a:endParaRPr lang="en-US" sz="3200" b="0" dirty="0">
              <a:solidFill>
                <a:schemeClr val="tx2">
                  <a:lumMod val="75000"/>
                </a:schemeClr>
              </a:solidFill>
            </a:endParaRPr>
          </a:p>
        </p:txBody>
      </p:sp>
      <p:sp>
        <p:nvSpPr>
          <p:cNvPr id="5" name="Text Placeholder 4"/>
          <p:cNvSpPr>
            <a:spLocks noGrp="1"/>
          </p:cNvSpPr>
          <p:nvPr>
            <p:ph type="body" idx="1"/>
          </p:nvPr>
        </p:nvSpPr>
        <p:spPr/>
        <p:txBody>
          <a:bodyPr>
            <a:normAutofit fontScale="62500" lnSpcReduction="20000"/>
          </a:bodyPr>
          <a:lstStyle/>
          <a:p>
            <a:pPr algn="l"/>
            <a:r>
              <a:rPr lang="en-US" dirty="0" smtClean="0">
                <a:solidFill>
                  <a:schemeClr val="tx2">
                    <a:lumMod val="75000"/>
                  </a:schemeClr>
                </a:solidFill>
              </a:rPr>
              <a:t>* Lanham Trademark Act of 1946, Section 45 (Definitions), codified at 15 U.S.C. § 1127. </a:t>
            </a:r>
            <a:endParaRPr lang="en-US" dirty="0">
              <a:solidFill>
                <a:schemeClr val="tx2">
                  <a:lumMod val="75000"/>
                </a:schemeClr>
              </a:solidFill>
            </a:endParaRPr>
          </a:p>
        </p:txBody>
      </p:sp>
      <p:sp>
        <p:nvSpPr>
          <p:cNvPr id="6" name="Text Placeholder 5"/>
          <p:cNvSpPr>
            <a:spLocks noGrp="1"/>
          </p:cNvSpPr>
          <p:nvPr>
            <p:ph type="body" sz="half" idx="3"/>
          </p:nvPr>
        </p:nvSpPr>
        <p:spPr/>
        <p:txBody>
          <a:bodyPr>
            <a:normAutofit fontScale="32500" lnSpcReduction="20000"/>
          </a:bodyPr>
          <a:lstStyle/>
          <a:p>
            <a:pPr algn="l"/>
            <a:r>
              <a:rPr lang="en-US" i="1" dirty="0" smtClean="0">
                <a:solidFill>
                  <a:schemeClr val="tx2">
                    <a:lumMod val="75000"/>
                  </a:schemeClr>
                </a:solidFill>
              </a:rPr>
              <a:t>State of Idaho Potato Com’n v. G&amp;T Terminal Packing, Inc, </a:t>
            </a:r>
            <a:r>
              <a:rPr lang="en-US" dirty="0" smtClean="0">
                <a:solidFill>
                  <a:schemeClr val="tx2">
                    <a:lumMod val="75000"/>
                  </a:schemeClr>
                </a:solidFill>
              </a:rPr>
              <a:t>425 F.3d 708 (9th Cir. 2005)</a:t>
            </a:r>
          </a:p>
          <a:p>
            <a:pPr algn="l"/>
            <a:r>
              <a:rPr lang="en-US" i="1" dirty="0" smtClean="0">
                <a:solidFill>
                  <a:schemeClr val="tx2">
                    <a:lumMod val="75000"/>
                  </a:schemeClr>
                </a:solidFill>
              </a:rPr>
              <a:t>International Order of Job's Daughters v. Lindeburg &amp; Co.</a:t>
            </a:r>
            <a:r>
              <a:rPr lang="en-US" dirty="0" smtClean="0">
                <a:solidFill>
                  <a:schemeClr val="tx2">
                    <a:lumMod val="75000"/>
                  </a:schemeClr>
                </a:solidFill>
              </a:rPr>
              <a:t>, 633 F.2d 912 (9th Cir. 1980)</a:t>
            </a:r>
            <a:endParaRPr lang="en-US" dirty="0">
              <a:solidFill>
                <a:schemeClr val="tx2">
                  <a:lumMod val="75000"/>
                </a:schemeClr>
              </a:solidFill>
            </a:endParaRPr>
          </a:p>
        </p:txBody>
      </p:sp>
      <p:sp>
        <p:nvSpPr>
          <p:cNvPr id="3" name="Content Placeholder 2"/>
          <p:cNvSpPr>
            <a:spLocks noGrp="1"/>
          </p:cNvSpPr>
          <p:nvPr>
            <p:ph sz="quarter" idx="2"/>
          </p:nvPr>
        </p:nvSpPr>
        <p:spPr/>
        <p:txBody>
          <a:bodyPr>
            <a:normAutofit fontScale="85000" lnSpcReduction="20000"/>
          </a:bodyPr>
          <a:lstStyle/>
          <a:p>
            <a:r>
              <a:rPr lang="en-US" dirty="0" smtClean="0"/>
              <a:t>These marks include “any word, name, symbol, or device or any combination thereof” used by a person to identify her goods or services and to distinguish them from the goods or services of others.*</a:t>
            </a:r>
          </a:p>
          <a:p>
            <a:r>
              <a:rPr lang="en-US" dirty="0" smtClean="0"/>
              <a:t> Other registered marks include certification marks (used to certify region, quality, accuracy, &amp;c.) and collective marks (indicating membership in a group).</a:t>
            </a:r>
            <a:endParaRPr lang="en-US" dirty="0"/>
          </a:p>
        </p:txBody>
      </p:sp>
      <p:pic>
        <p:nvPicPr>
          <p:cNvPr id="8" name="Content Placeholder 7" descr="JD Potato.jpg"/>
          <p:cNvPicPr>
            <a:picLocks noGrp="1" noChangeAspect="1"/>
          </p:cNvPicPr>
          <p:nvPr>
            <p:ph sz="quarter" idx="4"/>
          </p:nvPr>
        </p:nvPicPr>
        <p:blipFill>
          <a:blip r:embed="rId2" cstate="print"/>
          <a:stretch>
            <a:fillRect/>
          </a:stretch>
        </p:blipFill>
        <p:spPr>
          <a:xfrm>
            <a:off x="4178300" y="2094771"/>
            <a:ext cx="3521075" cy="334790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Identify your mark	</a:t>
            </a:r>
            <a:endParaRPr lang="en-US" dirty="0"/>
          </a:p>
        </p:txBody>
      </p:sp>
      <p:sp>
        <p:nvSpPr>
          <p:cNvPr id="3" name="Content Placeholder 2"/>
          <p:cNvSpPr>
            <a:spLocks noGrp="1"/>
          </p:cNvSpPr>
          <p:nvPr>
            <p:ph idx="1"/>
          </p:nvPr>
        </p:nvSpPr>
        <p:spPr/>
        <p:txBody>
          <a:bodyPr/>
          <a:lstStyle/>
          <a:p>
            <a:r>
              <a:rPr lang="en-US" dirty="0" smtClean="0"/>
              <a:t>Does it contain only standard characters (words, letters, or numbers)?</a:t>
            </a:r>
          </a:p>
          <a:p>
            <a:r>
              <a:rPr lang="en-US" dirty="0" smtClean="0"/>
              <a:t>Or does it have a design element, as in, you wish to protect the appearance of the mark?</a:t>
            </a:r>
          </a:p>
          <a:p>
            <a:r>
              <a:rPr lang="en-US" dirty="0" smtClean="0"/>
              <a:t>Is it a sound?</a:t>
            </a:r>
          </a:p>
          <a:p>
            <a:r>
              <a:rPr lang="en-US" dirty="0" smtClean="0"/>
              <a:t>Note: standard characters &amp; designs cannot be combined in one trademark.</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Acceptable ID of Goods &amp; Services Manual</a:t>
            </a:r>
            <a:endParaRPr lang="en-US" dirty="0"/>
          </a:p>
        </p:txBody>
      </p:sp>
      <p:sp>
        <p:nvSpPr>
          <p:cNvPr id="8" name="Content Placeholder 7"/>
          <p:cNvSpPr>
            <a:spLocks noGrp="1"/>
          </p:cNvSpPr>
          <p:nvPr>
            <p:ph sz="half" idx="1"/>
          </p:nvPr>
        </p:nvSpPr>
        <p:spPr>
          <a:xfrm>
            <a:off x="457200" y="1600201"/>
            <a:ext cx="7086600" cy="1523999"/>
          </a:xfrm>
        </p:spPr>
        <p:txBody>
          <a:bodyPr>
            <a:normAutofit fontScale="92500"/>
          </a:bodyPr>
          <a:lstStyle/>
          <a:p>
            <a:r>
              <a:rPr lang="en-US" dirty="0" smtClean="0"/>
              <a:t>Use this manual to locate specific terms that describe your product or service: </a:t>
            </a:r>
            <a:r>
              <a:rPr lang="en-US" dirty="0" smtClean="0">
                <a:hlinkClick r:id="rId2"/>
              </a:rPr>
              <a:t>http://tess2.uspto.gov/netahtml/tidm.html</a:t>
            </a:r>
            <a:endParaRPr lang="en-US" dirty="0" smtClean="0"/>
          </a:p>
          <a:p>
            <a:endParaRPr lang="en-US" dirty="0"/>
          </a:p>
        </p:txBody>
      </p:sp>
      <p:pic>
        <p:nvPicPr>
          <p:cNvPr id="1028" name="Picture 4"/>
          <p:cNvPicPr>
            <a:picLocks noGrp="1" noChangeAspect="1" noChangeArrowheads="1"/>
          </p:cNvPicPr>
          <p:nvPr>
            <p:ph sz="half" idx="2"/>
          </p:nvPr>
        </p:nvPicPr>
        <p:blipFill>
          <a:blip r:embed="rId3" cstate="print"/>
          <a:srcRect/>
          <a:stretch>
            <a:fillRect/>
          </a:stretch>
        </p:blipFill>
        <p:spPr bwMode="auto">
          <a:xfrm>
            <a:off x="533400" y="2895600"/>
            <a:ext cx="7226366" cy="369709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0" dirty="0" smtClean="0">
                <a:solidFill>
                  <a:srgbClr val="7030A0"/>
                </a:solidFill>
              </a:rPr>
              <a:t>Using the Goods &amp; Services Manual</a:t>
            </a:r>
            <a:endParaRPr lang="en-US" sz="3200" b="0" dirty="0">
              <a:solidFill>
                <a:srgbClr val="7030A0"/>
              </a:solidFill>
            </a:endParaRPr>
          </a:p>
        </p:txBody>
      </p:sp>
      <p:sp>
        <p:nvSpPr>
          <p:cNvPr id="4" name="Content Placeholder 3"/>
          <p:cNvSpPr>
            <a:spLocks noGrp="1"/>
          </p:cNvSpPr>
          <p:nvPr>
            <p:ph sz="half" idx="2"/>
          </p:nvPr>
        </p:nvSpPr>
        <p:spPr/>
        <p:txBody>
          <a:bodyPr/>
          <a:lstStyle/>
          <a:p>
            <a:pPr>
              <a:buNone/>
            </a:pPr>
            <a:r>
              <a:rPr lang="en-US" dirty="0" smtClean="0"/>
              <a:t>OR, browse the content: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 y="2667000"/>
            <a:ext cx="4027714" cy="1700141"/>
          </a:xfrm>
          <a:prstGeom prst="rect">
            <a:avLst/>
          </a:prstGeom>
          <a:noFill/>
          <a:ln w="9525">
            <a:noFill/>
            <a:miter lim="800000"/>
            <a:headEnd/>
            <a:tailEnd/>
          </a:ln>
        </p:spPr>
      </p:pic>
      <p:sp>
        <p:nvSpPr>
          <p:cNvPr id="8" name="TextBox 7"/>
          <p:cNvSpPr txBox="1"/>
          <p:nvPr/>
        </p:nvSpPr>
        <p:spPr>
          <a:xfrm>
            <a:off x="533400" y="1676400"/>
            <a:ext cx="3505200" cy="954107"/>
          </a:xfrm>
          <a:prstGeom prst="rect">
            <a:avLst/>
          </a:prstGeom>
          <a:noFill/>
        </p:spPr>
        <p:txBody>
          <a:bodyPr wrap="square" rtlCol="0">
            <a:spAutoFit/>
          </a:bodyPr>
          <a:lstStyle/>
          <a:p>
            <a:r>
              <a:rPr lang="en-US" sz="2800" dirty="0" smtClean="0"/>
              <a:t>Perform a keyword search:</a:t>
            </a:r>
            <a:endParaRPr lang="en-US" sz="2800" dirty="0"/>
          </a:p>
        </p:txBody>
      </p:sp>
      <p:pic>
        <p:nvPicPr>
          <p:cNvPr id="5123" name="Picture 3"/>
          <p:cNvPicPr>
            <a:picLocks noGrp="1" noChangeAspect="1" noChangeArrowheads="1"/>
          </p:cNvPicPr>
          <p:nvPr>
            <p:ph sz="half" idx="1"/>
          </p:nvPr>
        </p:nvPicPr>
        <p:blipFill>
          <a:blip r:embed="rId3" cstate="print"/>
          <a:srcRect/>
          <a:stretch>
            <a:fillRect/>
          </a:stretch>
        </p:blipFill>
        <p:spPr bwMode="auto">
          <a:xfrm>
            <a:off x="4267200" y="2667000"/>
            <a:ext cx="3521075" cy="219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7239000" cy="1447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USPTO Trademark Information Network’s ‘Goods &amp; Services’ video</a:t>
            </a:r>
            <a:endParaRPr lang="en-US" dirty="0"/>
          </a:p>
        </p:txBody>
      </p:sp>
      <p:pic>
        <p:nvPicPr>
          <p:cNvPr id="2050" name="Picture 2">
            <a:hlinkClick r:id="rId2"/>
          </p:cNvPr>
          <p:cNvPicPr>
            <a:picLocks noGrp="1" noChangeAspect="1" noChangeArrowheads="1"/>
          </p:cNvPicPr>
          <p:nvPr>
            <p:ph idx="1"/>
          </p:nvPr>
        </p:nvPicPr>
        <p:blipFill>
          <a:blip r:embed="rId3" cstate="print"/>
          <a:srcRect/>
          <a:stretch>
            <a:fillRect/>
          </a:stretch>
        </p:blipFill>
        <p:spPr bwMode="auto">
          <a:xfrm>
            <a:off x="985837" y="2118519"/>
            <a:ext cx="6181725"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algn="ctr"/>
            <a:r>
              <a:rPr lang="en-US" dirty="0" smtClean="0"/>
              <a:t>INTERNATIONAL CLASSES</a:t>
            </a:r>
            <a:endParaRPr lang="en-US" dirty="0"/>
          </a:p>
        </p:txBody>
      </p:sp>
      <p:sp>
        <p:nvSpPr>
          <p:cNvPr id="3" name="Content Placeholder 2"/>
          <p:cNvSpPr>
            <a:spLocks noGrp="1"/>
          </p:cNvSpPr>
          <p:nvPr>
            <p:ph idx="1"/>
          </p:nvPr>
        </p:nvSpPr>
        <p:spPr>
          <a:xfrm>
            <a:off x="304800" y="1219200"/>
            <a:ext cx="7543800" cy="5236536"/>
          </a:xfrm>
        </p:spPr>
        <p:txBody>
          <a:bodyPr>
            <a:normAutofit fontScale="92500" lnSpcReduction="20000"/>
          </a:bodyPr>
          <a:lstStyle/>
          <a:p>
            <a:r>
              <a:rPr lang="en-US" dirty="0" smtClean="0"/>
              <a:t>If you use a term from the </a:t>
            </a:r>
            <a:r>
              <a:rPr lang="en-US" b="1" dirty="0" smtClean="0">
                <a:hlinkClick r:id="rId2"/>
              </a:rPr>
              <a:t>G &amp; S Manual</a:t>
            </a:r>
            <a:r>
              <a:rPr lang="en-US" dirty="0" smtClean="0"/>
              <a:t>, the International Class appears next to the entries. </a:t>
            </a:r>
          </a:p>
          <a:p>
            <a:pPr lvl="1"/>
            <a:r>
              <a:rPr lang="en-US" sz="1700" dirty="0" smtClean="0"/>
              <a:t>Entries designated with a "T" in the "TM5" field are entries acceptable in the USPTO, the Japanese Patent Office ("JPO"), the European Trademark Office ("OHIM", the Office of Harmonization in the Internal Market), and the Korean Intellectual Property Office ("KIPO"). </a:t>
            </a:r>
          </a:p>
          <a:p>
            <a:pPr lvl="1"/>
            <a:endParaRPr lang="en-US" dirty="0" smtClean="0"/>
          </a:p>
          <a:p>
            <a:endParaRPr lang="en-US" dirty="0" smtClean="0"/>
          </a:p>
          <a:p>
            <a:endParaRPr lang="en-US" dirty="0" smtClean="0"/>
          </a:p>
          <a:p>
            <a:endParaRPr lang="en-US" dirty="0" smtClean="0"/>
          </a:p>
          <a:p>
            <a:endParaRPr lang="en-US" dirty="0" smtClean="0"/>
          </a:p>
          <a:p>
            <a:r>
              <a:rPr lang="en-US" dirty="0" smtClean="0"/>
              <a:t>If you make up your own term, you can find the appropriate class in the </a:t>
            </a:r>
            <a:r>
              <a:rPr lang="en-US" b="1" dirty="0" smtClean="0">
                <a:hlinkClick r:id="rId3"/>
              </a:rPr>
              <a:t>International Schedule of Classes of Goods and Services.</a:t>
            </a:r>
            <a:r>
              <a:rPr lang="en-US" dirty="0" smtClean="0"/>
              <a:t> </a:t>
            </a:r>
          </a:p>
          <a:p>
            <a:pPr lvl="1"/>
            <a:r>
              <a:rPr lang="en-US" dirty="0" smtClean="0"/>
              <a:t>Using the International Class helps focus a search, but the International Class is </a:t>
            </a:r>
            <a:r>
              <a:rPr lang="en-US" u="sng" dirty="0" smtClean="0"/>
              <a:t>not</a:t>
            </a:r>
            <a:r>
              <a:rPr lang="en-US" dirty="0" smtClean="0"/>
              <a:t> required on the application.</a:t>
            </a:r>
            <a:endParaRPr lang="en-US" dirty="0"/>
          </a:p>
        </p:txBody>
      </p:sp>
      <p:sp>
        <p:nvSpPr>
          <p:cNvPr id="5" name="TextBox 4"/>
          <p:cNvSpPr txBox="1"/>
          <p:nvPr/>
        </p:nvSpPr>
        <p:spPr>
          <a:xfrm>
            <a:off x="2209800" y="3733800"/>
            <a:ext cx="5486400" cy="369332"/>
          </a:xfrm>
          <a:prstGeom prst="rect">
            <a:avLst/>
          </a:prstGeom>
          <a:noFill/>
        </p:spPr>
        <p:txBody>
          <a:bodyPr wrap="square" rtlCol="0">
            <a:spAutoFit/>
          </a:bodyPr>
          <a:lstStyle/>
          <a:p>
            <a:endParaRPr lang="en-US" dirty="0"/>
          </a:p>
        </p:txBody>
      </p:sp>
      <p:pic>
        <p:nvPicPr>
          <p:cNvPr id="4101" name="Picture 5"/>
          <p:cNvPicPr>
            <a:picLocks noChangeAspect="1" noChangeArrowheads="1"/>
          </p:cNvPicPr>
          <p:nvPr/>
        </p:nvPicPr>
        <p:blipFill>
          <a:blip r:embed="rId4" cstate="print"/>
          <a:srcRect/>
          <a:stretch>
            <a:fillRect/>
          </a:stretch>
        </p:blipFill>
        <p:spPr bwMode="auto">
          <a:xfrm>
            <a:off x="990600" y="2895600"/>
            <a:ext cx="609076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Mark Searching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Review the </a:t>
            </a:r>
            <a:r>
              <a:rPr lang="en-US" b="1" dirty="0" smtClean="0"/>
              <a:t>common reasons the USPTO rejects a trademark</a:t>
            </a:r>
            <a:r>
              <a:rPr lang="en-US" dirty="0" smtClean="0"/>
              <a:t> (mentioned earlier). </a:t>
            </a:r>
          </a:p>
          <a:p>
            <a:r>
              <a:rPr lang="en-US" dirty="0" smtClean="0"/>
              <a:t>Think of alternative ways to present your mark in case your first choice is already taken. </a:t>
            </a:r>
          </a:p>
          <a:p>
            <a:r>
              <a:rPr lang="en-US" dirty="0" smtClean="0"/>
              <a:t>If you plan to use a phrase, search using the key words. </a:t>
            </a:r>
          </a:p>
          <a:p>
            <a:r>
              <a:rPr lang="en-US" dirty="0" smtClean="0"/>
              <a:t>The </a:t>
            </a:r>
            <a:r>
              <a:rPr lang="en-US" b="1" i="1" dirty="0" smtClean="0"/>
              <a:t>New User (Basic)</a:t>
            </a:r>
            <a:r>
              <a:rPr lang="en-US" dirty="0" smtClean="0"/>
              <a:t> search form allows for searching of the most commonly searched fields: word marks, serial or registration numbers, and owners. </a:t>
            </a:r>
          </a:p>
          <a:p>
            <a:r>
              <a:rPr lang="en-US" dirty="0" smtClean="0"/>
              <a:t>The </a:t>
            </a:r>
            <a:r>
              <a:rPr lang="en-US" b="1" dirty="0" smtClean="0"/>
              <a:t>Combined Word Mark</a:t>
            </a:r>
            <a:r>
              <a:rPr lang="en-US" dirty="0" smtClean="0"/>
              <a:t> is the default search field and includes the </a:t>
            </a:r>
            <a:r>
              <a:rPr lang="en-US" b="1" dirty="0" smtClean="0"/>
              <a:t>word mark</a:t>
            </a:r>
            <a:r>
              <a:rPr lang="en-US" dirty="0" smtClean="0"/>
              <a:t> and </a:t>
            </a:r>
            <a:r>
              <a:rPr lang="en-US" b="1" dirty="0" smtClean="0"/>
              <a:t>translation</a:t>
            </a:r>
            <a:r>
              <a:rPr lang="en-US" dirty="0" smtClean="0"/>
              <a:t>. </a:t>
            </a:r>
          </a:p>
          <a:p>
            <a:pPr lvl="1"/>
            <a:r>
              <a:rPr lang="en-US" dirty="0" smtClean="0"/>
              <a:t>Use the </a:t>
            </a:r>
            <a:r>
              <a:rPr lang="en-US" b="1" dirty="0" smtClean="0"/>
              <a:t>$</a:t>
            </a:r>
            <a:r>
              <a:rPr lang="en-US" dirty="0" smtClean="0"/>
              <a:t> for truncation in any field. For </a:t>
            </a:r>
            <a:r>
              <a:rPr lang="en-US" b="1" dirty="0" smtClean="0"/>
              <a:t>Combined Word Mark</a:t>
            </a:r>
            <a:r>
              <a:rPr lang="en-US" dirty="0" smtClean="0"/>
              <a:t> searches, the </a:t>
            </a:r>
            <a:r>
              <a:rPr lang="en-US" b="1" dirty="0" smtClean="0"/>
              <a:t>*</a:t>
            </a:r>
            <a:r>
              <a:rPr lang="en-US" dirty="0" smtClean="0"/>
              <a:t> is a more efficient truncation operator for left and/or right truncation.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Broaden your Search</a:t>
            </a:r>
            <a:endParaRPr lang="en-US" dirty="0"/>
          </a:p>
        </p:txBody>
      </p:sp>
      <p:sp>
        <p:nvSpPr>
          <p:cNvPr id="3" name="Content Placeholder 2"/>
          <p:cNvSpPr>
            <a:spLocks noGrp="1"/>
          </p:cNvSpPr>
          <p:nvPr>
            <p:ph idx="1"/>
          </p:nvPr>
        </p:nvSpPr>
        <p:spPr/>
        <p:txBody>
          <a:bodyPr/>
          <a:lstStyle/>
          <a:p>
            <a:r>
              <a:rPr lang="en-US" dirty="0" smtClean="0"/>
              <a:t>Thinks of ways another mark may be similar to your own, including:</a:t>
            </a:r>
          </a:p>
          <a:p>
            <a:pPr lvl="1"/>
            <a:r>
              <a:rPr lang="en-US" b="1" dirty="0" smtClean="0"/>
              <a:t>Shortened versus longer versions:</a:t>
            </a:r>
            <a:r>
              <a:rPr lang="en-US" dirty="0" smtClean="0"/>
              <a:t> Net for Internet</a:t>
            </a:r>
          </a:p>
          <a:p>
            <a:pPr lvl="1"/>
            <a:r>
              <a:rPr lang="en-US" b="1" dirty="0" smtClean="0"/>
              <a:t>Similar meaning</a:t>
            </a:r>
            <a:r>
              <a:rPr lang="en-US" dirty="0" smtClean="0"/>
              <a:t>: Green Stick, Green Twig</a:t>
            </a:r>
          </a:p>
          <a:p>
            <a:pPr lvl="1"/>
            <a:r>
              <a:rPr lang="en-US" b="1" dirty="0" smtClean="0"/>
              <a:t>Similar sound or appearance</a:t>
            </a:r>
            <a:r>
              <a:rPr lang="en-US" dirty="0" smtClean="0"/>
              <a:t> including homonyms:</a:t>
            </a:r>
          </a:p>
          <a:p>
            <a:pPr lvl="2"/>
            <a:r>
              <a:rPr lang="en-US" dirty="0" smtClean="0"/>
              <a:t>Color Time, </a:t>
            </a:r>
            <a:r>
              <a:rPr lang="en-US" dirty="0" err="1" smtClean="0"/>
              <a:t>Colour</a:t>
            </a:r>
            <a:r>
              <a:rPr lang="en-US" dirty="0" smtClean="0"/>
              <a:t> Thyme </a:t>
            </a:r>
          </a:p>
          <a:p>
            <a:pPr lvl="2"/>
            <a:r>
              <a:rPr lang="en-US" dirty="0" err="1" smtClean="0"/>
              <a:t>Scream'n</a:t>
            </a:r>
            <a:r>
              <a:rPr lang="en-US" dirty="0" smtClean="0"/>
              <a:t> and Screaming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Searching TESS</a:t>
            </a:r>
            <a:endParaRPr lang="en-US" dirty="0"/>
          </a:p>
        </p:txBody>
      </p:sp>
      <p:sp>
        <p:nvSpPr>
          <p:cNvPr id="3" name="Content Placeholder 2"/>
          <p:cNvSpPr>
            <a:spLocks noGrp="1"/>
          </p:cNvSpPr>
          <p:nvPr>
            <p:ph idx="1"/>
          </p:nvPr>
        </p:nvSpPr>
        <p:spPr/>
        <p:txBody>
          <a:bodyPr>
            <a:normAutofit/>
          </a:bodyPr>
          <a:lstStyle/>
          <a:p>
            <a:r>
              <a:rPr lang="en-US" b="1" dirty="0" smtClean="0"/>
              <a:t>Access </a:t>
            </a:r>
            <a:r>
              <a:rPr lang="en-US" b="1" dirty="0" smtClean="0">
                <a:hlinkClick r:id="rId2"/>
              </a:rPr>
              <a:t>TESS (Trademark Electronic Search System)</a:t>
            </a:r>
            <a:endParaRPr lang="en-US" b="1" dirty="0" smtClean="0"/>
          </a:p>
          <a:p>
            <a:r>
              <a:rPr lang="en-US" dirty="0" smtClean="0"/>
              <a:t>Click on the </a:t>
            </a:r>
            <a:r>
              <a:rPr lang="en-US" i="1" dirty="0" smtClean="0"/>
              <a:t>Basic Word Mark Search </a:t>
            </a:r>
            <a:r>
              <a:rPr lang="en-US" dirty="0" smtClean="0"/>
              <a:t>(New User) – note: this only searches </a:t>
            </a:r>
            <a:r>
              <a:rPr lang="en-US" b="1" dirty="0" smtClean="0"/>
              <a:t>word</a:t>
            </a:r>
            <a:r>
              <a:rPr lang="en-US" dirty="0" smtClean="0"/>
              <a:t> marks.</a:t>
            </a:r>
          </a:p>
        </p:txBody>
      </p:sp>
      <p:pic>
        <p:nvPicPr>
          <p:cNvPr id="6146" name="Picture 2"/>
          <p:cNvPicPr>
            <a:picLocks noChangeAspect="1" noChangeArrowheads="1"/>
          </p:cNvPicPr>
          <p:nvPr/>
        </p:nvPicPr>
        <p:blipFill>
          <a:blip r:embed="rId3" cstate="print"/>
          <a:srcRect/>
          <a:stretch>
            <a:fillRect/>
          </a:stretch>
        </p:blipFill>
        <p:spPr bwMode="auto">
          <a:xfrm>
            <a:off x="381000" y="3352800"/>
            <a:ext cx="7488212" cy="2587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715000"/>
          </a:xfrm>
        </p:spPr>
        <p:txBody>
          <a:bodyPr>
            <a:normAutofit lnSpcReduction="10000"/>
          </a:bodyPr>
          <a:lstStyle/>
          <a:p>
            <a:r>
              <a:rPr lang="en-US" dirty="0" smtClean="0"/>
              <a:t>With Basic Search, notice the default selections are "Combined Word Mark" and "All Search Terms." Examine the various alternatives in the pull down boxes. </a:t>
            </a:r>
          </a:p>
          <a:p>
            <a:r>
              <a:rPr lang="en-US" dirty="0" smtClean="0"/>
              <a:t>Enter your key term(s) in the search box. Remember also to test the alternatives from your broadened search ideas. </a:t>
            </a:r>
          </a:p>
          <a:p>
            <a:r>
              <a:rPr lang="en-US" dirty="0" smtClean="0"/>
              <a:t>Once you are comfortable doing the basic search, try the </a:t>
            </a:r>
            <a:r>
              <a:rPr lang="en-US" dirty="0" smtClean="0">
                <a:hlinkClick r:id="rId2"/>
              </a:rPr>
              <a:t>Word and/or Design Mark Search (Structured)</a:t>
            </a:r>
            <a:r>
              <a:rPr lang="en-US" dirty="0" smtClean="0"/>
              <a:t>. This allows you to search  both word &amp; design marks together.</a:t>
            </a:r>
          </a:p>
          <a:p>
            <a:r>
              <a:rPr lang="en-US" b="1" dirty="0" smtClean="0"/>
              <a:t>Remember to log out</a:t>
            </a:r>
            <a:r>
              <a:rPr lang="en-US" dirty="0" smtClean="0"/>
              <a:t> when you are finished with your searching to free resources for others.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pPr algn="ctr"/>
            <a:r>
              <a:rPr lang="en-US" sz="3200" b="0" dirty="0" smtClean="0">
                <a:solidFill>
                  <a:srgbClr val="7030A0"/>
                </a:solidFill>
              </a:rPr>
              <a:t>Trademark records</a:t>
            </a:r>
            <a:endParaRPr lang="en-US" sz="3200" b="0" dirty="0">
              <a:solidFill>
                <a:srgbClr val="7030A0"/>
              </a:solidFill>
            </a:endParaRPr>
          </a:p>
        </p:txBody>
      </p:sp>
      <p:pic>
        <p:nvPicPr>
          <p:cNvPr id="4" name="Content Placeholder 3" descr="Music for Little People.jpg"/>
          <p:cNvPicPr>
            <a:picLocks noGrp="1" noChangeAspect="1"/>
          </p:cNvPicPr>
          <p:nvPr>
            <p:ph idx="1"/>
          </p:nvPr>
        </p:nvPicPr>
        <p:blipFill>
          <a:blip r:embed="rId2" cstate="print"/>
          <a:stretch>
            <a:fillRect/>
          </a:stretch>
        </p:blipFill>
        <p:spPr>
          <a:xfrm>
            <a:off x="457200" y="2438400"/>
            <a:ext cx="7239000" cy="3698351"/>
          </a:xfrm>
        </p:spPr>
      </p:pic>
      <p:sp>
        <p:nvSpPr>
          <p:cNvPr id="5" name="TextBox 4"/>
          <p:cNvSpPr txBox="1"/>
          <p:nvPr/>
        </p:nvSpPr>
        <p:spPr>
          <a:xfrm>
            <a:off x="457200" y="1143000"/>
            <a:ext cx="7162800" cy="1200329"/>
          </a:xfrm>
          <a:prstGeom prst="rect">
            <a:avLst/>
          </a:prstGeom>
          <a:noFill/>
        </p:spPr>
        <p:txBody>
          <a:bodyPr wrap="square" rtlCol="0">
            <a:spAutoFit/>
          </a:bodyPr>
          <a:lstStyle/>
          <a:p>
            <a:r>
              <a:rPr lang="en-US" dirty="0" smtClean="0">
                <a:solidFill>
                  <a:srgbClr val="7030A0"/>
                </a:solidFill>
              </a:rPr>
              <a:t>A typical trademark record includes searchable fields for the word mark (including translations where applicable), goods and services classifications, goods and services descriptions, design elements, owner information, etc.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smtClean="0">
                <a:solidFill>
                  <a:srgbClr val="7030A0"/>
                </a:solidFill>
              </a:rPr>
              <a:t>You do not need to register a mark to use “TM” or “SM” or to enjoy a basic level of common law protection</a:t>
            </a:r>
            <a:endParaRPr lang="en-US" b="0" dirty="0">
              <a:solidFill>
                <a:srgbClr val="7030A0"/>
              </a:solidFill>
            </a:endParaRPr>
          </a:p>
        </p:txBody>
      </p:sp>
      <p:sp>
        <p:nvSpPr>
          <p:cNvPr id="5" name="Content Placeholder 4"/>
          <p:cNvSpPr>
            <a:spLocks noGrp="1"/>
          </p:cNvSpPr>
          <p:nvPr>
            <p:ph sz="half" idx="1"/>
          </p:nvPr>
        </p:nvSpPr>
        <p:spPr/>
        <p:txBody>
          <a:bodyPr>
            <a:normAutofit fontScale="77500" lnSpcReduction="20000"/>
          </a:bodyPr>
          <a:lstStyle/>
          <a:p>
            <a:r>
              <a:rPr lang="en-US" dirty="0" smtClean="0"/>
              <a:t>In addition to federal registration (for marks used in interstate commerce), marks may be registered with state registries or with foreign governments.</a:t>
            </a:r>
          </a:p>
          <a:p>
            <a:r>
              <a:rPr lang="en-US" dirty="0" smtClean="0"/>
              <a:t>Connecticut trademark resources are found on the Secretary of State </a:t>
            </a:r>
            <a:r>
              <a:rPr lang="en-US" b="1" dirty="0" smtClean="0"/>
              <a:t>Commercial Recording Division Forms Index </a:t>
            </a:r>
            <a:r>
              <a:rPr lang="en-US" dirty="0" smtClean="0"/>
              <a:t>page.</a:t>
            </a:r>
          </a:p>
        </p:txBody>
      </p:sp>
      <p:pic>
        <p:nvPicPr>
          <p:cNvPr id="7" name="Content Placeholder 6" descr="Connecticut.jpg"/>
          <p:cNvPicPr>
            <a:picLocks noGrp="1" noChangeAspect="1"/>
          </p:cNvPicPr>
          <p:nvPr>
            <p:ph sz="half" idx="2"/>
          </p:nvPr>
        </p:nvPicPr>
        <p:blipFill>
          <a:blip r:embed="rId2" cstate="print"/>
          <a:stretch>
            <a:fillRect/>
          </a:stretch>
        </p:blipFill>
        <p:spPr>
          <a:xfrm>
            <a:off x="4488049" y="1600200"/>
            <a:ext cx="2901576"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Search logos and designs </a:t>
            </a:r>
            <a:r>
              <a:rPr lang="en-US" sz="2000" dirty="0" smtClean="0"/>
              <a:t/>
            </a:r>
            <a:br>
              <a:rPr lang="en-US" sz="2000" dirty="0" smtClean="0"/>
            </a:br>
            <a:endParaRPr lang="en-US" sz="2000" b="0" dirty="0">
              <a:solidFill>
                <a:srgbClr val="7030A0"/>
              </a:solidFill>
            </a:endParaRPr>
          </a:p>
        </p:txBody>
      </p:sp>
      <p:pic>
        <p:nvPicPr>
          <p:cNvPr id="9" name="Content Placeholder 8" descr="Exemplars for 040106 color.jpg"/>
          <p:cNvPicPr>
            <a:picLocks noGrp="1" noChangeAspect="1"/>
          </p:cNvPicPr>
          <p:nvPr>
            <p:ph idx="1"/>
          </p:nvPr>
        </p:nvPicPr>
        <p:blipFill>
          <a:blip r:embed="rId2" cstate="print"/>
          <a:stretch>
            <a:fillRect/>
          </a:stretch>
        </p:blipFill>
        <p:spPr>
          <a:xfrm>
            <a:off x="457200" y="3505200"/>
            <a:ext cx="7239000" cy="2653777"/>
          </a:xfrm>
        </p:spPr>
      </p:pic>
      <p:sp>
        <p:nvSpPr>
          <p:cNvPr id="4" name="TextBox 3"/>
          <p:cNvSpPr txBox="1"/>
          <p:nvPr/>
        </p:nvSpPr>
        <p:spPr>
          <a:xfrm>
            <a:off x="457200" y="1371600"/>
            <a:ext cx="7239000" cy="1754326"/>
          </a:xfrm>
          <a:prstGeom prst="rect">
            <a:avLst/>
          </a:prstGeom>
          <a:noFill/>
        </p:spPr>
        <p:txBody>
          <a:bodyPr wrap="square" rtlCol="0">
            <a:spAutoFit/>
          </a:bodyPr>
          <a:lstStyle/>
          <a:p>
            <a:pPr>
              <a:buFont typeface="Arial" pitchFamily="34" charset="0"/>
              <a:buChar char="•"/>
            </a:pPr>
            <a:r>
              <a:rPr lang="en-US" dirty="0" smtClean="0">
                <a:solidFill>
                  <a:schemeClr val="accent4"/>
                </a:solidFill>
              </a:rPr>
              <a:t>Search the </a:t>
            </a:r>
            <a:r>
              <a:rPr lang="en-US" b="1" dirty="0" smtClean="0">
                <a:solidFill>
                  <a:schemeClr val="accent4"/>
                </a:solidFill>
                <a:hlinkClick r:id="rId3"/>
              </a:rPr>
              <a:t>Design Code Manual</a:t>
            </a:r>
            <a:r>
              <a:rPr lang="en-US" dirty="0" smtClean="0">
                <a:solidFill>
                  <a:schemeClr val="accent4"/>
                </a:solidFill>
              </a:rPr>
              <a:t>, if your mark contains:</a:t>
            </a:r>
            <a:r>
              <a:rPr lang="en-US" b="1" dirty="0" smtClean="0">
                <a:solidFill>
                  <a:schemeClr val="accent4"/>
                </a:solidFill>
              </a:rPr>
              <a:t> 1. Word marks conveying a strong visual image, </a:t>
            </a:r>
            <a:r>
              <a:rPr lang="en-US" dirty="0" smtClean="0">
                <a:solidFill>
                  <a:schemeClr val="accent4"/>
                </a:solidFill>
              </a:rPr>
              <a:t>or</a:t>
            </a:r>
            <a:r>
              <a:rPr lang="en-US" b="1" dirty="0" smtClean="0">
                <a:solidFill>
                  <a:schemeClr val="accent4"/>
                </a:solidFill>
              </a:rPr>
              <a:t> 2.</a:t>
            </a:r>
            <a:r>
              <a:rPr lang="en-US" dirty="0" smtClean="0">
                <a:solidFill>
                  <a:schemeClr val="accent4"/>
                </a:solidFill>
              </a:rPr>
              <a:t> </a:t>
            </a:r>
            <a:r>
              <a:rPr lang="en-US" b="1" dirty="0" smtClean="0">
                <a:solidFill>
                  <a:schemeClr val="accent4"/>
                </a:solidFill>
              </a:rPr>
              <a:t>Designs or logos without text.</a:t>
            </a:r>
            <a:endParaRPr lang="en-US" dirty="0" smtClean="0">
              <a:solidFill>
                <a:schemeClr val="accent4"/>
              </a:solidFill>
            </a:endParaRPr>
          </a:p>
          <a:p>
            <a:pPr>
              <a:buFont typeface="Arial" pitchFamily="34" charset="0"/>
              <a:buChar char="•"/>
            </a:pPr>
            <a:r>
              <a:rPr lang="en-US" dirty="0" smtClean="0">
                <a:solidFill>
                  <a:schemeClr val="accent4"/>
                </a:solidFill>
              </a:rPr>
              <a:t>The design code manual combines a design classification system with exemplars and an index.</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7030A0"/>
                </a:solidFill>
              </a:rPr>
              <a:t>The design code Manual uses three levels of classification</a:t>
            </a:r>
            <a:endParaRPr lang="en-US" b="0" dirty="0">
              <a:solidFill>
                <a:srgbClr val="7030A0"/>
              </a:solidFill>
            </a:endParaRPr>
          </a:p>
        </p:txBody>
      </p:sp>
      <p:sp>
        <p:nvSpPr>
          <p:cNvPr id="3" name="Content Placeholder 2"/>
          <p:cNvSpPr>
            <a:spLocks noGrp="1"/>
          </p:cNvSpPr>
          <p:nvPr>
            <p:ph idx="1"/>
          </p:nvPr>
        </p:nvSpPr>
        <p:spPr/>
        <p:txBody>
          <a:bodyPr/>
          <a:lstStyle/>
          <a:p>
            <a:r>
              <a:rPr lang="en-US" b="1" dirty="0" smtClean="0"/>
              <a:t>04.01.06</a:t>
            </a:r>
            <a:r>
              <a:rPr lang="en-US" dirty="0" smtClean="0"/>
              <a:t> corresponds to </a:t>
            </a:r>
            <a:r>
              <a:rPr lang="en-US" b="1" dirty="0" smtClean="0"/>
              <a:t>04.</a:t>
            </a:r>
            <a:r>
              <a:rPr lang="en-US" dirty="0" smtClean="0"/>
              <a:t> (Supernatural beings, mythological or legendary beings, fantastical beings or unidentifiable beings ) </a:t>
            </a:r>
            <a:r>
              <a:rPr lang="en-US" b="1" dirty="0" smtClean="0"/>
              <a:t>01.</a:t>
            </a:r>
            <a:r>
              <a:rPr lang="en-US" dirty="0" smtClean="0"/>
              <a:t> (Winged or horned personages, fairies, supernatural beings, mythological or legendary personages) </a:t>
            </a:r>
            <a:r>
              <a:rPr lang="en-US" b="1" dirty="0" smtClean="0"/>
              <a:t>06</a:t>
            </a:r>
            <a:r>
              <a:rPr lang="en-US" dirty="0" smtClean="0"/>
              <a:t> (Leprechauns, elves, gnomes)</a:t>
            </a:r>
          </a:p>
          <a:p>
            <a:r>
              <a:rPr lang="en-US" b="1" dirty="0" smtClean="0"/>
              <a:t>19.05.01</a:t>
            </a:r>
            <a:r>
              <a:rPr lang="en-US" dirty="0" smtClean="0"/>
              <a:t> corresponds to </a:t>
            </a:r>
            <a:r>
              <a:rPr lang="en-US" b="1" dirty="0" smtClean="0"/>
              <a:t>19.</a:t>
            </a:r>
            <a:r>
              <a:rPr lang="en-US" dirty="0" smtClean="0"/>
              <a:t> (Baggage, containers and bottles) </a:t>
            </a:r>
            <a:r>
              <a:rPr lang="en-US" b="1" dirty="0" smtClean="0"/>
              <a:t>05.</a:t>
            </a:r>
            <a:r>
              <a:rPr lang="en-US" dirty="0" smtClean="0"/>
              <a:t> (Large containers) </a:t>
            </a:r>
            <a:r>
              <a:rPr lang="en-US" b="1" dirty="0" smtClean="0"/>
              <a:t>01</a:t>
            </a:r>
            <a:r>
              <a:rPr lang="en-US" dirty="0" smtClean="0"/>
              <a:t> (Barrels).</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7030A0"/>
                </a:solidFill>
              </a:rPr>
              <a:t>There are important advantages to federal registration</a:t>
            </a:r>
            <a:endParaRPr lang="en-US" b="0" dirty="0">
              <a:solidFill>
                <a:srgbClr val="7030A0"/>
              </a:solidFill>
            </a:endParaRPr>
          </a:p>
        </p:txBody>
      </p:sp>
      <p:sp>
        <p:nvSpPr>
          <p:cNvPr id="3" name="Content Placeholder 2"/>
          <p:cNvSpPr>
            <a:spLocks noGrp="1"/>
          </p:cNvSpPr>
          <p:nvPr>
            <p:ph sz="half" idx="1"/>
          </p:nvPr>
        </p:nvSpPr>
        <p:spPr/>
        <p:txBody>
          <a:bodyPr>
            <a:normAutofit fontScale="92500"/>
          </a:bodyPr>
          <a:lstStyle/>
          <a:p>
            <a:r>
              <a:rPr lang="en-US" dirty="0" smtClean="0"/>
              <a:t>Federal registration provides nation-wide notice that you are claiming the right to use the mark.</a:t>
            </a:r>
          </a:p>
          <a:p>
            <a:r>
              <a:rPr lang="en-US" dirty="0" smtClean="0"/>
              <a:t>Federal registration creates a legal presumption that your mark is valid.</a:t>
            </a:r>
            <a:endParaRPr lang="en-US" dirty="0"/>
          </a:p>
        </p:txBody>
      </p:sp>
      <p:pic>
        <p:nvPicPr>
          <p:cNvPr id="7" name="Content Placeholder 6" descr="Red Jacket Lobstins Amalgam with text.jpg"/>
          <p:cNvPicPr>
            <a:picLocks noGrp="1" noChangeAspect="1"/>
          </p:cNvPicPr>
          <p:nvPr>
            <p:ph sz="half" idx="2"/>
          </p:nvPr>
        </p:nvPicPr>
        <p:blipFill>
          <a:blip r:embed="rId2" cstate="print"/>
          <a:stretch>
            <a:fillRect/>
          </a:stretch>
        </p:blipFill>
        <p:spPr>
          <a:xfrm>
            <a:off x="4178300" y="2455251"/>
            <a:ext cx="3521075" cy="281586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b="0" dirty="0" smtClean="0">
                <a:solidFill>
                  <a:srgbClr val="7030A0"/>
                </a:solidFill>
              </a:rPr>
              <a:t>Trademarks are highly relevant to today’s business world</a:t>
            </a:r>
            <a:br>
              <a:rPr lang="en-US" sz="2000" b="0" dirty="0" smtClean="0">
                <a:solidFill>
                  <a:srgbClr val="7030A0"/>
                </a:solidFill>
              </a:rPr>
            </a:br>
            <a:r>
              <a:rPr lang="en-US" sz="900" b="0" cap="none" dirty="0" smtClean="0">
                <a:solidFill>
                  <a:srgbClr val="7030A0"/>
                </a:solidFill>
              </a:rPr>
              <a:t>(</a:t>
            </a:r>
            <a:r>
              <a:rPr lang="en-US" sz="900" b="0" i="1" cap="none" dirty="0" smtClean="0">
                <a:solidFill>
                  <a:srgbClr val="7030A0"/>
                </a:solidFill>
              </a:rPr>
              <a:t>See</a:t>
            </a:r>
            <a:r>
              <a:rPr lang="en-US" sz="900" b="0" cap="none" dirty="0" smtClean="0">
                <a:solidFill>
                  <a:srgbClr val="7030A0"/>
                </a:solidFill>
              </a:rPr>
              <a:t> US Trademark, Registration No. 8328050 (“Freestyle” + Design) &amp; US Patent No. US8328050 (Dispensing nozzle assembly))</a:t>
            </a:r>
            <a:endParaRPr lang="en-US" sz="900" b="0" cap="none" dirty="0">
              <a:solidFill>
                <a:srgbClr val="7030A0"/>
              </a:solidFill>
            </a:endParaRPr>
          </a:p>
        </p:txBody>
      </p:sp>
      <p:pic>
        <p:nvPicPr>
          <p:cNvPr id="7" name="Content Placeholder 6" descr="Coke Freestyle Machine Amalgam 2.jpg"/>
          <p:cNvPicPr>
            <a:picLocks noGrp="1" noChangeAspect="1"/>
          </p:cNvPicPr>
          <p:nvPr>
            <p:ph idx="1"/>
          </p:nvPr>
        </p:nvPicPr>
        <p:blipFill>
          <a:blip r:embed="rId2" cstate="print"/>
          <a:stretch>
            <a:fillRect/>
          </a:stretch>
        </p:blipFill>
        <p:spPr>
          <a:xfrm>
            <a:off x="1599700" y="1609725"/>
            <a:ext cx="4954000" cy="48466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7030A0"/>
                </a:solidFill>
              </a:rPr>
              <a:t>There are four steps to registering a trademark </a:t>
            </a:r>
            <a:endParaRPr lang="en-US" b="0" dirty="0">
              <a:solidFill>
                <a:srgbClr val="7030A0"/>
              </a:solidFill>
            </a:endParaRPr>
          </a:p>
        </p:txBody>
      </p:sp>
      <p:sp>
        <p:nvSpPr>
          <p:cNvPr id="4" name="Content Placeholder 3"/>
          <p:cNvSpPr>
            <a:spLocks noGrp="1"/>
          </p:cNvSpPr>
          <p:nvPr>
            <p:ph sz="half" idx="1"/>
          </p:nvPr>
        </p:nvSpPr>
        <p:spPr/>
        <p:txBody>
          <a:bodyPr>
            <a:noAutofit/>
          </a:bodyPr>
          <a:lstStyle/>
          <a:p>
            <a:r>
              <a:rPr lang="en-US" sz="2400" dirty="0" smtClean="0"/>
              <a:t>(1) </a:t>
            </a:r>
            <a:r>
              <a:rPr lang="en-US" sz="2400" b="1" dirty="0" smtClean="0"/>
              <a:t>Clearance</a:t>
            </a:r>
            <a:r>
              <a:rPr lang="en-US" sz="2400" dirty="0" smtClean="0"/>
              <a:t> (making sure your mark is not likely to be confused with existing marks);</a:t>
            </a:r>
          </a:p>
          <a:p>
            <a:r>
              <a:rPr lang="en-US" sz="2400" dirty="0" smtClean="0"/>
              <a:t>(2) </a:t>
            </a:r>
            <a:r>
              <a:rPr lang="en-US" sz="2400" b="1" dirty="0" smtClean="0"/>
              <a:t>Filing</a:t>
            </a:r>
            <a:r>
              <a:rPr lang="en-US" sz="2400" dirty="0" smtClean="0"/>
              <a:t>;</a:t>
            </a:r>
          </a:p>
          <a:p>
            <a:r>
              <a:rPr lang="en-US" sz="2400" dirty="0" smtClean="0"/>
              <a:t>(3) </a:t>
            </a:r>
            <a:r>
              <a:rPr lang="en-US" sz="2400" b="1" dirty="0" smtClean="0"/>
              <a:t>Responding to Office Actions</a:t>
            </a:r>
            <a:r>
              <a:rPr lang="en-US" sz="2400" dirty="0" smtClean="0"/>
              <a:t>; and</a:t>
            </a:r>
          </a:p>
          <a:p>
            <a:r>
              <a:rPr lang="en-US" sz="2400" dirty="0" smtClean="0"/>
              <a:t>(4) </a:t>
            </a:r>
            <a:r>
              <a:rPr lang="en-US" sz="2400" b="1" dirty="0" smtClean="0"/>
              <a:t>Post-registration activities</a:t>
            </a:r>
            <a:r>
              <a:rPr lang="en-US" sz="2400" dirty="0" smtClean="0"/>
              <a:t>.</a:t>
            </a:r>
            <a:endParaRPr lang="en-US" sz="2400" dirty="0"/>
          </a:p>
        </p:txBody>
      </p:sp>
      <p:sp>
        <p:nvSpPr>
          <p:cNvPr id="5" name="Content Placeholder 4"/>
          <p:cNvSpPr>
            <a:spLocks noGrp="1"/>
          </p:cNvSpPr>
          <p:nvPr>
            <p:ph sz="half" idx="2"/>
          </p:nvPr>
        </p:nvSpPr>
        <p:spPr/>
        <p:txBody>
          <a:bodyPr>
            <a:normAutofit fontScale="77500" lnSpcReduction="20000"/>
          </a:bodyPr>
          <a:lstStyle/>
          <a:p>
            <a:r>
              <a:rPr lang="en-US" dirty="0" smtClean="0"/>
              <a:t>Our primary role as a PTRC to assist people in conducting a preliminary search, which is an important first step in the clearance process.</a:t>
            </a:r>
          </a:p>
          <a:p>
            <a:r>
              <a:rPr lang="en-US" dirty="0" smtClean="0"/>
              <a:t>An important additional role is to help patrons locate information on filing, responding to office actions, and maintaining/renewing their marks.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0" dirty="0" smtClean="0">
                <a:solidFill>
                  <a:schemeClr val="tx2">
                    <a:lumMod val="75000"/>
                  </a:schemeClr>
                </a:solidFill>
              </a:rPr>
              <a:t>Because marks are used to identify and distinguish, they must be (1) Inherently distinctive; and (2) Not likely to be confused with existing marks</a:t>
            </a:r>
            <a:endParaRPr lang="en-US" sz="2000" b="0" dirty="0"/>
          </a:p>
        </p:txBody>
      </p:sp>
      <p:sp>
        <p:nvSpPr>
          <p:cNvPr id="3" name="Text Placeholder 2"/>
          <p:cNvSpPr>
            <a:spLocks noGrp="1"/>
          </p:cNvSpPr>
          <p:nvPr>
            <p:ph type="body" idx="1"/>
          </p:nvPr>
        </p:nvSpPr>
        <p:spPr/>
        <p:txBody>
          <a:bodyPr>
            <a:noAutofit/>
          </a:bodyPr>
          <a:lstStyle/>
          <a:p>
            <a:pPr algn="l"/>
            <a:r>
              <a:rPr lang="en-US" sz="1100" i="1" dirty="0" smtClean="0">
                <a:solidFill>
                  <a:schemeClr val="tx2">
                    <a:lumMod val="75000"/>
                  </a:schemeClr>
                </a:solidFill>
              </a:rPr>
              <a:t>* </a:t>
            </a:r>
            <a:r>
              <a:rPr lang="en-US" sz="1100" i="1" dirty="0" smtClean="0">
                <a:solidFill>
                  <a:schemeClr val="tx2">
                    <a:lumMod val="75000"/>
                  </a:schemeClr>
                </a:solidFill>
              </a:rPr>
              <a:t>Boston Duck Tours, LP v. Super Duck Tours, LLC., </a:t>
            </a:r>
            <a:r>
              <a:rPr lang="en-US" sz="1100" dirty="0" smtClean="0">
                <a:solidFill>
                  <a:schemeClr val="tx2">
                    <a:lumMod val="75000"/>
                  </a:schemeClr>
                </a:solidFill>
              </a:rPr>
              <a:t>531 F.3d 1 (1st Cir. 2008)</a:t>
            </a:r>
            <a:endParaRPr lang="en-US" sz="1100" i="1" dirty="0">
              <a:solidFill>
                <a:schemeClr val="tx2">
                  <a:lumMod val="75000"/>
                </a:schemeClr>
              </a:solidFill>
            </a:endParaRPr>
          </a:p>
        </p:txBody>
      </p:sp>
      <p:sp>
        <p:nvSpPr>
          <p:cNvPr id="4" name="Text Placeholder 3"/>
          <p:cNvSpPr>
            <a:spLocks noGrp="1"/>
          </p:cNvSpPr>
          <p:nvPr>
            <p:ph type="body" sz="half" idx="3"/>
          </p:nvPr>
        </p:nvSpPr>
        <p:spPr/>
        <p:txBody>
          <a:bodyPr>
            <a:noAutofit/>
          </a:bodyPr>
          <a:lstStyle/>
          <a:p>
            <a:pPr algn="l"/>
            <a:r>
              <a:rPr lang="en-US" sz="1100" i="1" dirty="0" smtClean="0">
                <a:solidFill>
                  <a:schemeClr val="tx2">
                    <a:lumMod val="75000"/>
                  </a:schemeClr>
                </a:solidFill>
              </a:rPr>
              <a:t>Sara Lee Corp. v. Kayser-Roth Corp.</a:t>
            </a:r>
            <a:r>
              <a:rPr lang="en-US" sz="1100" dirty="0" smtClean="0">
                <a:solidFill>
                  <a:schemeClr val="tx2">
                    <a:lumMod val="75000"/>
                  </a:schemeClr>
                </a:solidFill>
              </a:rPr>
              <a:t>, 81 F.3d 455</a:t>
            </a:r>
            <a:br>
              <a:rPr lang="en-US" sz="1100" dirty="0" smtClean="0">
                <a:solidFill>
                  <a:schemeClr val="tx2">
                    <a:lumMod val="75000"/>
                  </a:schemeClr>
                </a:solidFill>
              </a:rPr>
            </a:br>
            <a:r>
              <a:rPr lang="en-US" sz="1100" dirty="0" smtClean="0">
                <a:solidFill>
                  <a:schemeClr val="tx2">
                    <a:lumMod val="75000"/>
                  </a:schemeClr>
                </a:solidFill>
              </a:rPr>
              <a:t>(4th Cir. 1996)</a:t>
            </a:r>
            <a:endParaRPr lang="en-US" sz="1100" dirty="0">
              <a:solidFill>
                <a:schemeClr val="tx2">
                  <a:lumMod val="75000"/>
                </a:schemeClr>
              </a:solidFill>
            </a:endParaRPr>
          </a:p>
        </p:txBody>
      </p:sp>
      <p:sp>
        <p:nvSpPr>
          <p:cNvPr id="5" name="Content Placeholder 4"/>
          <p:cNvSpPr>
            <a:spLocks noGrp="1"/>
          </p:cNvSpPr>
          <p:nvPr>
            <p:ph sz="quarter" idx="2"/>
          </p:nvPr>
        </p:nvSpPr>
        <p:spPr/>
        <p:txBody>
          <a:bodyPr>
            <a:noAutofit/>
          </a:bodyPr>
          <a:lstStyle/>
          <a:p>
            <a:pPr marL="0" indent="0">
              <a:buNone/>
            </a:pPr>
            <a:r>
              <a:rPr lang="en-US" sz="1400" dirty="0" smtClean="0"/>
              <a:t>Courts recognize a hierarchy of (inherent) Distinctiveness:</a:t>
            </a:r>
          </a:p>
          <a:p>
            <a:r>
              <a:rPr lang="en-US" sz="1400" b="1" dirty="0" smtClean="0"/>
              <a:t>Fanciful </a:t>
            </a:r>
            <a:r>
              <a:rPr lang="en-US" sz="1400" dirty="0" smtClean="0"/>
              <a:t>marks (Xerox, Polaroid) and </a:t>
            </a:r>
            <a:r>
              <a:rPr lang="en-US" sz="1400" b="1" dirty="0" smtClean="0"/>
              <a:t>Arbitrary</a:t>
            </a:r>
            <a:r>
              <a:rPr lang="en-US" sz="1400" dirty="0" smtClean="0"/>
              <a:t> marks (Black and White Scotch, Victoria’s Secret) are highly distinctive;</a:t>
            </a:r>
          </a:p>
          <a:p>
            <a:r>
              <a:rPr lang="en-US" sz="1400" b="1" dirty="0" smtClean="0"/>
              <a:t>Suggestive</a:t>
            </a:r>
            <a:r>
              <a:rPr lang="en-US" sz="1400" dirty="0" smtClean="0"/>
              <a:t> marks (Coppertone, Orange Crush) are also inherently descriptive;</a:t>
            </a:r>
          </a:p>
          <a:p>
            <a:r>
              <a:rPr lang="en-US" sz="1400" b="1" dirty="0" smtClean="0"/>
              <a:t>Descriptive </a:t>
            </a:r>
            <a:r>
              <a:rPr lang="en-US" sz="1400" dirty="0" smtClean="0"/>
              <a:t>marks (Dyanshine shoe polish) must acquire secondary meaning to be registered; and</a:t>
            </a:r>
          </a:p>
          <a:p>
            <a:r>
              <a:rPr lang="en-US" sz="1400" b="1" dirty="0" smtClean="0"/>
              <a:t>Generic </a:t>
            </a:r>
            <a:r>
              <a:rPr lang="en-US" sz="1400" dirty="0" smtClean="0"/>
              <a:t>marks, including laudatory terms like original or super, cannot be registered (</a:t>
            </a:r>
            <a:r>
              <a:rPr lang="en-US" sz="1400" i="1" dirty="0" smtClean="0"/>
              <a:t>e.g.</a:t>
            </a:r>
            <a:r>
              <a:rPr lang="en-US" sz="1400" dirty="0" smtClean="0"/>
              <a:t>, Duck Tours was held to be generic</a:t>
            </a:r>
            <a:r>
              <a:rPr lang="en-US" sz="1400" dirty="0" smtClean="0"/>
              <a:t>*).</a:t>
            </a:r>
            <a:endParaRPr lang="en-US" sz="1400" dirty="0"/>
          </a:p>
        </p:txBody>
      </p:sp>
      <p:pic>
        <p:nvPicPr>
          <p:cNvPr id="7" name="Content Placeholder 6" descr="Orange Crush with caption.jpg"/>
          <p:cNvPicPr>
            <a:picLocks noGrp="1" noChangeAspect="1"/>
          </p:cNvPicPr>
          <p:nvPr>
            <p:ph sz="quarter" idx="4"/>
          </p:nvPr>
        </p:nvPicPr>
        <p:blipFill>
          <a:blip r:embed="rId2" cstate="print"/>
          <a:stretch>
            <a:fillRect/>
          </a:stretch>
        </p:blipFill>
        <p:spPr>
          <a:xfrm>
            <a:off x="4435527" y="1711325"/>
            <a:ext cx="3006620" cy="4114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0" dirty="0" smtClean="0">
                <a:solidFill>
                  <a:schemeClr val="tx2">
                    <a:lumMod val="75000"/>
                  </a:schemeClr>
                </a:solidFill>
              </a:rPr>
              <a:t>Descriptive can be registered if they (can be shown to) have acquired Secondary meaning</a:t>
            </a:r>
            <a:endParaRPr lang="en-US" b="0" dirty="0"/>
          </a:p>
        </p:txBody>
      </p:sp>
      <p:sp>
        <p:nvSpPr>
          <p:cNvPr id="3" name="Text Placeholder 2"/>
          <p:cNvSpPr>
            <a:spLocks noGrp="1"/>
          </p:cNvSpPr>
          <p:nvPr>
            <p:ph type="body" idx="1"/>
          </p:nvPr>
        </p:nvSpPr>
        <p:spPr/>
        <p:txBody>
          <a:bodyPr>
            <a:normAutofit fontScale="62500" lnSpcReduction="20000"/>
          </a:bodyPr>
          <a:lstStyle/>
          <a:p>
            <a:pPr algn="l"/>
            <a:r>
              <a:rPr lang="en-US" i="1" dirty="0" smtClean="0">
                <a:solidFill>
                  <a:schemeClr val="tx2">
                    <a:lumMod val="75000"/>
                  </a:schemeClr>
                </a:solidFill>
              </a:rPr>
              <a:t>Grove Laboratories v. Brewer &amp; Co., </a:t>
            </a:r>
            <a:r>
              <a:rPr lang="en-US" dirty="0" smtClean="0">
                <a:solidFill>
                  <a:schemeClr val="tx2">
                    <a:lumMod val="75000"/>
                  </a:schemeClr>
                </a:solidFill>
              </a:rPr>
              <a:t>(1st Cir. 1939) (Interpreting The Trademark Act of 1920)</a:t>
            </a:r>
            <a:endParaRPr lang="en-US" dirty="0"/>
          </a:p>
        </p:txBody>
      </p:sp>
      <p:sp>
        <p:nvSpPr>
          <p:cNvPr id="4" name="Text Placeholder 3"/>
          <p:cNvSpPr>
            <a:spLocks noGrp="1"/>
          </p:cNvSpPr>
          <p:nvPr>
            <p:ph type="body" sz="half" idx="3"/>
          </p:nvPr>
        </p:nvSpPr>
        <p:spPr/>
        <p:txBody>
          <a:bodyPr>
            <a:normAutofit fontScale="62500" lnSpcReduction="20000"/>
          </a:bodyPr>
          <a:lstStyle/>
          <a:p>
            <a:pPr algn="l"/>
            <a:r>
              <a:rPr lang="en-US" i="1" dirty="0" smtClean="0">
                <a:solidFill>
                  <a:schemeClr val="tx2">
                    <a:lumMod val="75000"/>
                  </a:schemeClr>
                </a:solidFill>
              </a:rPr>
              <a:t>Burke-Parsons-Bowlby Corp. v. Appalachian Log Homes, Inc.</a:t>
            </a:r>
            <a:r>
              <a:rPr lang="en-US" dirty="0" smtClean="0">
                <a:solidFill>
                  <a:schemeClr val="tx2">
                    <a:lumMod val="75000"/>
                  </a:schemeClr>
                </a:solidFill>
              </a:rPr>
              <a:t>, 871 F.2d 590 (6th Cir. 1989)</a:t>
            </a:r>
            <a:endParaRPr lang="en-US" dirty="0">
              <a:solidFill>
                <a:schemeClr val="tx2">
                  <a:lumMod val="75000"/>
                </a:schemeClr>
              </a:solidFill>
            </a:endParaRPr>
          </a:p>
        </p:txBody>
      </p:sp>
      <p:pic>
        <p:nvPicPr>
          <p:cNvPr id="13" name="Content Placeholder 12" descr="Nu-Enamel.jpg"/>
          <p:cNvPicPr>
            <a:picLocks noGrp="1" noChangeAspect="1"/>
          </p:cNvPicPr>
          <p:nvPr>
            <p:ph sz="quarter" idx="2"/>
          </p:nvPr>
        </p:nvPicPr>
        <p:blipFill>
          <a:blip r:embed="rId2" cstate="print"/>
          <a:stretch>
            <a:fillRect/>
          </a:stretch>
        </p:blipFill>
        <p:spPr>
          <a:xfrm>
            <a:off x="998537" y="2105025"/>
            <a:ext cx="2438400" cy="3327400"/>
          </a:xfrm>
        </p:spPr>
      </p:pic>
      <p:pic>
        <p:nvPicPr>
          <p:cNvPr id="12" name="Content Placeholder 11" descr="Appalatian Log Structures Amalgam.jpg"/>
          <p:cNvPicPr>
            <a:picLocks noGrp="1" noChangeAspect="1"/>
          </p:cNvPicPr>
          <p:nvPr>
            <p:ph sz="quarter" idx="4"/>
          </p:nvPr>
        </p:nvPicPr>
        <p:blipFill>
          <a:blip r:embed="rId3" cstate="print"/>
          <a:stretch>
            <a:fillRect/>
          </a:stretch>
        </p:blipFill>
        <p:spPr>
          <a:xfrm>
            <a:off x="4178300" y="1774588"/>
            <a:ext cx="3521075" cy="398827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smtClean="0">
                <a:solidFill>
                  <a:srgbClr val="7030A0"/>
                </a:solidFill>
              </a:rPr>
              <a:t>Applicants may disclaim the exclusive right to use A descriptive word that forms part of a mark</a:t>
            </a:r>
            <a:endParaRPr lang="en-US" sz="2000" b="0" dirty="0">
              <a:solidFill>
                <a:srgbClr val="7030A0"/>
              </a:solidFill>
            </a:endParaRPr>
          </a:p>
        </p:txBody>
      </p:sp>
      <p:sp>
        <p:nvSpPr>
          <p:cNvPr id="3" name="Text Placeholder 2"/>
          <p:cNvSpPr>
            <a:spLocks noGrp="1"/>
          </p:cNvSpPr>
          <p:nvPr>
            <p:ph type="body" idx="1"/>
          </p:nvPr>
        </p:nvSpPr>
        <p:spPr/>
        <p:txBody>
          <a:bodyPr>
            <a:normAutofit fontScale="85000" lnSpcReduction="20000"/>
          </a:bodyPr>
          <a:lstStyle/>
          <a:p>
            <a:pPr algn="l"/>
            <a:r>
              <a:rPr lang="en-US" dirty="0" smtClean="0">
                <a:solidFill>
                  <a:srgbClr val="7030A0"/>
                </a:solidFill>
              </a:rPr>
              <a:t>Champion Barbell, U.S. Trademark, Registration No. 3795882</a:t>
            </a:r>
            <a:endParaRPr lang="en-US" dirty="0"/>
          </a:p>
        </p:txBody>
      </p:sp>
      <p:sp>
        <p:nvSpPr>
          <p:cNvPr id="4" name="Text Placeholder 3"/>
          <p:cNvSpPr>
            <a:spLocks noGrp="1"/>
          </p:cNvSpPr>
          <p:nvPr>
            <p:ph type="body" sz="half" idx="3"/>
          </p:nvPr>
        </p:nvSpPr>
        <p:spPr/>
        <p:txBody>
          <a:bodyPr>
            <a:normAutofit fontScale="85000" lnSpcReduction="20000"/>
          </a:bodyPr>
          <a:lstStyle/>
          <a:p>
            <a:pPr algn="l"/>
            <a:r>
              <a:rPr lang="it-IT" dirty="0" smtClean="0">
                <a:solidFill>
                  <a:srgbClr val="7030A0"/>
                </a:solidFill>
              </a:rPr>
              <a:t>* </a:t>
            </a:r>
            <a:r>
              <a:rPr lang="it-IT" i="1" dirty="0" smtClean="0">
                <a:solidFill>
                  <a:srgbClr val="7030A0"/>
                </a:solidFill>
              </a:rPr>
              <a:t>Pizzeria Uno Corp. v. Temple</a:t>
            </a:r>
            <a:r>
              <a:rPr lang="it-IT" dirty="0" smtClean="0">
                <a:solidFill>
                  <a:srgbClr val="7030A0"/>
                </a:solidFill>
              </a:rPr>
              <a:t>, </a:t>
            </a:r>
            <a:r>
              <a:rPr lang="en-US" dirty="0" smtClean="0">
                <a:solidFill>
                  <a:srgbClr val="7030A0"/>
                </a:solidFill>
              </a:rPr>
              <a:t>747 F.2d 1522, 1529-30 (4th Cir. 1984)</a:t>
            </a:r>
            <a:endParaRPr lang="en-US" dirty="0">
              <a:solidFill>
                <a:srgbClr val="7030A0"/>
              </a:solidFill>
            </a:endParaRPr>
          </a:p>
        </p:txBody>
      </p:sp>
      <p:pic>
        <p:nvPicPr>
          <p:cNvPr id="7" name="Content Placeholder 6" descr="Champion Barbell edit.jpg"/>
          <p:cNvPicPr>
            <a:picLocks noGrp="1" noChangeAspect="1"/>
          </p:cNvPicPr>
          <p:nvPr>
            <p:ph sz="quarter" idx="2"/>
          </p:nvPr>
        </p:nvPicPr>
        <p:blipFill>
          <a:blip r:embed="rId2" cstate="print"/>
          <a:stretch>
            <a:fillRect/>
          </a:stretch>
        </p:blipFill>
        <p:spPr>
          <a:xfrm>
            <a:off x="744537" y="2390775"/>
            <a:ext cx="2946400" cy="2755900"/>
          </a:xfrm>
        </p:spPr>
      </p:pic>
      <p:sp>
        <p:nvSpPr>
          <p:cNvPr id="6" name="Content Placeholder 5"/>
          <p:cNvSpPr>
            <a:spLocks noGrp="1"/>
          </p:cNvSpPr>
          <p:nvPr>
            <p:ph sz="quarter" idx="4"/>
          </p:nvPr>
        </p:nvSpPr>
        <p:spPr/>
        <p:txBody>
          <a:bodyPr>
            <a:normAutofit fontScale="85000" lnSpcReduction="20000"/>
          </a:bodyPr>
          <a:lstStyle/>
          <a:p>
            <a:r>
              <a:rPr lang="en-US" b="1" dirty="0" smtClean="0"/>
              <a:t>Disclaimer:</a:t>
            </a:r>
            <a:r>
              <a:rPr lang="en-US" dirty="0" smtClean="0"/>
              <a:t> NO CLAIM IS MADE TO THE EXCLUSIVE RIGHT TO USE "BARBELL" APART FROM THE MARK AS SHOWN.</a:t>
            </a:r>
          </a:p>
          <a:p>
            <a:r>
              <a:rPr lang="en-US" dirty="0" smtClean="0"/>
              <a:t>“Where the proposed mark consists of but two words, one of which is disclaimed, the word not disclaimed is generally regarded as the dominant or critical term in determining the distinctiveness or suggestiveness of the proposed mark.”*</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3338</TotalTime>
  <Words>2221</Words>
  <Application>Microsoft Office PowerPoint</Application>
  <PresentationFormat>On-screen Show (4:3)</PresentationFormat>
  <Paragraphs>137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Opulent</vt:lpstr>
      <vt:lpstr>Searching USPTO Trademark Records</vt:lpstr>
      <vt:lpstr>Today we are concerned Primarily with Trademarks &amp; Service Marks</vt:lpstr>
      <vt:lpstr>You do not need to register a mark to use “TM” or “SM” or to enjoy a basic level of common law protection</vt:lpstr>
      <vt:lpstr>There are important advantages to federal registration</vt:lpstr>
      <vt:lpstr>Trademarks are highly relevant to today’s business world (See US Trademark, Registration No. 8328050 (“Freestyle” + Design) &amp; US Patent No. US8328050 (Dispensing nozzle assembly))</vt:lpstr>
      <vt:lpstr>There are four steps to registering a trademark </vt:lpstr>
      <vt:lpstr>Because marks are used to identify and distinguish, they must be (1) Inherently distinctive; and (2) Not likely to be confused with existing marks</vt:lpstr>
      <vt:lpstr>Descriptive can be registered if they (can be shown to) have acquired Secondary meaning</vt:lpstr>
      <vt:lpstr>Applicants may disclaim the exclusive right to use A descriptive word that forms part of a mark</vt:lpstr>
      <vt:lpstr>There are a number of grounds for refusing to register (or to cancel) a mark</vt:lpstr>
      <vt:lpstr>Trademarks consisting of scandalous matter are refused under Section 1052(a) </vt:lpstr>
      <vt:lpstr>Trademarks consisting of flags &amp; insignia of sovereign states are refused under 1052(b)</vt:lpstr>
      <vt:lpstr>Trademarks consisting of the name, portrait, or signature  of a living person without consent are refused under 1052(c)</vt:lpstr>
      <vt:lpstr>marks which so resemble a previously registered mark as to be likely to cause confusion (in light of the marks’ sight, sound, meaning, and commercial impression) are refused under 1052(d)</vt:lpstr>
      <vt:lpstr>The Same or similar marks do not necessarily create a likelihood of confusion, as where entirely different goods &amp; Services are marketed to dissimilar consumers through distinct channels of trade.</vt:lpstr>
      <vt:lpstr>The exception is that a likelihood of confusion may still be found where a famous mark is involved</vt:lpstr>
      <vt:lpstr>Once a trademark application has been filed, be wary of Third-Party Solicitations</vt:lpstr>
      <vt:lpstr>A preliminary search versus a Clearance Search</vt:lpstr>
      <vt:lpstr>Things to be aware of:</vt:lpstr>
      <vt:lpstr>Identify your mark </vt:lpstr>
      <vt:lpstr>Acceptable ID of Goods &amp; Services Manual</vt:lpstr>
      <vt:lpstr>Using the Goods &amp; Services Manual</vt:lpstr>
      <vt:lpstr>    USPTO Trademark Information Network’s ‘Goods &amp; Services’ video</vt:lpstr>
      <vt:lpstr>INTERNATIONAL CLASSES</vt:lpstr>
      <vt:lpstr>Basic Mark Searching</vt:lpstr>
      <vt:lpstr>Broaden your Search</vt:lpstr>
      <vt:lpstr>Searching TESS</vt:lpstr>
      <vt:lpstr>Slide 28</vt:lpstr>
      <vt:lpstr>Trademark records</vt:lpstr>
      <vt:lpstr>Search logos and designs  </vt:lpstr>
      <vt:lpstr>The design code Manual uses three levels of classification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USPTO Trademark Records</dc:title>
  <dc:creator>Berryr</dc:creator>
  <cp:lastModifiedBy>Berryr</cp:lastModifiedBy>
  <cp:revision>237</cp:revision>
  <dcterms:created xsi:type="dcterms:W3CDTF">2013-05-21T14:46:18Z</dcterms:created>
  <dcterms:modified xsi:type="dcterms:W3CDTF">2013-06-18T18:44:58Z</dcterms:modified>
</cp:coreProperties>
</file>