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56" r:id="rId2"/>
    <p:sldId id="257" r:id="rId3"/>
    <p:sldId id="261" r:id="rId4"/>
    <p:sldId id="272" r:id="rId5"/>
    <p:sldId id="273" r:id="rId6"/>
    <p:sldId id="274" r:id="rId7"/>
    <p:sldId id="275" r:id="rId8"/>
    <p:sldId id="276" r:id="rId9"/>
    <p:sldId id="277" r:id="rId10"/>
    <p:sldId id="279" r:id="rId11"/>
    <p:sldId id="278" r:id="rId12"/>
    <p:sldId id="260" r:id="rId13"/>
    <p:sldId id="262" r:id="rId14"/>
    <p:sldId id="263" r:id="rId15"/>
    <p:sldId id="264" r:id="rId16"/>
    <p:sldId id="265" r:id="rId17"/>
    <p:sldId id="266" r:id="rId18"/>
    <p:sldId id="267" r:id="rId19"/>
    <p:sldId id="268" r:id="rId20"/>
    <p:sldId id="271" r:id="rId21"/>
    <p:sldId id="269" r:id="rId22"/>
    <p:sldId id="27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1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9164E1-079A-4244-8501-641444BD6D0F}" type="datetimeFigureOut">
              <a:rPr lang="en-US" smtClean="0"/>
              <a:pPr/>
              <a:t>7/10/2013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A619BE-1CC1-419E-976D-EF005F98811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CBF0D3-47C3-4A63-A04E-F44818327A44}" type="datetimeFigureOut">
              <a:rPr lang="en-US" smtClean="0"/>
              <a:pPr/>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C0291-C233-41A7-A2B1-23EA593EB6D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BF0D3-47C3-4A63-A04E-F44818327A44}" type="datetimeFigureOut">
              <a:rPr lang="en-US" smtClean="0"/>
              <a:pPr/>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C0291-C233-41A7-A2B1-23EA593EB6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BF0D3-47C3-4A63-A04E-F44818327A44}" type="datetimeFigureOut">
              <a:rPr lang="en-US" smtClean="0"/>
              <a:pPr/>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C0291-C233-41A7-A2B1-23EA593EB6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BF0D3-47C3-4A63-A04E-F44818327A44}" type="datetimeFigureOut">
              <a:rPr lang="en-US" smtClean="0"/>
              <a:pPr/>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C0291-C233-41A7-A2B1-23EA593EB6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CBF0D3-47C3-4A63-A04E-F44818327A44}" type="datetimeFigureOut">
              <a:rPr lang="en-US" smtClean="0"/>
              <a:pPr/>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C0291-C233-41A7-A2B1-23EA593EB6D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CBF0D3-47C3-4A63-A04E-F44818327A44}" type="datetimeFigureOut">
              <a:rPr lang="en-US" smtClean="0"/>
              <a:pPr/>
              <a:t>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C0291-C233-41A7-A2B1-23EA593EB6D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CBF0D3-47C3-4A63-A04E-F44818327A44}" type="datetimeFigureOut">
              <a:rPr lang="en-US" smtClean="0"/>
              <a:pPr/>
              <a:t>7/10/2013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3C0291-C233-41A7-A2B1-23EA593EB6D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CBF0D3-47C3-4A63-A04E-F44818327A44}" type="datetimeFigureOut">
              <a:rPr lang="en-US" smtClean="0"/>
              <a:pPr/>
              <a:t>7/10/2013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3C0291-C233-41A7-A2B1-23EA593EB6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BF0D3-47C3-4A63-A04E-F44818327A44}" type="datetimeFigureOut">
              <a:rPr lang="en-US" smtClean="0"/>
              <a:pPr/>
              <a:t>7/10/2013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3C0291-C233-41A7-A2B1-23EA593EB6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BF0D3-47C3-4A63-A04E-F44818327A44}" type="datetimeFigureOut">
              <a:rPr lang="en-US" smtClean="0"/>
              <a:pPr/>
              <a:t>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C0291-C233-41A7-A2B1-23EA593EB6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BF0D3-47C3-4A63-A04E-F44818327A44}" type="datetimeFigureOut">
              <a:rPr lang="en-US" smtClean="0"/>
              <a:pPr/>
              <a:t>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C0291-C233-41A7-A2B1-23EA593EB6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alpha val="53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BF0D3-47C3-4A63-A04E-F44818327A44}" type="datetimeFigureOut">
              <a:rPr lang="en-US" smtClean="0"/>
              <a:pPr/>
              <a:t>7/10/2013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C0291-C233-41A7-A2B1-23EA593EB6D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uspto.gov/web/offices/pac/mpep/mpep_e8r6_2100.pdf"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uspto.gov/patents/process/index.jsp" TargetMode="External"/><Relationship Id="rId2" Type="http://schemas.openxmlformats.org/officeDocument/2006/relationships/hyperlink" Target="http://www.uspto.gov/patents/resources/types/utility.jsp" TargetMode="External"/><Relationship Id="rId1" Type="http://schemas.openxmlformats.org/officeDocument/2006/relationships/slideLayout" Target="../slideLayouts/slideLayout2.xml"/><Relationship Id="rId5" Type="http://schemas.openxmlformats.org/officeDocument/2006/relationships/hyperlink" Target="http://www.uspto.gov/web/offices/pac/plant/" TargetMode="External"/><Relationship Id="rId4" Type="http://schemas.openxmlformats.org/officeDocument/2006/relationships/hyperlink" Target="http://www.uspto.gov/web/offices/com/iip/pdf/brochure_05.pdf"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www.uspto.gov/web/patents/classification/uspcindex/indextouspc.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uspto.gov/web/patents/classificat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patft1.uspto.gov/netahtml/PTO/help/helpadv.htm" TargetMode="External"/><Relationship Id="rId2" Type="http://schemas.openxmlformats.org/officeDocument/2006/relationships/hyperlink" Target="http://patft1.uspto.gov/netahtml/PTO/help/helpbool.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Patent Searching using the USPTO Public Website</a:t>
            </a:r>
            <a:endParaRPr lang="en-US" b="1" dirty="0"/>
          </a:p>
        </p:txBody>
      </p:sp>
      <p:sp>
        <p:nvSpPr>
          <p:cNvPr id="3" name="Subtitle 2"/>
          <p:cNvSpPr>
            <a:spLocks noGrp="1"/>
          </p:cNvSpPr>
          <p:nvPr>
            <p:ph type="subTitle" idx="1"/>
          </p:nvPr>
        </p:nvSpPr>
        <p:spPr/>
        <p:txBody>
          <a:bodyPr/>
          <a:lstStyle/>
          <a:p>
            <a:r>
              <a:rPr lang="en-US" b="1" dirty="0" smtClean="0">
                <a:solidFill>
                  <a:srgbClr val="002060"/>
                </a:solidFill>
              </a:rPr>
              <a:t>Amy Jansen &amp; Rob Berry</a:t>
            </a:r>
          </a:p>
          <a:p>
            <a:r>
              <a:rPr lang="en-US" b="1" dirty="0" smtClean="0">
                <a:solidFill>
                  <a:srgbClr val="002060"/>
                </a:solidFill>
              </a:rPr>
              <a:t>Wednesday July 10, 2013</a:t>
            </a:r>
            <a:endParaRPr lang="en-US" b="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Patents are creatures of federal law, and specifically Title 35 of the United States Code</a:t>
            </a:r>
            <a:endParaRPr lang="en-US" b="1" dirty="0"/>
          </a:p>
        </p:txBody>
      </p:sp>
      <p:sp>
        <p:nvSpPr>
          <p:cNvPr id="3" name="Content Placeholder 2"/>
          <p:cNvSpPr>
            <a:spLocks noGrp="1"/>
          </p:cNvSpPr>
          <p:nvPr>
            <p:ph idx="1"/>
          </p:nvPr>
        </p:nvSpPr>
        <p:spPr/>
        <p:txBody>
          <a:bodyPr>
            <a:normAutofit/>
          </a:bodyPr>
          <a:lstStyle/>
          <a:p>
            <a:pPr>
              <a:buNone/>
            </a:pPr>
            <a:r>
              <a:rPr lang="en-US" i="1" dirty="0" smtClean="0"/>
              <a:t>An important provision of Title 35 is Section 101:</a:t>
            </a:r>
          </a:p>
          <a:p>
            <a:r>
              <a:rPr lang="en-US" b="1" dirty="0" smtClean="0"/>
              <a:t>35  USC 101</a:t>
            </a:r>
            <a:r>
              <a:rPr lang="en-US" dirty="0" smtClean="0"/>
              <a:t> Inventions Patentable.</a:t>
            </a:r>
          </a:p>
          <a:p>
            <a:r>
              <a:rPr lang="en-US" dirty="0" smtClean="0"/>
              <a:t>This section limits the scope of what can be protected by patent law to inventions that are new, have utility, and are non-obvious </a:t>
            </a:r>
          </a:p>
          <a:p>
            <a:r>
              <a:rPr lang="en-US" b="1" dirty="0" smtClean="0"/>
              <a:t>Chapter 2100</a:t>
            </a:r>
            <a:r>
              <a:rPr lang="en-US" dirty="0" smtClean="0"/>
              <a:t> of the MPEP discusses Patentability in detail.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Autofit/>
          </a:bodyPr>
          <a:lstStyle/>
          <a:p>
            <a:pPr eaLnBrk="1" hangingPunct="1"/>
            <a:r>
              <a:rPr lang="en-US" sz="2800" b="1" dirty="0" smtClean="0"/>
              <a:t>It is important to remember that the scope of what can be patented is defined by law, </a:t>
            </a:r>
            <a:r>
              <a:rPr lang="en-US" sz="2800" b="1" i="1" dirty="0" smtClean="0"/>
              <a:t>see</a:t>
            </a:r>
            <a:r>
              <a:rPr lang="en-US" sz="2800" b="1" dirty="0" smtClean="0"/>
              <a:t> 35 U.S.C. § 101 (Inventions patentable).</a:t>
            </a:r>
            <a:endParaRPr lang="en-US" sz="2800" dirty="0" smtClean="0"/>
          </a:p>
        </p:txBody>
      </p:sp>
      <p:sp>
        <p:nvSpPr>
          <p:cNvPr id="3" name="Content Placeholder 2"/>
          <p:cNvSpPr>
            <a:spLocks noGrp="1"/>
          </p:cNvSpPr>
          <p:nvPr>
            <p:ph sz="half" idx="1"/>
          </p:nvPr>
        </p:nvSpPr>
        <p:spPr/>
        <p:txBody>
          <a:bodyPr rtlCol="0">
            <a:normAutofit/>
          </a:bodyPr>
          <a:lstStyle/>
          <a:p>
            <a:pPr marL="0" indent="0">
              <a:buNone/>
              <a:defRPr/>
            </a:pPr>
            <a:r>
              <a:rPr lang="en-US" dirty="0" smtClean="0"/>
              <a:t>To be patentable, claims must be (1) </a:t>
            </a:r>
            <a:r>
              <a:rPr lang="en-US" b="1" dirty="0" smtClean="0"/>
              <a:t>new</a:t>
            </a:r>
            <a:r>
              <a:rPr lang="en-US" dirty="0" smtClean="0"/>
              <a:t>, (2) </a:t>
            </a:r>
            <a:r>
              <a:rPr lang="en-US" b="1" dirty="0" smtClean="0"/>
              <a:t>useful</a:t>
            </a:r>
            <a:r>
              <a:rPr lang="en-US" dirty="0" smtClean="0"/>
              <a:t> and (3) </a:t>
            </a:r>
            <a:r>
              <a:rPr lang="en-US" b="1" dirty="0" smtClean="0"/>
              <a:t>non-obvious</a:t>
            </a:r>
            <a:r>
              <a:rPr lang="en-US" dirty="0" smtClean="0"/>
              <a:t>.  </a:t>
            </a:r>
          </a:p>
          <a:p>
            <a:pPr marL="0" indent="0" eaLnBrk="1" fontAlgn="auto" hangingPunct="1">
              <a:spcAft>
                <a:spcPts val="0"/>
              </a:spcAft>
              <a:buFont typeface="Arial" pitchFamily="34" charset="0"/>
              <a:buNone/>
              <a:defRPr/>
            </a:pPr>
            <a:r>
              <a:rPr lang="en-US" dirty="0" smtClean="0">
                <a:latin typeface="Times New Roman" pitchFamily="18" charset="0"/>
                <a:cs typeface="Times New Roman" pitchFamily="18" charset="0"/>
              </a:rPr>
              <a:t>[USPTO MPEP at  § 2106 </a:t>
            </a:r>
            <a:r>
              <a:rPr lang="en-US" dirty="0" smtClean="0">
                <a:latin typeface="Times New Roman" pitchFamily="18" charset="0"/>
                <a:cs typeface="Times New Roman" pitchFamily="18" charset="0"/>
                <a:hlinkClick r:id="rId2"/>
              </a:rPr>
              <a:t>http://www.uspto.gov/web/offices/pac/mpep/mpep_e8r6_2100.pdf</a:t>
            </a:r>
            <a:r>
              <a:rPr lang="en-US" dirty="0" smtClean="0">
                <a:latin typeface="Times New Roman" pitchFamily="18" charset="0"/>
                <a:cs typeface="Times New Roman" pitchFamily="18" charset="0"/>
              </a:rPr>
              <a:t>]</a:t>
            </a:r>
          </a:p>
        </p:txBody>
      </p:sp>
      <p:pic>
        <p:nvPicPr>
          <p:cNvPr id="6148" name="Content Placeholder 8" descr="Morse 1 crop.jpg"/>
          <p:cNvPicPr>
            <a:picLocks noGrp="1" noChangeAspect="1"/>
          </p:cNvPicPr>
          <p:nvPr>
            <p:ph sz="half" idx="2"/>
          </p:nvPr>
        </p:nvPicPr>
        <p:blipFill>
          <a:blip r:embed="rId3" cstate="print"/>
          <a:srcRect/>
          <a:stretch>
            <a:fillRect/>
          </a:stretch>
        </p:blipFill>
        <p:spPr>
          <a:xfrm>
            <a:off x="5303838" y="1600200"/>
            <a:ext cx="2727325"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Things that cannot be Patented include:</a:t>
            </a:r>
            <a:endParaRPr lang="en-US" b="1" dirty="0"/>
          </a:p>
        </p:txBody>
      </p:sp>
      <p:sp>
        <p:nvSpPr>
          <p:cNvPr id="3" name="Content Placeholder 2"/>
          <p:cNvSpPr>
            <a:spLocks noGrp="1"/>
          </p:cNvSpPr>
          <p:nvPr>
            <p:ph sz="half" idx="1"/>
          </p:nvPr>
        </p:nvSpPr>
        <p:spPr/>
        <p:txBody>
          <a:bodyPr>
            <a:normAutofit fontScale="92500" lnSpcReduction="20000"/>
          </a:bodyPr>
          <a:lstStyle/>
          <a:p>
            <a:r>
              <a:rPr lang="en-US" b="1" dirty="0" smtClean="0"/>
              <a:t>Laws of nature (such as E=mc</a:t>
            </a:r>
            <a:r>
              <a:rPr lang="en-US" b="1" baseline="30000" dirty="0" smtClean="0"/>
              <a:t>2 </a:t>
            </a:r>
            <a:r>
              <a:rPr lang="en-US" b="1" dirty="0" smtClean="0"/>
              <a:t>or Newton’s Law of Gravity)</a:t>
            </a:r>
          </a:p>
          <a:p>
            <a:r>
              <a:rPr lang="en-US" b="1" dirty="0" smtClean="0"/>
              <a:t>Physical Phenomena (such as a newly discovered mineral or plant)</a:t>
            </a:r>
          </a:p>
          <a:p>
            <a:r>
              <a:rPr lang="en-US" b="1" dirty="0" smtClean="0"/>
              <a:t>Abstract Ideas (such as concepts related to hedging risk reduced to a mathematical formula)</a:t>
            </a:r>
          </a:p>
          <a:p>
            <a:pPr marL="0" indent="0">
              <a:buNone/>
            </a:pPr>
            <a:r>
              <a:rPr lang="en-US" sz="1500" b="1" dirty="0" smtClean="0"/>
              <a:t>[</a:t>
            </a:r>
            <a:r>
              <a:rPr lang="en-US" sz="1500" b="1" i="1" dirty="0" smtClean="0"/>
              <a:t>Diamond v </a:t>
            </a:r>
            <a:r>
              <a:rPr lang="en-US" sz="1500" b="1" i="1" dirty="0" err="1" smtClean="0"/>
              <a:t>Chakrabarty</a:t>
            </a:r>
            <a:r>
              <a:rPr lang="en-US" sz="1500" b="1" dirty="0" smtClean="0"/>
              <a:t>, 447 U.S. 303, 309 (1980); </a:t>
            </a:r>
            <a:r>
              <a:rPr lang="en-US" sz="1500" b="1" dirty="0" err="1" smtClean="0"/>
              <a:t>Bilski</a:t>
            </a:r>
            <a:r>
              <a:rPr lang="en-US" sz="1500" b="1" dirty="0" smtClean="0"/>
              <a:t> v. </a:t>
            </a:r>
            <a:r>
              <a:rPr lang="en-US" sz="1500" b="1" dirty="0" err="1" smtClean="0"/>
              <a:t>Kappos</a:t>
            </a:r>
            <a:r>
              <a:rPr lang="en-US" sz="1500" b="1" dirty="0" smtClean="0"/>
              <a:t>, 130 </a:t>
            </a:r>
            <a:r>
              <a:rPr lang="en-US" sz="1500" b="1" dirty="0" err="1" smtClean="0"/>
              <a:t>S.Ct</a:t>
            </a:r>
            <a:r>
              <a:rPr lang="en-US" sz="1500" b="1" dirty="0" smtClean="0"/>
              <a:t>. 3218, 3231 (2010) Doris </a:t>
            </a:r>
            <a:r>
              <a:rPr lang="en-US" sz="1500" b="1" dirty="0" err="1" smtClean="0"/>
              <a:t>Ulmann</a:t>
            </a:r>
            <a:r>
              <a:rPr lang="en-US" sz="1500" b="1" dirty="0" smtClean="0"/>
              <a:t>, Albert Einstein (1931) Prints &amp; photographs, PR 13 CN 1975:127]</a:t>
            </a:r>
            <a:endParaRPr lang="en-US" sz="1500" b="1" dirty="0"/>
          </a:p>
        </p:txBody>
      </p:sp>
      <p:pic>
        <p:nvPicPr>
          <p:cNvPr id="7" name="Content Placeholder 6" descr="Einstein crop 850.jpg"/>
          <p:cNvPicPr>
            <a:picLocks noGrp="1" noChangeAspect="1"/>
          </p:cNvPicPr>
          <p:nvPr>
            <p:ph sz="half" idx="2"/>
          </p:nvPr>
        </p:nvPicPr>
        <p:blipFill>
          <a:blip r:embed="rId2" cstate="print"/>
          <a:stretch>
            <a:fillRect/>
          </a:stretch>
        </p:blipFill>
        <p:spPr>
          <a:xfrm>
            <a:off x="5372100" y="2121249"/>
            <a:ext cx="2590800" cy="3483864"/>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To Determine if a Claimed Invention is New a Patent Examiner Searches “Prior Art.”</a:t>
            </a:r>
            <a:endParaRPr lang="en-US" sz="3200" b="1" dirty="0"/>
          </a:p>
        </p:txBody>
      </p:sp>
      <p:sp>
        <p:nvSpPr>
          <p:cNvPr id="3" name="Content Placeholder 2"/>
          <p:cNvSpPr>
            <a:spLocks noGrp="1"/>
          </p:cNvSpPr>
          <p:nvPr>
            <p:ph sz="half" idx="1"/>
          </p:nvPr>
        </p:nvSpPr>
        <p:spPr/>
        <p:txBody>
          <a:bodyPr>
            <a:normAutofit lnSpcReduction="10000"/>
          </a:bodyPr>
          <a:lstStyle/>
          <a:p>
            <a:r>
              <a:rPr lang="en-US" b="1" dirty="0" smtClean="0"/>
              <a:t>Prior Art refers to all information that has been published concerning the relevant Scientific and Technological principles claimed.</a:t>
            </a:r>
          </a:p>
          <a:p>
            <a:r>
              <a:rPr lang="en-US" b="1" dirty="0" smtClean="0"/>
              <a:t>The concept is much broader than a Preliminary Search of the USPTO database.</a:t>
            </a:r>
            <a:r>
              <a:rPr lang="en-US" dirty="0" smtClean="0"/>
              <a:t> </a:t>
            </a:r>
            <a:endParaRPr lang="en-US" dirty="0"/>
          </a:p>
        </p:txBody>
      </p:sp>
      <p:pic>
        <p:nvPicPr>
          <p:cNvPr id="5" name="Content Placeholder 4" descr="Windmills (1908 Sears &amp; Roebuck Catalog).jpg"/>
          <p:cNvPicPr>
            <a:picLocks noGrp="1" noChangeAspect="1"/>
          </p:cNvPicPr>
          <p:nvPr>
            <p:ph sz="half" idx="2"/>
          </p:nvPr>
        </p:nvPicPr>
        <p:blipFill>
          <a:blip r:embed="rId2" cstate="print"/>
          <a:stretch>
            <a:fillRect/>
          </a:stretch>
        </p:blipFill>
        <p:spPr>
          <a:xfrm>
            <a:off x="4659635" y="1600200"/>
            <a:ext cx="4015729" cy="452596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A Preliminary Search of the USPTO Classifications and Databases is helpful:</a:t>
            </a:r>
            <a:r>
              <a:rPr lang="en-US" sz="3200" dirty="0" smtClean="0"/>
              <a:t> </a:t>
            </a:r>
            <a:endParaRPr lang="en-US" sz="3200" dirty="0"/>
          </a:p>
        </p:txBody>
      </p:sp>
      <p:sp>
        <p:nvSpPr>
          <p:cNvPr id="5" name="Content Placeholder 4"/>
          <p:cNvSpPr>
            <a:spLocks noGrp="1"/>
          </p:cNvSpPr>
          <p:nvPr>
            <p:ph idx="1"/>
          </p:nvPr>
        </p:nvSpPr>
        <p:spPr/>
        <p:txBody>
          <a:bodyPr>
            <a:normAutofit fontScale="85000" lnSpcReduction="10000"/>
          </a:bodyPr>
          <a:lstStyle/>
          <a:p>
            <a:r>
              <a:rPr lang="en-US" b="1" dirty="0" smtClean="0"/>
              <a:t>As a first step in determining if prior art exists; and</a:t>
            </a:r>
          </a:p>
          <a:p>
            <a:r>
              <a:rPr lang="en-US" b="1" dirty="0" smtClean="0"/>
              <a:t>As a way for patrons to educate themselves about a relevant class, or relevant classes, of inventions;</a:t>
            </a:r>
          </a:p>
          <a:p>
            <a:pPr marL="465138" indent="-465138">
              <a:buNone/>
            </a:pPr>
            <a:r>
              <a:rPr lang="en-US" b="1" dirty="0" smtClean="0"/>
              <a:t>—We do  not, however, conduct searches for patrons or opine as to the adequacy of their searches.</a:t>
            </a:r>
          </a:p>
          <a:p>
            <a:pPr marL="465138" indent="-465138">
              <a:buNone/>
            </a:pPr>
            <a:r>
              <a:rPr lang="en-US" b="1" dirty="0" smtClean="0"/>
              <a:t>—We encourage patrons to keep their invention confidential.</a:t>
            </a:r>
          </a:p>
          <a:p>
            <a:pPr marL="465138" indent="-465138">
              <a:buNone/>
            </a:pPr>
            <a:r>
              <a:rPr lang="en-US" b="1" dirty="0" smtClean="0"/>
              <a:t>—We show them a sample search (or searches) that we have familiarized ourselves with before the consultation so that they can conduct their own search with confidence.</a:t>
            </a: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Types of Patents</a:t>
            </a:r>
            <a:endParaRPr lang="en-US" dirty="0"/>
          </a:p>
        </p:txBody>
      </p:sp>
      <p:sp>
        <p:nvSpPr>
          <p:cNvPr id="7" name="Content Placeholder 6"/>
          <p:cNvSpPr>
            <a:spLocks noGrp="1"/>
          </p:cNvSpPr>
          <p:nvPr>
            <p:ph idx="1"/>
          </p:nvPr>
        </p:nvSpPr>
        <p:spPr/>
        <p:txBody>
          <a:bodyPr>
            <a:normAutofit fontScale="92500" lnSpcReduction="20000"/>
          </a:bodyPr>
          <a:lstStyle/>
          <a:p>
            <a:r>
              <a:rPr lang="en-US" dirty="0" smtClean="0"/>
              <a:t>There are three types of patents:</a:t>
            </a:r>
          </a:p>
          <a:p>
            <a:pPr lvl="1"/>
            <a:r>
              <a:rPr lang="en-US" dirty="0" smtClean="0"/>
              <a:t> </a:t>
            </a:r>
            <a:r>
              <a:rPr lang="en-US" b="1" u="sng" dirty="0" smtClean="0">
                <a:hlinkClick r:id="rId2"/>
              </a:rPr>
              <a:t>Utility patents</a:t>
            </a:r>
            <a:r>
              <a:rPr lang="en-US" b="1" dirty="0" smtClean="0"/>
              <a:t> </a:t>
            </a:r>
            <a:r>
              <a:rPr lang="en-US" dirty="0" smtClean="0"/>
              <a:t>may be granted to anyone who invents or discovers any new and useful process, machine, article of manufacture, or composition of matter, or any new and useful improvement thereof. Here is the </a:t>
            </a:r>
            <a:r>
              <a:rPr lang="en-US" u="sng" dirty="0" smtClean="0">
                <a:hlinkClick r:id="rId3"/>
              </a:rPr>
              <a:t>process for obtaining a utility patent.</a:t>
            </a:r>
            <a:r>
              <a:rPr lang="en-US" dirty="0" smtClean="0"/>
              <a:t> </a:t>
            </a:r>
          </a:p>
          <a:p>
            <a:pPr lvl="1"/>
            <a:r>
              <a:rPr lang="en-US" b="1" u="sng" dirty="0" smtClean="0">
                <a:hlinkClick r:id="rId4"/>
              </a:rPr>
              <a:t>Design patents</a:t>
            </a:r>
            <a:r>
              <a:rPr lang="en-US" b="1" dirty="0" smtClean="0"/>
              <a:t> </a:t>
            </a:r>
            <a:r>
              <a:rPr lang="en-US" dirty="0" smtClean="0"/>
              <a:t>may be granted to anyone who invents a new, original, and ornamental design for an article of manufacture. </a:t>
            </a:r>
          </a:p>
          <a:p>
            <a:pPr lvl="1"/>
            <a:r>
              <a:rPr lang="en-US" b="1" u="sng" dirty="0" smtClean="0">
                <a:hlinkClick r:id="rId5"/>
              </a:rPr>
              <a:t>Plant patents</a:t>
            </a:r>
            <a:r>
              <a:rPr lang="en-US" b="1" dirty="0" smtClean="0"/>
              <a:t> </a:t>
            </a:r>
            <a:r>
              <a:rPr lang="en-US" dirty="0" smtClean="0"/>
              <a:t>may be granted to anyone who invents or discovers and asexually reproduces any distinct and new variety of plant.</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Patents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b="1" dirty="0" smtClean="0"/>
              <a:t>Step 1</a:t>
            </a:r>
            <a:r>
              <a:rPr lang="en-US" dirty="0" smtClean="0"/>
              <a:t>: describe invention, formulate keywords </a:t>
            </a:r>
          </a:p>
          <a:p>
            <a:pPr lvl="0">
              <a:buNone/>
            </a:pPr>
            <a:endParaRPr lang="en-US" dirty="0" smtClean="0"/>
          </a:p>
          <a:p>
            <a:pPr lvl="0"/>
            <a:r>
              <a:rPr lang="en-US" b="1" dirty="0" smtClean="0"/>
              <a:t>Step 2</a:t>
            </a:r>
            <a:r>
              <a:rPr lang="en-US" dirty="0" smtClean="0"/>
              <a:t>: look up keywords in the </a:t>
            </a:r>
            <a:r>
              <a:rPr lang="en-US" i="1" dirty="0" smtClean="0"/>
              <a:t>U.S. Patent Classification System</a:t>
            </a:r>
            <a:r>
              <a:rPr lang="en-US" dirty="0" smtClean="0"/>
              <a:t> (USPC)</a:t>
            </a:r>
          </a:p>
          <a:p>
            <a:pPr lvl="1"/>
            <a:r>
              <a:rPr lang="en-US" u="sng" dirty="0" smtClean="0">
                <a:hlinkClick r:id="rId2"/>
              </a:rPr>
              <a:t>http://www.uspto.gov/web/patents/classification/uspcindex/indextouspc.htm</a:t>
            </a:r>
            <a:endParaRPr lang="en-US" dirty="0" smtClean="0"/>
          </a:p>
          <a:p>
            <a:pPr lvl="1"/>
            <a:r>
              <a:rPr lang="en-US" dirty="0" smtClean="0"/>
              <a:t>If you cannot locate your keywords, you can 1. scan class titles &amp; descriptions to determine where the invention may fit or, 2. run a keyword search in the patent database &amp; scan retrieved patents for their classifications (note that you cannot pull up pre-1976 patents via a keyword search, these are searchable only by Issue Date, Patent Number, and Current US Classification.)</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&amp; Subclasses</a:t>
            </a:r>
            <a:endParaRPr lang="en-US" dirty="0"/>
          </a:p>
        </p:txBody>
      </p:sp>
      <p:sp>
        <p:nvSpPr>
          <p:cNvPr id="3" name="Content Placeholder 2"/>
          <p:cNvSpPr>
            <a:spLocks noGrp="1"/>
          </p:cNvSpPr>
          <p:nvPr>
            <p:ph idx="1"/>
          </p:nvPr>
        </p:nvSpPr>
        <p:spPr/>
        <p:txBody>
          <a:bodyPr>
            <a:normAutofit fontScale="85000" lnSpcReduction="10000"/>
          </a:bodyPr>
          <a:lstStyle/>
          <a:p>
            <a:pPr lvl="0"/>
            <a:r>
              <a:rPr lang="en-US" b="1" dirty="0" smtClean="0"/>
              <a:t>Step 3</a:t>
            </a:r>
            <a:r>
              <a:rPr lang="en-US" dirty="0" smtClean="0"/>
              <a:t>: Locate classifications in Class Schedule - click on the hyperlinked classification number from the USPC OR </a:t>
            </a:r>
            <a:r>
              <a:rPr lang="en-US" u="sng" dirty="0" smtClean="0">
                <a:hlinkClick r:id="rId2"/>
              </a:rPr>
              <a:t>http://www.uspto.gov/web/patents/classification</a:t>
            </a:r>
            <a:endParaRPr lang="en-US" u="sng" dirty="0" smtClean="0"/>
          </a:p>
          <a:p>
            <a:pPr lvl="0">
              <a:buNone/>
            </a:pPr>
            <a:endParaRPr lang="en-US" dirty="0" smtClean="0"/>
          </a:p>
          <a:p>
            <a:pPr lvl="0"/>
            <a:r>
              <a:rPr lang="en-US" b="1" dirty="0" smtClean="0"/>
              <a:t>Step 4</a:t>
            </a:r>
            <a:r>
              <a:rPr lang="en-US" dirty="0" smtClean="0"/>
              <a:t>: Read class &amp; subclass definitions to get a sense of the scope of the relevant classifications</a:t>
            </a:r>
          </a:p>
          <a:p>
            <a:pPr lvl="1"/>
            <a:r>
              <a:rPr lang="en-US" dirty="0" smtClean="0"/>
              <a:t>Click on the class or subclass number for full definitions</a:t>
            </a:r>
          </a:p>
          <a:p>
            <a:pPr lvl="1"/>
            <a:r>
              <a:rPr lang="en-US" dirty="0" smtClean="0"/>
              <a:t>Or you can click on the hyperlinked description &amp; then clicking “Show Definition View” from the pop up window</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Browsing Patents in your Class/Subclass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b="1" dirty="0" smtClean="0"/>
              <a:t>Step 5</a:t>
            </a:r>
            <a:r>
              <a:rPr lang="en-US" dirty="0" smtClean="0"/>
              <a:t>: Once you have identified the relevant classes &amp; subclasses, retrieve &amp; review the patents associated with them, do this by clicking the small red “P” next to the class or subclass</a:t>
            </a:r>
          </a:p>
          <a:p>
            <a:pPr lvl="1"/>
            <a:r>
              <a:rPr lang="en-US" dirty="0" smtClean="0"/>
              <a:t>This will pull up a list of patents that match that class/subclass (starting with most recent)</a:t>
            </a:r>
          </a:p>
          <a:p>
            <a:pPr lvl="1"/>
            <a:r>
              <a:rPr lang="en-US" dirty="0" smtClean="0"/>
              <a:t>Full text will not be available for pre-1976 patents, but you can view the patent as a TIF file (required a TIF reader on your browser)</a:t>
            </a:r>
          </a:p>
          <a:p>
            <a:pPr lvl="1">
              <a:buNone/>
            </a:pPr>
            <a:endParaRPr lang="en-US" dirty="0" smtClean="0"/>
          </a:p>
          <a:p>
            <a:r>
              <a:rPr lang="en-US" b="1" dirty="0" smtClean="0"/>
              <a:t>Step 6</a:t>
            </a:r>
            <a:r>
              <a:rPr lang="en-US" dirty="0" smtClean="0"/>
              <a:t>: Review patents &amp; patent applications thoroughly</a:t>
            </a:r>
          </a:p>
          <a:p>
            <a:pPr lvl="1"/>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Examining a Patent &amp; Reviewing Patent Citations</a:t>
            </a:r>
            <a:endParaRPr lang="en-US" dirty="0"/>
          </a:p>
        </p:txBody>
      </p:sp>
      <p:sp>
        <p:nvSpPr>
          <p:cNvPr id="3" name="Content Placeholder 2"/>
          <p:cNvSpPr>
            <a:spLocks noGrp="1"/>
          </p:cNvSpPr>
          <p:nvPr>
            <p:ph idx="1"/>
          </p:nvPr>
        </p:nvSpPr>
        <p:spPr/>
        <p:txBody>
          <a:bodyPr/>
          <a:lstStyle/>
          <a:p>
            <a:pPr lvl="0"/>
            <a:r>
              <a:rPr lang="en-US" b="1" dirty="0" smtClean="0"/>
              <a:t>Step 7</a:t>
            </a:r>
            <a:r>
              <a:rPr lang="en-US" dirty="0" smtClean="0"/>
              <a:t>: Review references cited and field of search entries in relevant patent documents</a:t>
            </a:r>
          </a:p>
          <a:p>
            <a:endParaRPr lang="en-US" dirty="0"/>
          </a:p>
        </p:txBody>
      </p:sp>
      <p:pic>
        <p:nvPicPr>
          <p:cNvPr id="4" name="Picture 3"/>
          <p:cNvPicPr/>
          <p:nvPr/>
        </p:nvPicPr>
        <p:blipFill>
          <a:blip r:embed="rId2" cstate="print"/>
          <a:srcRect/>
          <a:stretch>
            <a:fillRect/>
          </a:stretch>
        </p:blipFill>
        <p:spPr bwMode="auto">
          <a:xfrm>
            <a:off x="1524000" y="2971800"/>
            <a:ext cx="5705419" cy="31527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USPTO.gov website features a variety of useful tools:</a:t>
            </a:r>
            <a:endParaRPr lang="en-US" b="1" dirty="0"/>
          </a:p>
        </p:txBody>
      </p:sp>
      <p:sp>
        <p:nvSpPr>
          <p:cNvPr id="3" name="Content Placeholder 2"/>
          <p:cNvSpPr>
            <a:spLocks noGrp="1"/>
          </p:cNvSpPr>
          <p:nvPr>
            <p:ph idx="1"/>
          </p:nvPr>
        </p:nvSpPr>
        <p:spPr/>
        <p:txBody>
          <a:bodyPr>
            <a:normAutofit fontScale="92500" lnSpcReduction="10000"/>
          </a:bodyPr>
          <a:lstStyle/>
          <a:p>
            <a:pPr>
              <a:buNone/>
            </a:pPr>
            <a:r>
              <a:rPr lang="en-US" i="1" dirty="0" smtClean="0"/>
              <a:t>Such as</a:t>
            </a:r>
          </a:p>
          <a:p>
            <a:r>
              <a:rPr lang="en-US" dirty="0" smtClean="0"/>
              <a:t>The United States Patent Classification (USPC) and tools to search USPC definitions;</a:t>
            </a:r>
          </a:p>
          <a:p>
            <a:r>
              <a:rPr lang="en-US" dirty="0" smtClean="0"/>
              <a:t>The New Cooperative Patent Classification (CPC) tools to search CPC definitions;</a:t>
            </a:r>
          </a:p>
          <a:p>
            <a:r>
              <a:rPr lang="en-US" dirty="0" smtClean="0"/>
              <a:t>Patent Databases that can be searched using USPC, CPC, or a variety of other fields; and</a:t>
            </a:r>
          </a:p>
          <a:p>
            <a:r>
              <a:rPr lang="en-US" dirty="0" smtClean="0"/>
              <a:t>The Manual of Patent Examining Procedure,</a:t>
            </a:r>
          </a:p>
          <a:p>
            <a:pPr>
              <a:buNone/>
            </a:pPr>
            <a:r>
              <a:rPr lang="en-US" i="1" dirty="0" smtClean="0"/>
              <a:t>to name a few.</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Searching for Patents</a:t>
            </a:r>
            <a:endParaRPr lang="en-US" dirty="0"/>
          </a:p>
        </p:txBody>
      </p:sp>
      <p:sp>
        <p:nvSpPr>
          <p:cNvPr id="3" name="Content Placeholder 2"/>
          <p:cNvSpPr>
            <a:spLocks noGrp="1"/>
          </p:cNvSpPr>
          <p:nvPr>
            <p:ph idx="1"/>
          </p:nvPr>
        </p:nvSpPr>
        <p:spPr/>
        <p:txBody>
          <a:bodyPr>
            <a:normAutofit lnSpcReduction="10000"/>
          </a:bodyPr>
          <a:lstStyle/>
          <a:p>
            <a:r>
              <a:rPr lang="en-US" dirty="0" smtClean="0"/>
              <a:t>Note that patents from 1790 through 1975 are searchable only by Issue Date, Patent Number, and Current US Classification (</a:t>
            </a:r>
            <a:r>
              <a:rPr lang="en-US" b="1" dirty="0" smtClean="0"/>
              <a:t>not keyword</a:t>
            </a:r>
            <a:r>
              <a:rPr lang="en-US" dirty="0" smtClean="0"/>
              <a:t>).</a:t>
            </a:r>
          </a:p>
          <a:p>
            <a:r>
              <a:rPr lang="en-US" dirty="0" smtClean="0">
                <a:hlinkClick r:id="rId2"/>
              </a:rPr>
              <a:t>Quick Search </a:t>
            </a:r>
            <a:r>
              <a:rPr lang="en-US" dirty="0" smtClean="0"/>
              <a:t>page allows you to use two-term Quick search queries.</a:t>
            </a:r>
          </a:p>
          <a:p>
            <a:r>
              <a:rPr lang="en-US" dirty="0" smtClean="0">
                <a:hlinkClick r:id="rId3"/>
              </a:rPr>
              <a:t>Advanced Search </a:t>
            </a:r>
            <a:r>
              <a:rPr lang="en-US" dirty="0" smtClean="0"/>
              <a:t>page allows you to make a  query of the US Patent Full Text Database using command line search syntax (basically a more detailed, more refined search).</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PubWest</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PubWest</a:t>
            </a:r>
            <a:r>
              <a:rPr lang="en-US" dirty="0" smtClean="0"/>
              <a:t> – available in the PTRC room – is the public version of the Web-based Examiners Search Tool.  </a:t>
            </a:r>
          </a:p>
          <a:p>
            <a:r>
              <a:rPr lang="en-US" dirty="0" smtClean="0"/>
              <a:t>Has search features that expedite searching and include full-text access to U.S. patents from 1920 to today in addition to dedicated databases for searching non-U.S. patents and published patent applications.</a:t>
            </a:r>
          </a:p>
          <a:p>
            <a:r>
              <a:rPr lang="en-US" dirty="0" smtClean="0"/>
              <a:t>Scheduled to be replaced by </a:t>
            </a:r>
            <a:r>
              <a:rPr lang="en-US" dirty="0" err="1" smtClean="0"/>
              <a:t>PubEast</a:t>
            </a:r>
            <a:r>
              <a:rPr lang="en-US" dirty="0" smtClean="0"/>
              <a:t> (a different, more user friendly search interface) within the next year.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a PTRC Library do?</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“Though PTRC librarians cannot provide legal advice or conduct patentability prior-art searches, they can show you a recommended step-by-step approach to doing a thorough job of a preliminary search of U.S. patents and published patent applications using a generic example and how to search effectively for trademark registrations. The PTRC librarians can also provide help in accessing non-U.S. patents and published patent applications as well as non-patent literature, though this access will vary by library and may have associated costs.” </a:t>
            </a:r>
            <a:r>
              <a:rPr lang="en-US" sz="2400" dirty="0" smtClean="0"/>
              <a:t>– from the </a:t>
            </a:r>
            <a:r>
              <a:rPr lang="en-US" sz="2400" i="1" dirty="0" smtClean="0"/>
              <a:t>Inventor’s Eye</a:t>
            </a:r>
            <a:r>
              <a:rPr lang="en-US" sz="2400" dirty="0" smtClean="0"/>
              <a:t>, Dec. 2012, the USPTO's bimonthly publication for the independent inventor community</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Granting of Patents is Authorized and Regulated under Federal Law</a:t>
            </a:r>
            <a:endParaRPr lang="en-US" b="1" dirty="0"/>
          </a:p>
        </p:txBody>
      </p:sp>
      <p:sp>
        <p:nvSpPr>
          <p:cNvPr id="3" name="Content Placeholder 2"/>
          <p:cNvSpPr>
            <a:spLocks noGrp="1"/>
          </p:cNvSpPr>
          <p:nvPr>
            <p:ph sz="half" idx="1"/>
          </p:nvPr>
        </p:nvSpPr>
        <p:spPr/>
        <p:txBody>
          <a:bodyPr>
            <a:normAutofit lnSpcReduction="10000"/>
          </a:bodyPr>
          <a:lstStyle/>
          <a:p>
            <a:r>
              <a:rPr lang="en-US" sz="2400" b="1" cap="small" dirty="0" smtClean="0"/>
              <a:t>U.S. Const. </a:t>
            </a:r>
            <a:r>
              <a:rPr lang="en-US" sz="2400" b="1" dirty="0" smtClean="0"/>
              <a:t>art I, § 8, </a:t>
            </a:r>
            <a:r>
              <a:rPr lang="en-US" sz="2400" b="1" dirty="0"/>
              <a:t>cl</a:t>
            </a:r>
            <a:r>
              <a:rPr lang="en-US" sz="2400" b="1" dirty="0" smtClean="0"/>
              <a:t>. 8 grants to Congress the power to “To promote the Progress of Science and useful Arts, by securing for limited Times to Authors and Inventors the exclusive Right to their respective Writings and Discoveries.”</a:t>
            </a:r>
          </a:p>
          <a:p>
            <a:r>
              <a:rPr lang="en-US" sz="2400" b="1" dirty="0" smtClean="0"/>
              <a:t>This “Intellectual Property Clause” allows Congress to create laws governing Patents and Copyright.</a:t>
            </a:r>
          </a:p>
          <a:p>
            <a:endParaRPr lang="en-US" dirty="0"/>
          </a:p>
        </p:txBody>
      </p:sp>
      <p:pic>
        <p:nvPicPr>
          <p:cNvPr id="7" name="Content Placeholder 6" descr="09-05-1787.jpg"/>
          <p:cNvPicPr>
            <a:picLocks noGrp="1" noChangeAspect="1"/>
          </p:cNvPicPr>
          <p:nvPr>
            <p:ph sz="half" idx="2"/>
          </p:nvPr>
        </p:nvPicPr>
        <p:blipFill>
          <a:blip r:embed="rId2" cstate="print"/>
          <a:stretch>
            <a:fillRect/>
          </a:stretch>
        </p:blipFill>
        <p:spPr>
          <a:xfrm>
            <a:off x="5359418" y="1600200"/>
            <a:ext cx="2616164" cy="45259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A Preliminary Patent Search helps Patrons:</a:t>
            </a:r>
            <a:br>
              <a:rPr lang="en-US" sz="3600" b="1" dirty="0" smtClean="0"/>
            </a:br>
            <a:r>
              <a:rPr lang="en-US" sz="1600" b="1" dirty="0" smtClean="0"/>
              <a:t>US Patent 1,627,865 for an Eskimo Pie Vending Machine   </a:t>
            </a:r>
            <a:endParaRPr lang="en-US" dirty="0"/>
          </a:p>
        </p:txBody>
      </p:sp>
      <p:sp>
        <p:nvSpPr>
          <p:cNvPr id="3" name="Content Placeholder 2"/>
          <p:cNvSpPr>
            <a:spLocks noGrp="1"/>
          </p:cNvSpPr>
          <p:nvPr>
            <p:ph sz="half" idx="1"/>
          </p:nvPr>
        </p:nvSpPr>
        <p:spPr/>
        <p:txBody>
          <a:bodyPr>
            <a:normAutofit lnSpcReduction="10000"/>
          </a:bodyPr>
          <a:lstStyle/>
          <a:p>
            <a:r>
              <a:rPr lang="en-US" b="1" dirty="0" smtClean="0"/>
              <a:t>Conduct a Preliminary Prior Art Search (to determine the originality of their invention);</a:t>
            </a:r>
          </a:p>
          <a:p>
            <a:r>
              <a:rPr lang="en-US" b="1" dirty="0" smtClean="0"/>
              <a:t>Research a class or classes of inventions; and</a:t>
            </a:r>
          </a:p>
          <a:p>
            <a:r>
              <a:rPr lang="en-US" b="1" dirty="0" smtClean="0"/>
              <a:t> Better understand patent documents.</a:t>
            </a:r>
            <a:endParaRPr lang="en-US" b="1" dirty="0"/>
          </a:p>
        </p:txBody>
      </p:sp>
      <p:pic>
        <p:nvPicPr>
          <p:cNvPr id="5" name="Content Placeholder 4" descr="Eskimo Pie Vending Machine.jpg"/>
          <p:cNvPicPr>
            <a:picLocks noGrp="1" noChangeAspect="1"/>
          </p:cNvPicPr>
          <p:nvPr>
            <p:ph sz="half" idx="2"/>
          </p:nvPr>
        </p:nvPicPr>
        <p:blipFill>
          <a:blip r:embed="rId2" cstate="print"/>
          <a:stretch>
            <a:fillRect/>
          </a:stretch>
        </p:blipFill>
        <p:spPr>
          <a:xfrm>
            <a:off x="5153966" y="1600200"/>
            <a:ext cx="3027067" cy="45259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The first American patent law was the Patent Act of 1790, 1 Stat. 109-112 (April 10, 1790).</a:t>
            </a:r>
            <a:endParaRPr lang="en-US" sz="2400" b="1" dirty="0"/>
          </a:p>
        </p:txBody>
      </p:sp>
      <p:sp>
        <p:nvSpPr>
          <p:cNvPr id="3" name="Content Placeholder 2"/>
          <p:cNvSpPr>
            <a:spLocks noGrp="1"/>
          </p:cNvSpPr>
          <p:nvPr>
            <p:ph sz="half" idx="1"/>
          </p:nvPr>
        </p:nvSpPr>
        <p:spPr/>
        <p:txBody>
          <a:bodyPr>
            <a:normAutofit/>
          </a:bodyPr>
          <a:lstStyle/>
          <a:p>
            <a:pPr marL="0" indent="0">
              <a:buNone/>
            </a:pPr>
            <a:r>
              <a:rPr lang="en-US" sz="3200" b="1" dirty="0" smtClean="0"/>
              <a:t>The first members of the Patent Board  were the Secretary of State (Thomas Jefferson), Secretary of War (Henry Knox), &amp; the Attorney General (Edmund Randolph).</a:t>
            </a:r>
          </a:p>
          <a:p>
            <a:pPr marL="0" indent="0">
              <a:buNone/>
            </a:pPr>
            <a:endParaRPr lang="en-US" sz="2800" dirty="0"/>
          </a:p>
        </p:txBody>
      </p:sp>
      <p:pic>
        <p:nvPicPr>
          <p:cNvPr id="5" name="Content Placeholder 4" descr="Excerpt Patent Act 1790.jpg"/>
          <p:cNvPicPr>
            <a:picLocks noGrp="1" noChangeAspect="1"/>
          </p:cNvPicPr>
          <p:nvPr>
            <p:ph sz="half" idx="2"/>
          </p:nvPr>
        </p:nvPicPr>
        <p:blipFill>
          <a:blip r:embed="rId2" cstate="print"/>
          <a:stretch>
            <a:fillRect/>
          </a:stretch>
        </p:blipFill>
        <p:spPr>
          <a:xfrm>
            <a:off x="4648200" y="1984011"/>
            <a:ext cx="4038600" cy="3758341"/>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The first Patent granted under the 1790 act was US Patent Number X000001</a:t>
            </a:r>
            <a:r>
              <a:rPr lang="en-US" sz="2000" b="1" dirty="0" smtClean="0"/>
              <a:t>,  </a:t>
            </a:r>
            <a:endParaRPr lang="en-US" sz="2000" dirty="0"/>
          </a:p>
        </p:txBody>
      </p:sp>
      <p:sp>
        <p:nvSpPr>
          <p:cNvPr id="3" name="Content Placeholder 2"/>
          <p:cNvSpPr>
            <a:spLocks noGrp="1"/>
          </p:cNvSpPr>
          <p:nvPr>
            <p:ph sz="half" idx="1"/>
          </p:nvPr>
        </p:nvSpPr>
        <p:spPr/>
        <p:txBody>
          <a:bodyPr>
            <a:normAutofit/>
          </a:bodyPr>
          <a:lstStyle/>
          <a:p>
            <a:pPr marL="228600" indent="-228600">
              <a:buNone/>
            </a:pPr>
            <a:r>
              <a:rPr lang="en-US" dirty="0" smtClean="0"/>
              <a:t>● </a:t>
            </a:r>
            <a:r>
              <a:rPr lang="en-US" b="1" dirty="0" smtClean="0"/>
              <a:t>Patent No. X000001: “Improvement … in the making of Pot ash and Pearl ash, by a new Apparatus and </a:t>
            </a:r>
            <a:r>
              <a:rPr lang="en-US" b="1" dirty="0" err="1" smtClean="0"/>
              <a:t>Procefs</a:t>
            </a:r>
            <a:r>
              <a:rPr lang="en-US" b="1" dirty="0" smtClean="0"/>
              <a:t>.”</a:t>
            </a:r>
          </a:p>
          <a:p>
            <a:pPr marL="228600" indent="-228600">
              <a:buNone/>
            </a:pPr>
            <a:r>
              <a:rPr lang="en-US" b="1" dirty="0" smtClean="0"/>
              <a:t>● X Patents: issued between 1790 &amp; 1836 (identified by title and date issued).</a:t>
            </a:r>
            <a:endParaRPr lang="en-US" dirty="0"/>
          </a:p>
        </p:txBody>
      </p:sp>
      <p:pic>
        <p:nvPicPr>
          <p:cNvPr id="7" name="Content Placeholder 6" descr="X000001.jpg"/>
          <p:cNvPicPr>
            <a:picLocks noGrp="1" noChangeAspect="1"/>
          </p:cNvPicPr>
          <p:nvPr>
            <p:ph sz="half" idx="2"/>
          </p:nvPr>
        </p:nvPicPr>
        <p:blipFill>
          <a:blip r:embed="rId2" cstate="print"/>
          <a:stretch>
            <a:fillRect/>
          </a:stretch>
        </p:blipFill>
        <p:spPr>
          <a:xfrm>
            <a:off x="4648200" y="2336966"/>
            <a:ext cx="4038600" cy="305243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T</a:t>
            </a:r>
            <a:r>
              <a:rPr lang="en-US" sz="3100" b="1" dirty="0" smtClean="0"/>
              <a:t>he X Patents were destroyed in a December 15, 1836 fire, as detailed, for example, in Burlington Free Press on December 23 of that year.</a:t>
            </a:r>
            <a:endParaRPr lang="en-US" sz="3100" dirty="0"/>
          </a:p>
        </p:txBody>
      </p:sp>
      <p:sp>
        <p:nvSpPr>
          <p:cNvPr id="4" name="Content Placeholder 3"/>
          <p:cNvSpPr>
            <a:spLocks noGrp="1"/>
          </p:cNvSpPr>
          <p:nvPr>
            <p:ph sz="half" idx="1"/>
          </p:nvPr>
        </p:nvSpPr>
        <p:spPr/>
        <p:txBody>
          <a:bodyPr>
            <a:noAutofit/>
          </a:bodyPr>
          <a:lstStyle/>
          <a:p>
            <a:pPr>
              <a:buNone/>
            </a:pPr>
            <a:r>
              <a:rPr lang="en-US" sz="2900" b="1" dirty="0" smtClean="0"/>
              <a:t>Close to 10,000 documents destroyed. </a:t>
            </a:r>
            <a:endParaRPr lang="nn-NO" sz="2900" b="1" dirty="0" smtClean="0"/>
          </a:p>
          <a:p>
            <a:pPr>
              <a:buNone/>
            </a:pPr>
            <a:r>
              <a:rPr lang="en-US" sz="2900" b="1" dirty="0" smtClean="0"/>
              <a:t>Approximately 2,800 of these X Patents have been located.</a:t>
            </a:r>
          </a:p>
          <a:p>
            <a:pPr>
              <a:buNone/>
            </a:pPr>
            <a:r>
              <a:rPr lang="en-US" sz="2900" b="1" dirty="0" smtClean="0"/>
              <a:t>Subsequent Patents were sequentially numbered beginning with 1.</a:t>
            </a:r>
          </a:p>
        </p:txBody>
      </p:sp>
      <p:pic>
        <p:nvPicPr>
          <p:cNvPr id="6" name="Content Placeholder 5" descr="Another Fire in Washington.jpg"/>
          <p:cNvPicPr>
            <a:picLocks noGrp="1" noChangeAspect="1"/>
          </p:cNvPicPr>
          <p:nvPr>
            <p:ph sz="half" idx="2"/>
          </p:nvPr>
        </p:nvPicPr>
        <p:blipFill>
          <a:blip r:embed="rId2" cstate="print"/>
          <a:stretch>
            <a:fillRect/>
          </a:stretch>
        </p:blipFill>
        <p:spPr>
          <a:xfrm>
            <a:off x="4715828" y="1600200"/>
            <a:ext cx="3903344" cy="452596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Some X Patents are incomplete. X Patents may also have fractional numbering, used to preserve the sequence of documents.</a:t>
            </a:r>
            <a:endParaRPr lang="en-US" sz="2800" b="1" dirty="0"/>
          </a:p>
        </p:txBody>
      </p:sp>
      <p:pic>
        <p:nvPicPr>
          <p:cNvPr id="9" name="Content Placeholder 8" descr="X2960H.jpg"/>
          <p:cNvPicPr>
            <a:picLocks noGrp="1" noChangeAspect="1"/>
          </p:cNvPicPr>
          <p:nvPr>
            <p:ph sz="half" idx="2"/>
          </p:nvPr>
        </p:nvPicPr>
        <p:blipFill>
          <a:blip r:embed="rId2" cstate="print"/>
          <a:stretch>
            <a:fillRect/>
          </a:stretch>
        </p:blipFill>
        <p:spPr>
          <a:xfrm>
            <a:off x="5160124" y="1600200"/>
            <a:ext cx="3014752" cy="4525963"/>
          </a:xfrm>
        </p:spPr>
      </p:pic>
      <p:pic>
        <p:nvPicPr>
          <p:cNvPr id="10" name="Content Placeholder 9" descr="Blogets Hotel.jpg"/>
          <p:cNvPicPr>
            <a:picLocks noGrp="1" noChangeAspect="1"/>
          </p:cNvPicPr>
          <p:nvPr>
            <p:ph sz="half" idx="1"/>
          </p:nvPr>
        </p:nvPicPr>
        <p:blipFill>
          <a:blip r:embed="rId3" cstate="print"/>
          <a:stretch>
            <a:fillRect/>
          </a:stretch>
        </p:blipFill>
        <p:spPr>
          <a:xfrm>
            <a:off x="457200" y="2187793"/>
            <a:ext cx="4038600" cy="3350776"/>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The reissued X Patents include Patent X72 (Eli Whitney’s Cotton Gin) &amp; Patent 983X (an early 19</a:t>
            </a:r>
            <a:r>
              <a:rPr lang="en-US" sz="2400" b="1" baseline="30000" dirty="0" smtClean="0"/>
              <a:t>th</a:t>
            </a:r>
            <a:r>
              <a:rPr lang="en-US" sz="2400" b="1" dirty="0" smtClean="0"/>
              <a:t> century washing machine)</a:t>
            </a:r>
            <a:endParaRPr lang="en-US" sz="2400" b="1" dirty="0"/>
          </a:p>
        </p:txBody>
      </p:sp>
      <p:pic>
        <p:nvPicPr>
          <p:cNvPr id="8" name="Content Placeholder 7" descr="72X.jpg"/>
          <p:cNvPicPr>
            <a:picLocks noGrp="1" noChangeAspect="1"/>
          </p:cNvPicPr>
          <p:nvPr>
            <p:ph sz="half" idx="1"/>
          </p:nvPr>
        </p:nvPicPr>
        <p:blipFill>
          <a:blip r:embed="rId2" cstate="print"/>
          <a:stretch>
            <a:fillRect/>
          </a:stretch>
        </p:blipFill>
        <p:spPr>
          <a:xfrm>
            <a:off x="928932" y="1600200"/>
            <a:ext cx="3095136" cy="4525963"/>
          </a:xfrm>
        </p:spPr>
      </p:pic>
      <p:pic>
        <p:nvPicPr>
          <p:cNvPr id="10" name="Content Placeholder 9" descr="983x.jpg"/>
          <p:cNvPicPr>
            <a:picLocks noGrp="1" noChangeAspect="1"/>
          </p:cNvPicPr>
          <p:nvPr>
            <p:ph sz="half" idx="2"/>
          </p:nvPr>
        </p:nvPicPr>
        <p:blipFill>
          <a:blip r:embed="rId3" cstate="print"/>
          <a:stretch>
            <a:fillRect/>
          </a:stretch>
        </p:blipFill>
        <p:spPr>
          <a:xfrm>
            <a:off x="5135273" y="1600200"/>
            <a:ext cx="3064454" cy="45259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127</TotalTime>
  <Words>1424</Words>
  <Application>Microsoft Office PowerPoint</Application>
  <PresentationFormat>On-screen Show (4:3)</PresentationFormat>
  <Paragraphs>85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Patent Searching using the USPTO Public Website</vt:lpstr>
      <vt:lpstr>The USPTO.gov website features a variety of useful tools:</vt:lpstr>
      <vt:lpstr>The Granting of Patents is Authorized and Regulated under Federal Law</vt:lpstr>
      <vt:lpstr>A Preliminary Patent Search helps Patrons: US Patent 1,627,865 for an Eskimo Pie Vending Machine   </vt:lpstr>
      <vt:lpstr>The first American patent law was the Patent Act of 1790, 1 Stat. 109-112 (April 10, 1790).</vt:lpstr>
      <vt:lpstr>The first Patent granted under the 1790 act was US Patent Number X000001,  </vt:lpstr>
      <vt:lpstr>The X Patents were destroyed in a December 15, 1836 fire, as detailed, for example, in Burlington Free Press on December 23 of that year.</vt:lpstr>
      <vt:lpstr>Some X Patents are incomplete. X Patents may also have fractional numbering, used to preserve the sequence of documents.</vt:lpstr>
      <vt:lpstr>The reissued X Patents include Patent X72 (Eli Whitney’s Cotton Gin) &amp; Patent 983X (an early 19th century washing machine)</vt:lpstr>
      <vt:lpstr>Patents are creatures of federal law, and specifically Title 35 of the United States Code</vt:lpstr>
      <vt:lpstr>It is important to remember that the scope of what can be patented is defined by law, see 35 U.S.C. § 101 (Inventions patentable).</vt:lpstr>
      <vt:lpstr>Things that cannot be Patented include:</vt:lpstr>
      <vt:lpstr>To Determine if a Claimed Invention is New a Patent Examiner Searches “Prior Art.”</vt:lpstr>
      <vt:lpstr>A Preliminary Search of the USPTO Classifications and Databases is helpful: </vt:lpstr>
      <vt:lpstr>Types of Patents</vt:lpstr>
      <vt:lpstr>Searching for Patents</vt:lpstr>
      <vt:lpstr>Classes &amp; Subclasses</vt:lpstr>
      <vt:lpstr>Browsing Patents in your Class/Subclass</vt:lpstr>
      <vt:lpstr>Examining a Patent &amp; Reviewing Patent Citations</vt:lpstr>
      <vt:lpstr>Field Searching for Patents</vt:lpstr>
      <vt:lpstr>PubWest</vt:lpstr>
      <vt:lpstr>What can a PTRC Library do?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Patent Searching using the USPTO Public Website</dc:title>
  <dc:creator>Buck</dc:creator>
  <cp:lastModifiedBy>Berryr</cp:lastModifiedBy>
  <cp:revision>16</cp:revision>
  <dcterms:created xsi:type="dcterms:W3CDTF">2013-07-08T17:43:34Z</dcterms:created>
  <dcterms:modified xsi:type="dcterms:W3CDTF">2013-07-10T14:33:50Z</dcterms:modified>
</cp:coreProperties>
</file>