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72" r:id="rId5"/>
    <p:sldId id="263" r:id="rId6"/>
    <p:sldId id="264" r:id="rId7"/>
    <p:sldId id="266" r:id="rId8"/>
    <p:sldId id="270" r:id="rId9"/>
    <p:sldId id="275" r:id="rId10"/>
    <p:sldId id="276" r:id="rId11"/>
    <p:sldId id="278" r:id="rId12"/>
    <p:sldId id="279" r:id="rId13"/>
    <p:sldId id="268" r:id="rId14"/>
    <p:sldId id="269" r:id="rId15"/>
    <p:sldId id="273" r:id="rId16"/>
    <p:sldId id="258" r:id="rId17"/>
    <p:sldId id="259" r:id="rId18"/>
    <p:sldId id="257" r:id="rId19"/>
    <p:sldId id="261" r:id="rId20"/>
    <p:sldId id="265" r:id="rId21"/>
    <p:sldId id="274" r:id="rId22"/>
    <p:sldId id="277"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F1853-585A-4E83-92B4-D1EB1C460B57}" type="datetimeFigureOut">
              <a:rPr lang="en-US" smtClean="0"/>
              <a:pPr/>
              <a:t>7/16/2013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15BDE-E566-4BBF-B727-2B47E930D0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FF">
            <a:alpha val="4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F1853-585A-4E83-92B4-D1EB1C460B57}" type="datetimeFigureOut">
              <a:rPr lang="en-US" smtClean="0"/>
              <a:pPr/>
              <a:t>7/16/2013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15BDE-E566-4BBF-B727-2B47E930D0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United_States_courts_of_appeals" TargetMode="External"/><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Law Research using Westlaw Campus </a:t>
            </a:r>
            <a:endParaRPr lang="en-US" dirty="0"/>
          </a:p>
        </p:txBody>
      </p:sp>
      <p:sp>
        <p:nvSpPr>
          <p:cNvPr id="3" name="Subtitle 2"/>
          <p:cNvSpPr>
            <a:spLocks noGrp="1"/>
          </p:cNvSpPr>
          <p:nvPr>
            <p:ph type="subTitle" idx="1"/>
          </p:nvPr>
        </p:nvSpPr>
        <p:spPr/>
        <p:txBody>
          <a:bodyPr/>
          <a:lstStyle/>
          <a:p>
            <a:r>
              <a:rPr lang="en-US" dirty="0" smtClean="0"/>
              <a:t>Wednesday July 17,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Chances are the students was looking for </a:t>
            </a:r>
            <a:r>
              <a:rPr lang="en-US" sz="2400" i="1" dirty="0" smtClean="0"/>
              <a:t>Miranda v. Arizona</a:t>
            </a:r>
            <a:r>
              <a:rPr lang="en-US" sz="2400" dirty="0" smtClean="0"/>
              <a:t>, 384 U.S. 436, 86 S</a:t>
            </a:r>
            <a:r>
              <a:rPr lang="en-US" sz="2400" dirty="0" smtClean="0"/>
              <a:t>. Ct</a:t>
            </a:r>
            <a:r>
              <a:rPr lang="en-US" sz="2400" dirty="0" smtClean="0"/>
              <a:t>. </a:t>
            </a:r>
            <a:r>
              <a:rPr lang="en-US" sz="2400" dirty="0" smtClean="0"/>
              <a:t>1602 (1966) </a:t>
            </a:r>
            <a:r>
              <a:rPr lang="en-US" sz="2400" b="1" i="1" dirty="0" smtClean="0"/>
              <a:t>and not</a:t>
            </a:r>
            <a:r>
              <a:rPr lang="en-US" sz="2400" i="1" dirty="0" smtClean="0"/>
              <a:t> </a:t>
            </a:r>
            <a:r>
              <a:rPr lang="en-US" sz="2400" i="1" dirty="0" smtClean="0"/>
              <a:t>Miranda v. Arizona</a:t>
            </a:r>
            <a:r>
              <a:rPr lang="en-US" sz="2400" dirty="0" smtClean="0"/>
              <a:t>, 383 U.S. 903, 86 S</a:t>
            </a:r>
            <a:r>
              <a:rPr lang="en-US" sz="2400" dirty="0" smtClean="0"/>
              <a:t>. Ct. </a:t>
            </a:r>
            <a:r>
              <a:rPr lang="en-US" sz="2400" dirty="0" smtClean="0"/>
              <a:t>885 (1966) (</a:t>
            </a:r>
            <a:r>
              <a:rPr lang="en-US" sz="2400" dirty="0" smtClean="0"/>
              <a:t>Mem</a:t>
            </a:r>
            <a:r>
              <a:rPr lang="en-US" sz="2400" dirty="0" smtClean="0"/>
              <a:t>).</a:t>
            </a:r>
            <a:endParaRPr lang="en-US" sz="2400" i="1" dirty="0"/>
          </a:p>
        </p:txBody>
      </p:sp>
      <p:pic>
        <p:nvPicPr>
          <p:cNvPr id="5" name="Content Placeholder 4" descr="Cookie 3.jpg"/>
          <p:cNvPicPr>
            <a:picLocks noGrp="1" noChangeAspect="1"/>
          </p:cNvPicPr>
          <p:nvPr>
            <p:ph sz="half" idx="2"/>
          </p:nvPr>
        </p:nvPicPr>
        <p:blipFill>
          <a:blip r:embed="rId2" cstate="print"/>
          <a:stretch>
            <a:fillRect/>
          </a:stretch>
        </p:blipFill>
        <p:spPr>
          <a:xfrm>
            <a:off x="5219700" y="2459831"/>
            <a:ext cx="2895600" cy="2806700"/>
          </a:xfrm>
        </p:spPr>
      </p:pic>
      <p:pic>
        <p:nvPicPr>
          <p:cNvPr id="8" name="Content Placeholder 7" descr="Miranda 384 U.S ed.jpg"/>
          <p:cNvPicPr>
            <a:picLocks noGrp="1" noChangeAspect="1"/>
          </p:cNvPicPr>
          <p:nvPr>
            <p:ph sz="half" idx="1"/>
          </p:nvPr>
        </p:nvPicPr>
        <p:blipFill>
          <a:blip r:embed="rId3" cstate="print"/>
          <a:stretch>
            <a:fillRect/>
          </a:stretch>
        </p:blipFill>
        <p:spPr>
          <a:xfrm>
            <a:off x="721160" y="1600200"/>
            <a:ext cx="3510679"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single case can generate more than one judicial decision.</a:t>
            </a:r>
            <a:endParaRPr lang="en-US" dirty="0"/>
          </a:p>
        </p:txBody>
      </p:sp>
      <p:pic>
        <p:nvPicPr>
          <p:cNvPr id="4" name="Content Placeholder 3" descr="Keycite for Patsy's .jpg"/>
          <p:cNvPicPr>
            <a:picLocks noGrp="1" noChangeAspect="1"/>
          </p:cNvPicPr>
          <p:nvPr>
            <p:ph idx="1"/>
          </p:nvPr>
        </p:nvPicPr>
        <p:blipFill>
          <a:blip r:embed="rId2" cstate="print"/>
          <a:stretch>
            <a:fillRect/>
          </a:stretch>
        </p:blipFill>
        <p:spPr>
          <a:xfrm>
            <a:off x="1058889" y="1600200"/>
            <a:ext cx="7026221"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Clicking on Citing References allows you to see (&amp; link to) the documents that cite a decision.  </a:t>
            </a:r>
            <a:r>
              <a:rPr lang="en-US" sz="2400" i="1" dirty="0" smtClean="0"/>
              <a:t>Miranda v. Arizona</a:t>
            </a:r>
            <a:r>
              <a:rPr lang="en-US" sz="2400" dirty="0" smtClean="0"/>
              <a:t>, </a:t>
            </a:r>
            <a:r>
              <a:rPr lang="en-US" sz="2400" dirty="0" smtClean="0"/>
              <a:t>384 U.S. </a:t>
            </a:r>
            <a:r>
              <a:rPr lang="en-US" sz="2400" dirty="0" smtClean="0"/>
              <a:t>436, is cited more than 100,000 documents.</a:t>
            </a:r>
            <a:endParaRPr lang="en-US" sz="2400" dirty="0"/>
          </a:p>
        </p:txBody>
      </p:sp>
      <p:pic>
        <p:nvPicPr>
          <p:cNvPr id="7" name="Content Placeholder 6" descr="Citing References.jpg"/>
          <p:cNvPicPr>
            <a:picLocks noGrp="1" noChangeAspect="1"/>
          </p:cNvPicPr>
          <p:nvPr>
            <p:ph sz="half" idx="1"/>
          </p:nvPr>
        </p:nvPicPr>
        <p:blipFill>
          <a:blip r:embed="rId2" cstate="print"/>
          <a:stretch>
            <a:fillRect/>
          </a:stretch>
        </p:blipFill>
        <p:spPr>
          <a:xfrm>
            <a:off x="457200" y="2029992"/>
            <a:ext cx="4038600" cy="3666379"/>
          </a:xfrm>
        </p:spPr>
      </p:pic>
      <p:pic>
        <p:nvPicPr>
          <p:cNvPr id="8" name="Content Placeholder 7" descr="Citing References Miranda.jpg"/>
          <p:cNvPicPr>
            <a:picLocks noGrp="1" noChangeAspect="1"/>
          </p:cNvPicPr>
          <p:nvPr>
            <p:ph sz="half" idx="2"/>
          </p:nvPr>
        </p:nvPicPr>
        <p:blipFill>
          <a:blip r:embed="rId3" cstate="print"/>
          <a:stretch>
            <a:fillRect/>
          </a:stretch>
        </p:blipFill>
        <p:spPr>
          <a:xfrm>
            <a:off x="4648200" y="2525697"/>
            <a:ext cx="4038600" cy="267496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judicial decisions subject to Copyright? </a:t>
            </a:r>
            <a:endParaRPr lang="en-US" dirty="0"/>
          </a:p>
        </p:txBody>
      </p:sp>
      <p:pic>
        <p:nvPicPr>
          <p:cNvPr id="6" name="Content Placeholder 5" descr="c thomson Reuters.jpg"/>
          <p:cNvPicPr>
            <a:picLocks noGrp="1" noChangeAspect="1"/>
          </p:cNvPicPr>
          <p:nvPr>
            <p:ph idx="1"/>
          </p:nvPr>
        </p:nvPicPr>
        <p:blipFill>
          <a:blip r:embed="rId2" cstate="print"/>
          <a:stretch>
            <a:fillRect/>
          </a:stretch>
        </p:blipFill>
        <p:spPr>
          <a:xfrm>
            <a:off x="2921000" y="3526631"/>
            <a:ext cx="3302000" cy="6731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463550" indent="0">
              <a:buNone/>
            </a:pPr>
            <a:r>
              <a:rPr lang="en-US" dirty="0" smtClean="0"/>
              <a:t>Under 17 U.S.C. § 105, Copyright </a:t>
            </a:r>
            <a:r>
              <a:rPr lang="en-US" dirty="0" smtClean="0"/>
              <a:t>protection </a:t>
            </a:r>
            <a:r>
              <a:rPr lang="en-US" dirty="0" smtClean="0"/>
              <a:t>“is </a:t>
            </a:r>
            <a:r>
              <a:rPr lang="en-US" dirty="0" smtClean="0"/>
              <a:t>not available for any work of the United States </a:t>
            </a:r>
            <a:r>
              <a:rPr lang="en-US" dirty="0" smtClean="0"/>
              <a:t>Government.”</a:t>
            </a:r>
          </a:p>
          <a:p>
            <a:pPr marL="463550" indent="0">
              <a:buNone/>
            </a:pPr>
            <a:r>
              <a:rPr lang="en-US" i="1" dirty="0" smtClean="0"/>
              <a:t>Wheaton v. Peters,</a:t>
            </a:r>
            <a:r>
              <a:rPr lang="en-US" dirty="0" smtClean="0"/>
              <a:t> </a:t>
            </a:r>
            <a:r>
              <a:rPr lang="en-US" dirty="0" smtClean="0"/>
              <a:t>33 U.S. (8 Pet.) 591, 668, </a:t>
            </a:r>
            <a:r>
              <a:rPr lang="nb-NO" dirty="0" smtClean="0"/>
              <a:t>8 </a:t>
            </a:r>
            <a:r>
              <a:rPr lang="nb-NO" dirty="0" smtClean="0"/>
              <a:t>L</a:t>
            </a:r>
            <a:r>
              <a:rPr lang="nb-NO" dirty="0" smtClean="0"/>
              <a:t>. Ed</a:t>
            </a:r>
            <a:r>
              <a:rPr lang="nb-NO" dirty="0" smtClean="0"/>
              <a:t>. 1055 </a:t>
            </a:r>
            <a:r>
              <a:rPr lang="nb-NO" dirty="0" smtClean="0"/>
              <a:t>(1834</a:t>
            </a:r>
            <a:r>
              <a:rPr lang="en-US" dirty="0" smtClean="0"/>
              <a:t>) </a:t>
            </a:r>
            <a:r>
              <a:rPr lang="en-US" dirty="0" smtClean="0"/>
              <a:t>(“no </a:t>
            </a:r>
            <a:r>
              <a:rPr lang="en-US" dirty="0" smtClean="0"/>
              <a:t>reporter has or can have any copyright in the written opinions delivered by this court; and that the judges thereof cannot confer on any reporter any such </a:t>
            </a:r>
            <a:r>
              <a:rPr lang="en-US" dirty="0" smtClean="0"/>
              <a:t>right”).</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 that 17 U.S.C. § 105 does not apply to works for hire  </a:t>
            </a:r>
            <a:endParaRPr lang="en-US" dirty="0"/>
          </a:p>
        </p:txBody>
      </p:sp>
      <p:pic>
        <p:nvPicPr>
          <p:cNvPr id="4" name="Content Placeholder 3" descr="c thomson Reuters expanded.jpg"/>
          <p:cNvPicPr>
            <a:picLocks noGrp="1" noChangeAspect="1"/>
          </p:cNvPicPr>
          <p:nvPr>
            <p:ph idx="1"/>
          </p:nvPr>
        </p:nvPicPr>
        <p:blipFill>
          <a:blip r:embed="rId2" cstate="print"/>
          <a:stretch>
            <a:fillRect/>
          </a:stretch>
        </p:blipFill>
        <p:spPr>
          <a:xfrm>
            <a:off x="470156" y="1600200"/>
            <a:ext cx="8203687"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The Default in Westlaw is an “OR” search.</a:t>
            </a:r>
            <a:br>
              <a:rPr lang="en-US" sz="2000" b="1" dirty="0" smtClean="0"/>
            </a:br>
            <a:r>
              <a:rPr lang="en-US" sz="2000" b="1" dirty="0" smtClean="0"/>
              <a:t>Effective searching requires quotation marks &amp; the AND connector, as we see with a search for </a:t>
            </a:r>
            <a:r>
              <a:rPr lang="en-US" sz="2000" b="1" i="1" dirty="0" smtClean="0"/>
              <a:t>The Three Friends</a:t>
            </a:r>
            <a:r>
              <a:rPr lang="en-US" sz="2000" b="1" dirty="0" smtClean="0"/>
              <a:t>, an 1897 prize case.</a:t>
            </a:r>
            <a:endParaRPr lang="en-US" sz="2000" b="1" dirty="0"/>
          </a:p>
        </p:txBody>
      </p:sp>
      <p:pic>
        <p:nvPicPr>
          <p:cNvPr id="6" name="Content Placeholder 5" descr="three friends search 1.jpg"/>
          <p:cNvPicPr>
            <a:picLocks noGrp="1" noChangeAspect="1"/>
          </p:cNvPicPr>
          <p:nvPr>
            <p:ph sz="half" idx="1"/>
          </p:nvPr>
        </p:nvPicPr>
        <p:blipFill>
          <a:blip r:embed="rId2" cstate="print"/>
          <a:stretch>
            <a:fillRect/>
          </a:stretch>
        </p:blipFill>
        <p:spPr>
          <a:xfrm>
            <a:off x="457200" y="2156114"/>
            <a:ext cx="4038600" cy="3414134"/>
          </a:xfrm>
        </p:spPr>
      </p:pic>
      <p:pic>
        <p:nvPicPr>
          <p:cNvPr id="9" name="Content Placeholder 8" descr="three friends search 2.jpg"/>
          <p:cNvPicPr>
            <a:picLocks noGrp="1" noChangeAspect="1"/>
          </p:cNvPicPr>
          <p:nvPr>
            <p:ph sz="half" idx="2"/>
          </p:nvPr>
        </p:nvPicPr>
        <p:blipFill>
          <a:blip r:embed="rId3" cstate="print"/>
          <a:stretch>
            <a:fillRect/>
          </a:stretch>
        </p:blipFill>
        <p:spPr>
          <a:xfrm>
            <a:off x="4648200" y="2186781"/>
            <a:ext cx="4038600" cy="3352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first search produced no results.  The second search produced eleven (11) results including </a:t>
            </a:r>
            <a:r>
              <a:rPr lang="en-US" sz="2400" i="1" dirty="0" smtClean="0"/>
              <a:t>The Three Friends</a:t>
            </a:r>
            <a:r>
              <a:rPr lang="en-US" sz="2400" dirty="0" smtClean="0"/>
              <a:t>, 166 U.S. 1, 17 S</a:t>
            </a:r>
            <a:r>
              <a:rPr lang="en-US" sz="2400" dirty="0" smtClean="0"/>
              <a:t>. Ct</a:t>
            </a:r>
            <a:r>
              <a:rPr lang="en-US" sz="2400" dirty="0" smtClean="0"/>
              <a:t>. 495, 41 L</a:t>
            </a:r>
            <a:r>
              <a:rPr lang="en-US" sz="2400" dirty="0" smtClean="0"/>
              <a:t>. Ed</a:t>
            </a:r>
            <a:r>
              <a:rPr lang="en-US" sz="2400" dirty="0" smtClean="0"/>
              <a:t>. 897 (1897).</a:t>
            </a:r>
            <a:endParaRPr lang="en-US" sz="2400" dirty="0"/>
          </a:p>
        </p:txBody>
      </p:sp>
      <p:pic>
        <p:nvPicPr>
          <p:cNvPr id="5" name="Content Placeholder 4" descr="three friends search 1 Result.jpg"/>
          <p:cNvPicPr>
            <a:picLocks noGrp="1" noChangeAspect="1"/>
          </p:cNvPicPr>
          <p:nvPr>
            <p:ph sz="half" idx="1"/>
          </p:nvPr>
        </p:nvPicPr>
        <p:blipFill>
          <a:blip r:embed="rId2" cstate="print"/>
          <a:stretch>
            <a:fillRect/>
          </a:stretch>
        </p:blipFill>
        <p:spPr>
          <a:xfrm>
            <a:off x="457200" y="2362200"/>
            <a:ext cx="4038600" cy="2863648"/>
          </a:xfrm>
        </p:spPr>
      </p:pic>
      <p:pic>
        <p:nvPicPr>
          <p:cNvPr id="6" name="Content Placeholder 5" descr="three friends search 2 Result.jpg"/>
          <p:cNvPicPr>
            <a:picLocks noGrp="1" noChangeAspect="1"/>
          </p:cNvPicPr>
          <p:nvPr>
            <p:ph sz="half" idx="2"/>
          </p:nvPr>
        </p:nvPicPr>
        <p:blipFill>
          <a:blip r:embed="rId3" cstate="print"/>
          <a:stretch>
            <a:fillRect/>
          </a:stretch>
        </p:blipFill>
        <p:spPr>
          <a:xfrm>
            <a:off x="4648200" y="2362200"/>
            <a:ext cx="4038600" cy="272183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Fields vary by document type and must be composed manually</a:t>
            </a:r>
            <a:endParaRPr lang="en-US" dirty="0"/>
          </a:p>
        </p:txBody>
      </p:sp>
      <p:sp>
        <p:nvSpPr>
          <p:cNvPr id="3" name="Content Placeholder 2"/>
          <p:cNvSpPr>
            <a:spLocks noGrp="1"/>
          </p:cNvSpPr>
          <p:nvPr>
            <p:ph sz="half" idx="1"/>
          </p:nvPr>
        </p:nvSpPr>
        <p:spPr/>
        <p:txBody>
          <a:bodyPr>
            <a:noAutofit/>
          </a:bodyPr>
          <a:lstStyle/>
          <a:p>
            <a:pPr marL="0" indent="0">
              <a:buNone/>
            </a:pPr>
            <a:r>
              <a:rPr lang="en-US" sz="1800" b="1" dirty="0" smtClean="0"/>
              <a:t>Journal &amp; Law Review Fields include:</a:t>
            </a:r>
          </a:p>
          <a:p>
            <a:pPr marL="463550" indent="0">
              <a:buNone/>
            </a:pPr>
            <a:r>
              <a:rPr lang="en-US" sz="1800" dirty="0" smtClean="0"/>
              <a:t>Title - TI()</a:t>
            </a:r>
          </a:p>
          <a:p>
            <a:pPr marL="463550" indent="0">
              <a:buNone/>
            </a:pPr>
            <a:r>
              <a:rPr lang="en-US" sz="1800" dirty="0" smtClean="0"/>
              <a:t>Author - AU()</a:t>
            </a:r>
            <a:endParaRPr lang="en-US" sz="1800" dirty="0"/>
          </a:p>
          <a:p>
            <a:pPr marL="463550" indent="0">
              <a:buNone/>
            </a:pPr>
            <a:r>
              <a:rPr lang="en-US" sz="1800" dirty="0" smtClean="0"/>
              <a:t>Jurisdictions - JU()</a:t>
            </a:r>
          </a:p>
          <a:p>
            <a:pPr>
              <a:buNone/>
            </a:pPr>
            <a:r>
              <a:rPr lang="en-US" sz="1800" b="1" dirty="0" smtClean="0"/>
              <a:t>Case Law Fields:</a:t>
            </a:r>
          </a:p>
          <a:p>
            <a:pPr>
              <a:buNone/>
            </a:pPr>
            <a:r>
              <a:rPr lang="en-US" sz="1800" dirty="0" smtClean="0"/>
              <a:t>	Judge - JU()</a:t>
            </a:r>
            <a:br>
              <a:rPr lang="en-US" sz="1800" dirty="0" smtClean="0"/>
            </a:br>
            <a:r>
              <a:rPr lang="en-US" sz="1800" dirty="0" smtClean="0"/>
              <a:t>Concurring - CON()</a:t>
            </a:r>
            <a:br>
              <a:rPr lang="en-US" sz="1800" dirty="0" smtClean="0"/>
            </a:br>
            <a:r>
              <a:rPr lang="en-US" sz="1800" dirty="0" smtClean="0"/>
              <a:t>Dissenting - DIS()</a:t>
            </a:r>
            <a:br>
              <a:rPr lang="en-US" sz="1800" dirty="0" smtClean="0"/>
            </a:br>
            <a:r>
              <a:rPr lang="en-US" sz="1800" dirty="0" smtClean="0"/>
              <a:t>Synopsis - SY()</a:t>
            </a:r>
            <a:br>
              <a:rPr lang="en-US" sz="1800" dirty="0" smtClean="0"/>
            </a:br>
            <a:r>
              <a:rPr lang="en-US" sz="1800" dirty="0" smtClean="0"/>
              <a:t>Digest - DI()</a:t>
            </a:r>
            <a:br>
              <a:rPr lang="en-US" sz="1800" dirty="0" smtClean="0"/>
            </a:br>
            <a:r>
              <a:rPr lang="en-US" sz="1800" dirty="0" smtClean="0"/>
              <a:t>Synopsis/Digest - SY,DI()</a:t>
            </a:r>
            <a:br>
              <a:rPr lang="en-US" sz="1800" dirty="0" smtClean="0"/>
            </a:br>
            <a:r>
              <a:rPr lang="en-US" sz="1800" dirty="0" smtClean="0"/>
              <a:t>Title - TI()</a:t>
            </a:r>
            <a:br>
              <a:rPr lang="en-US" sz="1800" dirty="0" smtClean="0"/>
            </a:br>
            <a:r>
              <a:rPr lang="en-US" sz="1800" dirty="0" smtClean="0"/>
              <a:t>Topic - TO()</a:t>
            </a:r>
            <a:br>
              <a:rPr lang="en-US" sz="1800" dirty="0" smtClean="0"/>
            </a:br>
            <a:r>
              <a:rPr lang="en-US" sz="1800" dirty="0" smtClean="0"/>
              <a:t>Headnote</a:t>
            </a:r>
            <a:r>
              <a:rPr lang="en-US" sz="1800" dirty="0" smtClean="0"/>
              <a:t> - HE()</a:t>
            </a:r>
            <a:br>
              <a:rPr lang="en-US" sz="1800" dirty="0" smtClean="0"/>
            </a:br>
            <a:r>
              <a:rPr lang="en-US" sz="1800" dirty="0" smtClean="0"/>
              <a:t>Attorney - AT()</a:t>
            </a:r>
            <a:endParaRPr lang="en-US" sz="1800" dirty="0"/>
          </a:p>
        </p:txBody>
      </p:sp>
      <p:pic>
        <p:nvPicPr>
          <p:cNvPr id="7" name="Content Placeholder 6" descr="Search AU(William O. Douglas).jpg"/>
          <p:cNvPicPr>
            <a:picLocks noGrp="1" noChangeAspect="1"/>
          </p:cNvPicPr>
          <p:nvPr>
            <p:ph sz="half" idx="2"/>
          </p:nvPr>
        </p:nvPicPr>
        <p:blipFill>
          <a:blip r:embed="rId2" cstate="print"/>
          <a:stretch>
            <a:fillRect/>
          </a:stretch>
        </p:blipFill>
        <p:spPr>
          <a:xfrm>
            <a:off x="4648200" y="2156114"/>
            <a:ext cx="4038600" cy="341413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smtClean="0"/>
              <a:t>Our search produced twenty-nine (29) results, including William O. Douglas, “The Right of Association,” 63 </a:t>
            </a:r>
            <a:r>
              <a:rPr lang="en-US" sz="2200" cap="small" dirty="0" smtClean="0"/>
              <a:t>Colum. L. Rev.</a:t>
            </a:r>
            <a:r>
              <a:rPr lang="en-US" sz="2200" dirty="0" smtClean="0"/>
              <a:t> 1361 (1963).</a:t>
            </a:r>
            <a:endParaRPr lang="en-US" dirty="0"/>
          </a:p>
        </p:txBody>
      </p:sp>
      <p:pic>
        <p:nvPicPr>
          <p:cNvPr id="7" name="Content Placeholder 6" descr="Search AU(William O. Douglas) Results.jpg"/>
          <p:cNvPicPr>
            <a:picLocks noGrp="1" noChangeAspect="1"/>
          </p:cNvPicPr>
          <p:nvPr>
            <p:ph idx="1"/>
          </p:nvPr>
        </p:nvPicPr>
        <p:blipFill>
          <a:blip r:embed="rId2" cstate="print"/>
          <a:stretch>
            <a:fillRect/>
          </a:stretch>
        </p:blipFill>
        <p:spPr>
          <a:xfrm>
            <a:off x="1394196" y="1600200"/>
            <a:ext cx="6355608"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Law</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From a macro-perspective, law regulates the irrational tendencies of power by limiting the opportunities for power to be exercised in a purely arbitrary manner.</a:t>
            </a:r>
          </a:p>
          <a:p>
            <a:r>
              <a:rPr lang="en-US" dirty="0" smtClean="0"/>
              <a:t>From a micro-perspective, law regulates conflicts by affording persons with mechanisms to resolve conflicts using a set of shared procedures and principles of proof.</a:t>
            </a:r>
          </a:p>
        </p:txBody>
      </p:sp>
      <p:pic>
        <p:nvPicPr>
          <p:cNvPr id="9" name="Content Placeholder 8" descr="Henry VIII ed.jpg"/>
          <p:cNvPicPr>
            <a:picLocks noGrp="1" noChangeAspect="1"/>
          </p:cNvPicPr>
          <p:nvPr>
            <p:ph sz="half" idx="2"/>
          </p:nvPr>
        </p:nvPicPr>
        <p:blipFill>
          <a:blip r:embed="rId2" cstate="print"/>
          <a:stretch>
            <a:fillRect/>
          </a:stretch>
        </p:blipFill>
        <p:spPr>
          <a:xfrm>
            <a:off x="4648200" y="2260362"/>
            <a:ext cx="4038600" cy="320563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e-mail a document in (.doc, .</a:t>
            </a:r>
            <a:r>
              <a:rPr lang="en-US" dirty="0" smtClean="0"/>
              <a:t>pdf</a:t>
            </a:r>
            <a:r>
              <a:rPr lang="en-US" dirty="0" smtClean="0"/>
              <a:t>, &amp;c., using Westlaw</a:t>
            </a:r>
            <a:endParaRPr lang="en-US" dirty="0"/>
          </a:p>
        </p:txBody>
      </p:sp>
      <p:pic>
        <p:nvPicPr>
          <p:cNvPr id="4" name="Content Placeholder 3" descr="email feature.jpg"/>
          <p:cNvPicPr>
            <a:picLocks noGrp="1" noChangeAspect="1"/>
          </p:cNvPicPr>
          <p:nvPr>
            <p:ph idx="1"/>
          </p:nvPr>
        </p:nvPicPr>
        <p:blipFill>
          <a:blip r:embed="rId2" cstate="print"/>
          <a:stretch>
            <a:fillRect/>
          </a:stretch>
        </p:blipFill>
        <p:spPr>
          <a:xfrm>
            <a:off x="2400804" y="1600200"/>
            <a:ext cx="4342392"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Connectors</a:t>
            </a:r>
            <a:endParaRPr lang="en-US" dirty="0"/>
          </a:p>
        </p:txBody>
      </p:sp>
      <p:pic>
        <p:nvPicPr>
          <p:cNvPr id="7" name="Content Placeholder 6" descr="Connectors.jpg"/>
          <p:cNvPicPr>
            <a:picLocks noGrp="1" noChangeAspect="1"/>
          </p:cNvPicPr>
          <p:nvPr>
            <p:ph sz="half" idx="1"/>
          </p:nvPr>
        </p:nvPicPr>
        <p:blipFill>
          <a:blip r:embed="rId2" cstate="print"/>
          <a:stretch>
            <a:fillRect/>
          </a:stretch>
        </p:blipFill>
        <p:spPr>
          <a:xfrm>
            <a:off x="457200" y="2256469"/>
            <a:ext cx="4038600" cy="3213424"/>
          </a:xfrm>
        </p:spPr>
      </p:pic>
      <p:pic>
        <p:nvPicPr>
          <p:cNvPr id="12" name="Content Placeholder 11" descr="Steam Locomotive buffer coupler ed.jpg"/>
          <p:cNvPicPr>
            <a:picLocks noGrp="1" noChangeAspect="1"/>
          </p:cNvPicPr>
          <p:nvPr>
            <p:ph sz="half" idx="2"/>
          </p:nvPr>
        </p:nvPicPr>
        <p:blipFill>
          <a:blip r:embed="rId3" cstate="print"/>
          <a:stretch>
            <a:fillRect/>
          </a:stretch>
        </p:blipFill>
        <p:spPr>
          <a:xfrm>
            <a:off x="4904985" y="1600200"/>
            <a:ext cx="3525029"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know the cite to a reporter you can use the </a:t>
            </a:r>
            <a:r>
              <a:rPr lang="en-US" b="1" dirty="0" smtClean="0"/>
              <a:t>Find </a:t>
            </a:r>
            <a:r>
              <a:rPr lang="en-US" dirty="0" smtClean="0"/>
              <a:t>feature:</a:t>
            </a:r>
            <a:endParaRPr lang="en-US" b="1" dirty="0"/>
          </a:p>
        </p:txBody>
      </p:sp>
      <p:pic>
        <p:nvPicPr>
          <p:cNvPr id="5" name="Content Placeholder 4" descr="Find.jpg"/>
          <p:cNvPicPr>
            <a:picLocks noGrp="1" noChangeAspect="1"/>
          </p:cNvPicPr>
          <p:nvPr>
            <p:ph sz="half" idx="1"/>
          </p:nvPr>
        </p:nvPicPr>
        <p:blipFill>
          <a:blip r:embed="rId2" cstate="print"/>
          <a:stretch>
            <a:fillRect/>
          </a:stretch>
        </p:blipFill>
        <p:spPr>
          <a:xfrm>
            <a:off x="908050" y="2955131"/>
            <a:ext cx="3136900" cy="1816100"/>
          </a:xfrm>
        </p:spPr>
      </p:pic>
      <p:pic>
        <p:nvPicPr>
          <p:cNvPr id="6" name="Content Placeholder 5" descr="MIRANDA.jpg"/>
          <p:cNvPicPr>
            <a:picLocks noGrp="1" noChangeAspect="1"/>
          </p:cNvPicPr>
          <p:nvPr>
            <p:ph sz="half" idx="2"/>
          </p:nvPr>
        </p:nvPicPr>
        <p:blipFill>
          <a:blip r:embed="rId3" cstate="print"/>
          <a:stretch>
            <a:fillRect/>
          </a:stretch>
        </p:blipFill>
        <p:spPr>
          <a:xfrm>
            <a:off x="4648200" y="2813145"/>
            <a:ext cx="4038600" cy="210007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Westlaw links citing and cited documents. West </a:t>
            </a:r>
            <a:r>
              <a:rPr lang="en-US" sz="2400" dirty="0" smtClean="0"/>
              <a:t>Key </a:t>
            </a:r>
            <a:r>
              <a:rPr lang="en-US" sz="2400" dirty="0" smtClean="0"/>
              <a:t>Numbers, part of a detailed </a:t>
            </a:r>
            <a:r>
              <a:rPr lang="en-US" sz="2400" dirty="0" smtClean="0"/>
              <a:t>index of over 110,000 legal topics </a:t>
            </a:r>
            <a:r>
              <a:rPr lang="en-US" sz="2400" dirty="0" smtClean="0"/>
              <a:t>&amp; sub-topics, are also hyperlinked.</a:t>
            </a:r>
            <a:endParaRPr lang="en-US" sz="2400" dirty="0"/>
          </a:p>
        </p:txBody>
      </p:sp>
      <p:pic>
        <p:nvPicPr>
          <p:cNvPr id="6" name="Content Placeholder 5" descr="Keynote Right to Privacy.jpg"/>
          <p:cNvPicPr>
            <a:picLocks noGrp="1" noChangeAspect="1"/>
          </p:cNvPicPr>
          <p:nvPr>
            <p:ph sz="half" idx="1"/>
          </p:nvPr>
        </p:nvPicPr>
        <p:blipFill>
          <a:blip r:embed="rId2" cstate="print"/>
          <a:stretch>
            <a:fillRect/>
          </a:stretch>
        </p:blipFill>
        <p:spPr>
          <a:xfrm>
            <a:off x="457200" y="2650719"/>
            <a:ext cx="4038600" cy="2424924"/>
          </a:xfrm>
        </p:spPr>
      </p:pic>
      <p:pic>
        <p:nvPicPr>
          <p:cNvPr id="7" name="Content Placeholder 6" descr="Keynote Right to Privacy 2.jpg"/>
          <p:cNvPicPr>
            <a:picLocks noGrp="1" noChangeAspect="1"/>
          </p:cNvPicPr>
          <p:nvPr>
            <p:ph sz="half" idx="2"/>
          </p:nvPr>
        </p:nvPicPr>
        <p:blipFill>
          <a:blip r:embed="rId3" cstate="print"/>
          <a:stretch>
            <a:fillRect/>
          </a:stretch>
        </p:blipFill>
        <p:spPr>
          <a:xfrm>
            <a:off x="4648200" y="2651192"/>
            <a:ext cx="4038600" cy="242397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You can use </a:t>
            </a:r>
            <a:r>
              <a:rPr lang="en-US" sz="3200" dirty="0" smtClean="0"/>
              <a:t>Keycite</a:t>
            </a:r>
            <a:r>
              <a:rPr lang="en-US" sz="3200" dirty="0" smtClean="0"/>
              <a:t> to limit a search by jurisdiction. Connecticut is in the </a:t>
            </a:r>
            <a:r>
              <a:rPr lang="en-US" sz="3200" smtClean="0"/>
              <a:t>Second Circuit.</a:t>
            </a:r>
            <a:endParaRPr lang="en-US" sz="3200" dirty="0"/>
          </a:p>
        </p:txBody>
      </p:sp>
      <p:pic>
        <p:nvPicPr>
          <p:cNvPr id="5" name="Content Placeholder 4" descr="Keynote Right to Privacy 3.jpg"/>
          <p:cNvPicPr>
            <a:picLocks noGrp="1" noChangeAspect="1"/>
          </p:cNvPicPr>
          <p:nvPr>
            <p:ph sz="half" idx="1"/>
          </p:nvPr>
        </p:nvPicPr>
        <p:blipFill>
          <a:blip r:embed="rId2" cstate="print"/>
          <a:stretch>
            <a:fillRect/>
          </a:stretch>
        </p:blipFill>
        <p:spPr>
          <a:xfrm>
            <a:off x="457200" y="2404232"/>
            <a:ext cx="4038600" cy="2917899"/>
          </a:xfrm>
        </p:spPr>
      </p:pic>
      <p:pic>
        <p:nvPicPr>
          <p:cNvPr id="6" name="Content Placeholder 5" descr="Second Circuit.jpg">
            <a:hlinkClick r:id="rId3"/>
          </p:cNvPr>
          <p:cNvPicPr>
            <a:picLocks noGrp="1" noChangeAspect="1"/>
          </p:cNvPicPr>
          <p:nvPr>
            <p:ph sz="half" idx="2"/>
          </p:nvPr>
        </p:nvPicPr>
        <p:blipFill>
          <a:blip r:embed="rId4" cstate="print"/>
          <a:stretch>
            <a:fillRect/>
          </a:stretch>
        </p:blipFill>
        <p:spPr>
          <a:xfrm>
            <a:off x="4648200" y="2528342"/>
            <a:ext cx="4038600" cy="266967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a:t>
            </a:r>
            <a:r>
              <a:rPr lang="en-US" dirty="0" smtClean="0"/>
              <a:t>&amp; </a:t>
            </a:r>
            <a:r>
              <a:rPr lang="en-US" dirty="0" smtClean="0"/>
              <a:t>History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Law comprises dense portions of the historical record.</a:t>
            </a:r>
          </a:p>
          <a:p>
            <a:r>
              <a:rPr lang="en-US" dirty="0" smtClean="0"/>
              <a:t>Historically law provided the foundation for stable economies, just societies, and the emergence of democratic states.</a:t>
            </a:r>
          </a:p>
          <a:p>
            <a:r>
              <a:rPr lang="en-US" dirty="0" smtClean="0"/>
              <a:t>Law directly confronts some of society’s most divisive issues:  Civil Rights, Reproductive Rights, Labor Organizing, Freedom of Conscience, and so on.</a:t>
            </a:r>
            <a:endParaRPr lang="en-US" dirty="0"/>
          </a:p>
        </p:txBody>
      </p:sp>
      <p:pic>
        <p:nvPicPr>
          <p:cNvPr id="6" name="Content Placeholder 5" descr="George E. C. Hayes, Thurgood Marshall, and James M. Nabrit.jpg"/>
          <p:cNvPicPr>
            <a:picLocks noGrp="1" noChangeAspect="1"/>
          </p:cNvPicPr>
          <p:nvPr>
            <p:ph sz="half" idx="2"/>
          </p:nvPr>
        </p:nvPicPr>
        <p:blipFill>
          <a:blip r:embed="rId2" cstate="print"/>
          <a:stretch>
            <a:fillRect/>
          </a:stretch>
        </p:blipFill>
        <p:spPr>
          <a:xfrm>
            <a:off x="5047893" y="1600200"/>
            <a:ext cx="3239213"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t>Historical epochs or periods are often demarked in reference to laws and laws mark some of the great historical watersheds.</a:t>
            </a:r>
            <a:endParaRPr lang="en-US" sz="3000" dirty="0"/>
          </a:p>
        </p:txBody>
      </p:sp>
      <p:sp>
        <p:nvSpPr>
          <p:cNvPr id="3" name="Content Placeholder 2"/>
          <p:cNvSpPr>
            <a:spLocks noGrp="1"/>
          </p:cNvSpPr>
          <p:nvPr>
            <p:ph sz="half" idx="1"/>
          </p:nvPr>
        </p:nvSpPr>
        <p:spPr/>
        <p:txBody>
          <a:bodyPr/>
          <a:lstStyle/>
          <a:p>
            <a:pPr marL="0" indent="0">
              <a:buNone/>
            </a:pPr>
            <a:r>
              <a:rPr lang="en-US" sz="2000" dirty="0" smtClean="0"/>
              <a:t>For instance the </a:t>
            </a:r>
            <a:r>
              <a:rPr lang="en-US" sz="2000" b="1" dirty="0" smtClean="0"/>
              <a:t>Statute of </a:t>
            </a:r>
            <a:r>
              <a:rPr lang="en-US" sz="2000" b="1" dirty="0" smtClean="0"/>
              <a:t>Northampton</a:t>
            </a:r>
            <a:r>
              <a:rPr lang="en-US" sz="2000" dirty="0" smtClean="0"/>
              <a:t> 2 Edw. 3, </a:t>
            </a:r>
            <a:r>
              <a:rPr lang="en-US" sz="2000" dirty="0" smtClean="0"/>
              <a:t>ch</a:t>
            </a:r>
            <a:r>
              <a:rPr lang="en-US" sz="2000" dirty="0" smtClean="0"/>
              <a:t>. 8 (1328</a:t>
            </a:r>
            <a:r>
              <a:rPr lang="en-US" sz="2000" dirty="0" smtClean="0"/>
              <a:t>) (providing that judges </a:t>
            </a:r>
            <a:r>
              <a:rPr lang="en-US" sz="2000" dirty="0" smtClean="0"/>
              <a:t>could </a:t>
            </a:r>
            <a:r>
              <a:rPr lang="en-US" sz="2000" dirty="0" smtClean="0"/>
              <a:t>disregard royal commands </a:t>
            </a:r>
            <a:r>
              <a:rPr lang="en-US" sz="2000" dirty="0" smtClean="0"/>
              <a:t>that </a:t>
            </a:r>
            <a:r>
              <a:rPr lang="en-US" sz="2000" dirty="0" smtClean="0"/>
              <a:t>disturbing </a:t>
            </a:r>
            <a:r>
              <a:rPr lang="en-US" sz="2000" dirty="0" smtClean="0"/>
              <a:t>the common </a:t>
            </a:r>
            <a:r>
              <a:rPr lang="en-US" sz="2000" dirty="0" smtClean="0"/>
              <a:t>law) is often cited in connection with the rise of an independent judiciary.</a:t>
            </a:r>
          </a:p>
          <a:p>
            <a:pPr marL="0" indent="0">
              <a:buNone/>
            </a:pPr>
            <a:r>
              <a:rPr lang="en-US" sz="2000" b="1" dirty="0" smtClean="0"/>
              <a:t>Civil Rights Act of </a:t>
            </a:r>
            <a:r>
              <a:rPr lang="en-US" sz="2000" b="1" dirty="0" smtClean="0"/>
              <a:t>1964</a:t>
            </a:r>
            <a:r>
              <a:rPr lang="en-US" sz="2000" dirty="0" smtClean="0"/>
              <a:t> and </a:t>
            </a:r>
            <a:r>
              <a:rPr lang="en-US" sz="2000" b="1" dirty="0" smtClean="0"/>
              <a:t>the Voting Rights Acts of 1965</a:t>
            </a:r>
            <a:r>
              <a:rPr lang="en-US" sz="2000" dirty="0" smtClean="0"/>
              <a:t> are often used as historical guideposts  marking the end of the Jim Crow era.</a:t>
            </a:r>
          </a:p>
          <a:p>
            <a:pPr marL="0" indent="0">
              <a:buNone/>
            </a:pPr>
            <a:r>
              <a:rPr lang="en-US" sz="2000" dirty="0" smtClean="0"/>
              <a:t>The </a:t>
            </a:r>
            <a:r>
              <a:rPr lang="en-US" sz="2000" b="1" dirty="0" smtClean="0"/>
              <a:t>Pure </a:t>
            </a:r>
            <a:r>
              <a:rPr lang="en-US" sz="2000" b="1" dirty="0" smtClean="0"/>
              <a:t>Food and </a:t>
            </a:r>
            <a:r>
              <a:rPr lang="en-US" sz="2000" b="1" dirty="0" smtClean="0"/>
              <a:t>Drugs </a:t>
            </a:r>
            <a:r>
              <a:rPr lang="en-US" sz="2000" b="1" dirty="0" smtClean="0"/>
              <a:t>Act of 1906 </a:t>
            </a:r>
            <a:r>
              <a:rPr lang="en-US" sz="2000" dirty="0" smtClean="0"/>
              <a:t>marked  the end of the Patent Medicine Era.</a:t>
            </a:r>
            <a:r>
              <a:rPr lang="en-US" sz="1800" dirty="0" smtClean="0"/>
              <a:t> </a:t>
            </a:r>
            <a:endParaRPr lang="en-US" sz="1800" dirty="0"/>
          </a:p>
        </p:txBody>
      </p:sp>
      <p:pic>
        <p:nvPicPr>
          <p:cNvPr id="11" name="Content Placeholder 10" descr="Pure Food &amp; Drug Act Stamp.jpg"/>
          <p:cNvPicPr>
            <a:picLocks noGrp="1" noChangeAspect="1"/>
          </p:cNvPicPr>
          <p:nvPr>
            <p:ph sz="half" idx="2"/>
          </p:nvPr>
        </p:nvPicPr>
        <p:blipFill>
          <a:blip r:embed="rId2" cstate="print"/>
          <a:stretch>
            <a:fillRect/>
          </a:stretch>
        </p:blipFill>
        <p:spPr>
          <a:xfrm>
            <a:off x="5207000" y="2472531"/>
            <a:ext cx="2921000" cy="27813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Judicial Decisions reflect a Court’s resolution of a question or questions of law.</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Many judicial decisions are published.</a:t>
            </a:r>
          </a:p>
          <a:p>
            <a:r>
              <a:rPr lang="en-US" dirty="0" smtClean="0"/>
              <a:t>Students typically study law by reading carefully selected appellate court decisions.</a:t>
            </a:r>
          </a:p>
          <a:p>
            <a:r>
              <a:rPr lang="en-US" dirty="0" smtClean="0"/>
              <a:t>A student may find themselves being in full agreement with a majority opinion, only to read the dissent to find that she agrees with that too! </a:t>
            </a:r>
            <a:endParaRPr lang="en-US" dirty="0"/>
          </a:p>
        </p:txBody>
      </p:sp>
      <p:pic>
        <p:nvPicPr>
          <p:cNvPr id="9" name="Content Placeholder 8" descr="James Kent ed.jpg"/>
          <p:cNvPicPr>
            <a:picLocks noGrp="1" noChangeAspect="1"/>
          </p:cNvPicPr>
          <p:nvPr>
            <p:ph sz="half" idx="2"/>
          </p:nvPr>
        </p:nvPicPr>
        <p:blipFill>
          <a:blip r:embed="rId2" cstate="print"/>
          <a:stretch>
            <a:fillRect/>
          </a:stretch>
        </p:blipFill>
        <p:spPr>
          <a:xfrm>
            <a:off x="5383965" y="1600200"/>
            <a:ext cx="2567070"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 Published Judicial Decision contains a Caption, a </a:t>
            </a:r>
            <a:r>
              <a:rPr lang="en-US" sz="2400" dirty="0" smtClean="0"/>
              <a:t>Syllabus </a:t>
            </a:r>
            <a:r>
              <a:rPr lang="en-US" sz="2400" dirty="0" smtClean="0"/>
              <a:t>(or summary) </a:t>
            </a:r>
            <a:r>
              <a:rPr lang="en-US" sz="2400" dirty="0" smtClean="0"/>
              <a:t>Headnotes</a:t>
            </a:r>
            <a:r>
              <a:rPr lang="en-US" sz="2400" dirty="0" smtClean="0"/>
              <a:t>, and the text of the Decision (or </a:t>
            </a:r>
            <a:r>
              <a:rPr lang="en-US" sz="2400" dirty="0" smtClean="0"/>
              <a:t>decisions </a:t>
            </a:r>
            <a:r>
              <a:rPr lang="en-US" sz="2400" dirty="0" smtClean="0"/>
              <a:t>if there are Concurrences and Dissents)</a:t>
            </a:r>
            <a:endParaRPr lang="en-US" sz="2400" dirty="0"/>
          </a:p>
        </p:txBody>
      </p:sp>
      <p:pic>
        <p:nvPicPr>
          <p:cNvPr id="4" name="Content Placeholder 3" descr="parts of a decision Caption.jpg"/>
          <p:cNvPicPr>
            <a:picLocks noGrp="1" noChangeAspect="1"/>
          </p:cNvPicPr>
          <p:nvPr>
            <p:ph idx="1"/>
          </p:nvPr>
        </p:nvPicPr>
        <p:blipFill>
          <a:blip r:embed="rId2" cstate="print"/>
          <a:stretch>
            <a:fillRect/>
          </a:stretch>
        </p:blipFill>
        <p:spPr>
          <a:xfrm>
            <a:off x="2800443" y="1600200"/>
            <a:ext cx="3543113"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The beginning of the text of judicial decision typically identifies the judge who wrote it:</a:t>
            </a:r>
            <a:endParaRPr lang="en-US" sz="3200" dirty="0"/>
          </a:p>
        </p:txBody>
      </p:sp>
      <p:pic>
        <p:nvPicPr>
          <p:cNvPr id="8" name="Content Placeholder 7" descr="Beginning of decision 2.jpg"/>
          <p:cNvPicPr>
            <a:picLocks noGrp="1" noChangeAspect="1"/>
          </p:cNvPicPr>
          <p:nvPr>
            <p:ph sz="half" idx="2"/>
          </p:nvPr>
        </p:nvPicPr>
        <p:blipFill>
          <a:blip r:embed="rId2" cstate="print"/>
          <a:stretch>
            <a:fillRect/>
          </a:stretch>
        </p:blipFill>
        <p:spPr>
          <a:xfrm>
            <a:off x="4648200" y="2763651"/>
            <a:ext cx="4038600" cy="2199060"/>
          </a:xfrm>
        </p:spPr>
      </p:pic>
      <p:pic>
        <p:nvPicPr>
          <p:cNvPr id="10" name="Content Placeholder 9" descr="Beginning of decision.jpg"/>
          <p:cNvPicPr>
            <a:picLocks noGrp="1" noChangeAspect="1"/>
          </p:cNvPicPr>
          <p:nvPr>
            <p:ph sz="half" idx="1"/>
          </p:nvPr>
        </p:nvPicPr>
        <p:blipFill>
          <a:blip r:embed="rId3" cstate="print"/>
          <a:stretch>
            <a:fillRect/>
          </a:stretch>
        </p:blipFill>
        <p:spPr>
          <a:xfrm>
            <a:off x="457200" y="3411456"/>
            <a:ext cx="4038600" cy="9034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Citations for Cases identify:  (1) the </a:t>
            </a:r>
            <a:r>
              <a:rPr lang="en-US" sz="2800" b="1" dirty="0" smtClean="0"/>
              <a:t>Parties</a:t>
            </a:r>
            <a:r>
              <a:rPr lang="en-US" sz="2800" dirty="0" smtClean="0"/>
              <a:t>; (2) the </a:t>
            </a:r>
            <a:r>
              <a:rPr lang="en-US" sz="2800" b="1" dirty="0" smtClean="0"/>
              <a:t>Reporter</a:t>
            </a:r>
            <a:r>
              <a:rPr lang="en-US" sz="2800" dirty="0" smtClean="0"/>
              <a:t> or other collection where the decision can be found; (3) the </a:t>
            </a:r>
            <a:r>
              <a:rPr lang="en-US" sz="2800" b="1" dirty="0" smtClean="0"/>
              <a:t>Court</a:t>
            </a:r>
            <a:r>
              <a:rPr lang="en-US" sz="2800" dirty="0" smtClean="0"/>
              <a:t>; and (4) the </a:t>
            </a:r>
            <a:r>
              <a:rPr lang="en-US" sz="2800" b="1" dirty="0" smtClean="0"/>
              <a:t>Date</a:t>
            </a:r>
            <a:r>
              <a:rPr lang="en-US" sz="2800" dirty="0" smtClean="0"/>
              <a:t> the decision was handed down.</a:t>
            </a:r>
            <a:endParaRPr lang="en-US" sz="2800" dirty="0"/>
          </a:p>
        </p:txBody>
      </p:sp>
      <p:sp>
        <p:nvSpPr>
          <p:cNvPr id="5" name="Content Placeholder 4"/>
          <p:cNvSpPr>
            <a:spLocks noGrp="1"/>
          </p:cNvSpPr>
          <p:nvPr>
            <p:ph idx="1"/>
          </p:nvPr>
        </p:nvSpPr>
        <p:spPr/>
        <p:txBody>
          <a:bodyPr>
            <a:normAutofit fontScale="77500" lnSpcReduction="20000"/>
          </a:bodyPr>
          <a:lstStyle/>
          <a:p>
            <a:pPr marL="463550" indent="0">
              <a:buNone/>
            </a:pPr>
            <a:r>
              <a:rPr lang="en-US" sz="3700" i="1" dirty="0" smtClean="0"/>
              <a:t>People v. </a:t>
            </a:r>
            <a:r>
              <a:rPr lang="en-US" sz="3700" i="1" dirty="0" smtClean="0"/>
              <a:t>Vignera</a:t>
            </a:r>
            <a:r>
              <a:rPr lang="en-US" sz="3700" dirty="0" smtClean="0"/>
              <a:t>, 15 N.Y.2d 970, 207 N.E.2d 527, 259 N.Y.S.2d 857 </a:t>
            </a:r>
            <a:r>
              <a:rPr lang="en-US" sz="3700" dirty="0" smtClean="0"/>
              <a:t>(1965).</a:t>
            </a:r>
          </a:p>
          <a:p>
            <a:pPr marL="463550" indent="0">
              <a:buNone/>
            </a:pPr>
            <a:endParaRPr lang="en-US" sz="3700" dirty="0" smtClean="0"/>
          </a:p>
          <a:p>
            <a:pPr marL="463550" indent="0">
              <a:buNone/>
            </a:pPr>
            <a:r>
              <a:rPr lang="en-US" sz="3700" i="1" dirty="0" smtClean="0"/>
              <a:t>Westover v. </a:t>
            </a:r>
            <a:r>
              <a:rPr lang="en-US" sz="3700" i="1" dirty="0" smtClean="0"/>
              <a:t>United States</a:t>
            </a:r>
            <a:r>
              <a:rPr lang="en-US" sz="3700" dirty="0" smtClean="0"/>
              <a:t>, </a:t>
            </a:r>
            <a:r>
              <a:rPr lang="en-US" sz="3700" dirty="0" smtClean="0"/>
              <a:t>342 F.2d 684 (9th Cir</a:t>
            </a:r>
            <a:r>
              <a:rPr lang="en-US" sz="3700" dirty="0" smtClean="0"/>
              <a:t>. 1965).</a:t>
            </a:r>
          </a:p>
          <a:p>
            <a:pPr marL="463550" indent="0">
              <a:buNone/>
            </a:pPr>
            <a:endParaRPr lang="en-US" sz="3700" dirty="0" smtClean="0"/>
          </a:p>
          <a:p>
            <a:pPr marL="463550" indent="0">
              <a:buNone/>
            </a:pPr>
            <a:r>
              <a:rPr lang="en-US" sz="3700" i="1" dirty="0" smtClean="0"/>
              <a:t>People v. Stewart</a:t>
            </a:r>
            <a:r>
              <a:rPr lang="en-US" sz="3700" dirty="0" smtClean="0"/>
              <a:t>, 62 Cal.2d 571, 400 P.2d 97, 43 Cal</a:t>
            </a:r>
            <a:r>
              <a:rPr lang="en-US" sz="3700" dirty="0" smtClean="0"/>
              <a:t>. </a:t>
            </a:r>
            <a:r>
              <a:rPr lang="en-US" sz="3700" dirty="0" smtClean="0"/>
              <a:t>Rptr</a:t>
            </a:r>
            <a:r>
              <a:rPr lang="en-US" sz="3700" dirty="0" smtClean="0"/>
              <a:t>. 201 </a:t>
            </a:r>
            <a:r>
              <a:rPr lang="en-US" sz="3700" dirty="0" smtClean="0"/>
              <a:t>(1965).</a:t>
            </a:r>
          </a:p>
          <a:p>
            <a:pPr marL="463550" indent="0">
              <a:buNone/>
            </a:pPr>
            <a:endParaRPr lang="en-US" sz="3700" dirty="0" smtClean="0"/>
          </a:p>
          <a:p>
            <a:pPr marL="463550" indent="0">
              <a:buNone/>
            </a:pPr>
            <a:r>
              <a:rPr lang="pt-BR" sz="3700" i="1" dirty="0" smtClean="0"/>
              <a:t>State v. Miranda</a:t>
            </a:r>
            <a:r>
              <a:rPr lang="pt-BR" sz="3700" dirty="0" smtClean="0"/>
              <a:t>, 98 Ariz. 18, 401 P.2d 721 </a:t>
            </a:r>
            <a:r>
              <a:rPr lang="pt-BR" sz="3700" dirty="0" smtClean="0"/>
              <a:t>(1965).</a:t>
            </a:r>
            <a:endParaRPr lang="en-US" dirty="0" smtClean="0"/>
          </a:p>
          <a:p>
            <a:pPr marL="463550" indent="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Students may be confused when they encounter memorandum opinions</a:t>
            </a:r>
            <a:endParaRPr lang="en-US" sz="3200" dirty="0"/>
          </a:p>
        </p:txBody>
      </p:sp>
      <p:pic>
        <p:nvPicPr>
          <p:cNvPr id="7" name="Content Placeholder 6" descr="Miranda 383 U.S. 903 (mem) arrow.jpg"/>
          <p:cNvPicPr>
            <a:picLocks noGrp="1" noChangeAspect="1"/>
          </p:cNvPicPr>
          <p:nvPr>
            <p:ph sz="half" idx="1"/>
          </p:nvPr>
        </p:nvPicPr>
        <p:blipFill>
          <a:blip r:embed="rId2" cstate="print"/>
          <a:stretch>
            <a:fillRect/>
          </a:stretch>
        </p:blipFill>
        <p:spPr>
          <a:xfrm>
            <a:off x="760495" y="1600200"/>
            <a:ext cx="3432010" cy="4525963"/>
          </a:xfrm>
        </p:spPr>
      </p:pic>
      <p:pic>
        <p:nvPicPr>
          <p:cNvPr id="8" name="Content Placeholder 7" descr="Cookie 2.jpg"/>
          <p:cNvPicPr>
            <a:picLocks noGrp="1" noChangeAspect="1"/>
          </p:cNvPicPr>
          <p:nvPr>
            <p:ph sz="half" idx="2"/>
          </p:nvPr>
        </p:nvPicPr>
        <p:blipFill>
          <a:blip r:embed="rId3" cstate="print"/>
          <a:stretch>
            <a:fillRect/>
          </a:stretch>
        </p:blipFill>
        <p:spPr>
          <a:xfrm>
            <a:off x="5219700" y="2459831"/>
            <a:ext cx="2895600" cy="28067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863</Words>
  <Application>Microsoft Office PowerPoint</Application>
  <PresentationFormat>On-screen Show (4:3)</PresentationFormat>
  <Paragraphs>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Case Law Research using Westlaw Campus </vt:lpstr>
      <vt:lpstr>The Importance of Law</vt:lpstr>
      <vt:lpstr>Law &amp; History</vt:lpstr>
      <vt:lpstr>Historical epochs or periods are often demarked in reference to laws and laws mark some of the great historical watersheds.</vt:lpstr>
      <vt:lpstr>Judicial Decisions reflect a Court’s resolution of a question or questions of law.</vt:lpstr>
      <vt:lpstr>A Published Judicial Decision contains a Caption, a Syllabus (or summary) Headnotes, and the text of the Decision (or decisions if there are Concurrences and Dissents)</vt:lpstr>
      <vt:lpstr>The beginning of the text of judicial decision typically identifies the judge who wrote it:</vt:lpstr>
      <vt:lpstr>Citations for Cases identify:  (1) the Parties; (2) the Reporter or other collection where the decision can be found; (3) the Court; and (4) the Date the decision was handed down.</vt:lpstr>
      <vt:lpstr>Students may be confused when they encounter memorandum opinions</vt:lpstr>
      <vt:lpstr>Chances are the students was looking for Miranda v. Arizona, 384 U.S. 436, 86 S. Ct. 1602 (1966) and not Miranda v. Arizona, 383 U.S. 903, 86 S. Ct. 885 (1966) (Mem).</vt:lpstr>
      <vt:lpstr>A single case can generate more than one judicial decision.</vt:lpstr>
      <vt:lpstr>Clicking on Citing References allows you to see (&amp; link to) the documents that cite a decision.  Miranda v. Arizona, 384 U.S. 436, is cited more than 100,000 documents.</vt:lpstr>
      <vt:lpstr>Are judicial decisions subject to Copyright? </vt:lpstr>
      <vt:lpstr>No.</vt:lpstr>
      <vt:lpstr>Note that 17 U.S.C. § 105 does not apply to works for hire  </vt:lpstr>
      <vt:lpstr>The Default in Westlaw is an “OR” search. Effective searching requires quotation marks &amp; the AND connector, as we see with a search for The Three Friends, an 1897 prize case.</vt:lpstr>
      <vt:lpstr>The first search produced no results.  The second search produced eleven (11) results including The Three Friends, 166 U.S. 1, 17 S. Ct. 495, 41 L. Ed. 897 (1897).</vt:lpstr>
      <vt:lpstr>Fields vary by document type and must be composed manually</vt:lpstr>
      <vt:lpstr>Our search produced twenty-nine (29) results, including William O. Douglas, “The Right of Association,” 63 Colum. L. Rev. 1361 (1963).</vt:lpstr>
      <vt:lpstr>You can e-mail a document in (.doc, .pdf, &amp;c., using Westlaw</vt:lpstr>
      <vt:lpstr>Connectors</vt:lpstr>
      <vt:lpstr>If you know the cite to a reporter you can use the Find feature:</vt:lpstr>
      <vt:lpstr>Westlaw links citing and cited documents. West Key Numbers, part of a detailed index of over 110,000 legal topics &amp; sub-topics, are also hyperlinked.</vt:lpstr>
      <vt:lpstr>You can use Keycite to limit a search by jurisdiction. Connecticut is in the Second Circuit.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Law Research using Westlaw Campus</dc:title>
  <dc:creator>Berryr</dc:creator>
  <cp:lastModifiedBy>Berryr</cp:lastModifiedBy>
  <cp:revision>83</cp:revision>
  <dcterms:created xsi:type="dcterms:W3CDTF">2013-07-15T13:54:59Z</dcterms:created>
  <dcterms:modified xsi:type="dcterms:W3CDTF">2013-07-16T21:48:38Z</dcterms:modified>
</cp:coreProperties>
</file>